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notesSlides/notesSlide31.xml" ContentType="application/vnd.openxmlformats-officedocument.presentationml.notesSlide+xml"/>
  <Override PartName="/ppt/charts/chart14.xml" ContentType="application/vnd.openxmlformats-officedocument.drawingml.chart+xml"/>
  <Override PartName="/ppt/notesSlides/notesSlide32.xml" ContentType="application/vnd.openxmlformats-officedocument.presentationml.notesSlide+xml"/>
  <Override PartName="/ppt/charts/chart15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7.xml" ContentType="application/vnd.openxmlformats-officedocument.presentationml.notesSl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8.xml" ContentType="application/vnd.openxmlformats-officedocument.presentationml.notesSlid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917" r:id="rId3"/>
    <p:sldMasterId id="2147484195" r:id="rId4"/>
  </p:sldMasterIdLst>
  <p:notesMasterIdLst>
    <p:notesMasterId r:id="rId53"/>
  </p:notesMasterIdLst>
  <p:handoutMasterIdLst>
    <p:handoutMasterId r:id="rId54"/>
  </p:handoutMasterIdLst>
  <p:sldIdLst>
    <p:sldId id="887" r:id="rId5"/>
    <p:sldId id="912" r:id="rId6"/>
    <p:sldId id="954" r:id="rId7"/>
    <p:sldId id="936" r:id="rId8"/>
    <p:sldId id="864" r:id="rId9"/>
    <p:sldId id="962" r:id="rId10"/>
    <p:sldId id="941" r:id="rId11"/>
    <p:sldId id="821" r:id="rId12"/>
    <p:sldId id="982" r:id="rId13"/>
    <p:sldId id="979" r:id="rId14"/>
    <p:sldId id="980" r:id="rId15"/>
    <p:sldId id="981" r:id="rId16"/>
    <p:sldId id="983" r:id="rId17"/>
    <p:sldId id="987" r:id="rId18"/>
    <p:sldId id="984" r:id="rId19"/>
    <p:sldId id="989" r:id="rId20"/>
    <p:sldId id="820" r:id="rId21"/>
    <p:sldId id="985" r:id="rId22"/>
    <p:sldId id="986" r:id="rId23"/>
    <p:sldId id="822" r:id="rId24"/>
    <p:sldId id="988" r:id="rId25"/>
    <p:sldId id="895" r:id="rId26"/>
    <p:sldId id="768" r:id="rId27"/>
    <p:sldId id="800" r:id="rId28"/>
    <p:sldId id="801" r:id="rId29"/>
    <p:sldId id="856" r:id="rId30"/>
    <p:sldId id="802" r:id="rId31"/>
    <p:sldId id="892" r:id="rId32"/>
    <p:sldId id="803" r:id="rId33"/>
    <p:sldId id="804" r:id="rId34"/>
    <p:sldId id="829" r:id="rId35"/>
    <p:sldId id="874" r:id="rId36"/>
    <p:sldId id="880" r:id="rId37"/>
    <p:sldId id="875" r:id="rId38"/>
    <p:sldId id="888" r:id="rId39"/>
    <p:sldId id="877" r:id="rId40"/>
    <p:sldId id="977" r:id="rId41"/>
    <p:sldId id="978" r:id="rId42"/>
    <p:sldId id="889" r:id="rId43"/>
    <p:sldId id="937" r:id="rId44"/>
    <p:sldId id="881" r:id="rId45"/>
    <p:sldId id="883" r:id="rId46"/>
    <p:sldId id="816" r:id="rId47"/>
    <p:sldId id="911" r:id="rId48"/>
    <p:sldId id="814" r:id="rId49"/>
    <p:sldId id="886" r:id="rId50"/>
    <p:sldId id="969" r:id="rId51"/>
    <p:sldId id="929" r:id="rId5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  <a:srgbClr val="006699"/>
    <a:srgbClr val="0033CC"/>
    <a:srgbClr val="0000FF"/>
    <a:srgbClr val="FFFF99"/>
    <a:srgbClr val="CC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605" autoAdjust="0"/>
  </p:normalViewPr>
  <p:slideViewPr>
    <p:cSldViewPr>
      <p:cViewPr varScale="1">
        <p:scale>
          <a:sx n="105" d="100"/>
          <a:sy n="105" d="100"/>
        </p:scale>
        <p:origin x="1146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2.xml"/><Relationship Id="rId13" Type="http://schemas.openxmlformats.org/officeDocument/2006/relationships/slide" Target="slides/slide38.xml"/><Relationship Id="rId3" Type="http://schemas.openxmlformats.org/officeDocument/2006/relationships/slide" Target="slides/slide25.xml"/><Relationship Id="rId7" Type="http://schemas.openxmlformats.org/officeDocument/2006/relationships/slide" Target="slides/slide31.xml"/><Relationship Id="rId12" Type="http://schemas.openxmlformats.org/officeDocument/2006/relationships/slide" Target="slides/slide37.xml"/><Relationship Id="rId2" Type="http://schemas.openxmlformats.org/officeDocument/2006/relationships/slide" Target="slides/slide24.xml"/><Relationship Id="rId1" Type="http://schemas.openxmlformats.org/officeDocument/2006/relationships/slide" Target="slides/slide23.xml"/><Relationship Id="rId6" Type="http://schemas.openxmlformats.org/officeDocument/2006/relationships/slide" Target="slides/slide30.xml"/><Relationship Id="rId11" Type="http://schemas.openxmlformats.org/officeDocument/2006/relationships/slide" Target="slides/slide36.xml"/><Relationship Id="rId5" Type="http://schemas.openxmlformats.org/officeDocument/2006/relationships/slide" Target="slides/slide29.xml"/><Relationship Id="rId10" Type="http://schemas.openxmlformats.org/officeDocument/2006/relationships/slide" Target="slides/slide34.xml"/><Relationship Id="rId4" Type="http://schemas.openxmlformats.org/officeDocument/2006/relationships/slide" Target="slides/slide26.xml"/><Relationship Id="rId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48732268215095E-3"/>
                  <c:y val="-6.5843615709698905E-4"/>
                </c:manualLayout>
              </c:layout>
              <c:tx>
                <c:rich>
                  <a:bodyPr/>
                  <a:lstStyle/>
                  <a:p>
                    <a:fld id="{19EF6566-7CA3-4947-9941-7B541C33E6AE}" type="VALUE">
                      <a:rPr lang="en-US" sz="2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839-466A-A4E3-FF46ABAB42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January 2017</c:v>
                </c:pt>
                <c:pt idx="1">
                  <c:v>January 2018</c:v>
                </c:pt>
                <c:pt idx="2">
                  <c:v>January 2019</c:v>
                </c:pt>
                <c:pt idx="3">
                  <c:v>January 2020</c:v>
                </c:pt>
                <c:pt idx="4">
                  <c:v>January 2021</c:v>
                </c:pt>
                <c:pt idx="5">
                  <c:v>January 2022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250000</c:v>
                </c:pt>
                <c:pt idx="1">
                  <c:v>262500</c:v>
                </c:pt>
                <c:pt idx="2">
                  <c:v>273000</c:v>
                </c:pt>
                <c:pt idx="3">
                  <c:v>281599.5</c:v>
                </c:pt>
                <c:pt idx="4">
                  <c:v>290047.48499999999</c:v>
                </c:pt>
                <c:pt idx="5">
                  <c:v>298748.90954999998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9-466A-A4E3-FF46ABAB42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456942320"/>
        <c:axId val="1392093488"/>
      </c:barChart>
      <c:catAx>
        <c:axId val="145694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392093488"/>
        <c:crosses val="autoZero"/>
        <c:auto val="1"/>
        <c:lblAlgn val="ctr"/>
        <c:lblOffset val="100"/>
        <c:noMultiLvlLbl val="0"/>
      </c:catAx>
      <c:valAx>
        <c:axId val="1392093488"/>
        <c:scaling>
          <c:orientation val="minMax"/>
          <c:max val="305000"/>
          <c:min val="220000"/>
        </c:scaling>
        <c:delete val="1"/>
        <c:axPos val="l"/>
        <c:numFmt formatCode="&quot;$&quot;#,##0" sourceLinked="1"/>
        <c:majorTickMark val="out"/>
        <c:minorTickMark val="none"/>
        <c:tickLblPos val="nextTo"/>
        <c:crossAx val="145694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02933823331188E-2"/>
          <c:y val="6.6369682783923176E-2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spPr>
              <a:solidFill>
                <a:srgbClr val="660033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-5.267443168809163E-3"/>
                  <c:y val="1.0679691454863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896123484319112E-2"/>
                      <c:h val="0.10210057288351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Sheet1!$B$2:$H$2</c:f>
              <c:numCache>
                <c:formatCode>0</c:formatCode>
                <c:ptCount val="7"/>
                <c:pt idx="0">
                  <c:v>-5</c:v>
                </c:pt>
                <c:pt idx="1">
                  <c:v>-253</c:v>
                </c:pt>
                <c:pt idx="2">
                  <c:v>-925</c:v>
                </c:pt>
                <c:pt idx="3">
                  <c:v>-228</c:v>
                </c:pt>
                <c:pt idx="4">
                  <c:v>-19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72654580968075E-2"/>
          <c:y val="8.346972176759411E-2"/>
          <c:w val="0.97114838552157723"/>
          <c:h val="0.85106382978723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1514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Sheet1!$B$1:$BX$1</c:f>
              <c:numCache>
                <c:formatCode>General</c:formatCode>
                <c:ptCount val="75"/>
              </c:numCache>
            </c:numRef>
          </c:cat>
          <c:val>
            <c:numRef>
              <c:f>Sheet1!$B$2:$BX$2</c:f>
              <c:numCache>
                <c:formatCode>General</c:formatCode>
                <c:ptCount val="75"/>
                <c:pt idx="0">
                  <c:v>23998</c:v>
                </c:pt>
                <c:pt idx="1">
                  <c:v>23022</c:v>
                </c:pt>
                <c:pt idx="2">
                  <c:v>23004</c:v>
                </c:pt>
                <c:pt idx="3">
                  <c:v>22998</c:v>
                </c:pt>
                <c:pt idx="4">
                  <c:v>22083</c:v>
                </c:pt>
                <c:pt idx="5">
                  <c:v>21333</c:v>
                </c:pt>
                <c:pt idx="6">
                  <c:v>20525</c:v>
                </c:pt>
                <c:pt idx="7">
                  <c:v>19481</c:v>
                </c:pt>
                <c:pt idx="8">
                  <c:v>18611</c:v>
                </c:pt>
                <c:pt idx="9">
                  <c:v>17524</c:v>
                </c:pt>
                <c:pt idx="10">
                  <c:v>16443</c:v>
                </c:pt>
                <c:pt idx="11">
                  <c:v>15205</c:v>
                </c:pt>
                <c:pt idx="12">
                  <c:v>14636</c:v>
                </c:pt>
                <c:pt idx="13">
                  <c:v>14634</c:v>
                </c:pt>
                <c:pt idx="14">
                  <c:v>15256</c:v>
                </c:pt>
                <c:pt idx="15">
                  <c:v>15598</c:v>
                </c:pt>
                <c:pt idx="16">
                  <c:v>16401</c:v>
                </c:pt>
                <c:pt idx="17">
                  <c:v>17290</c:v>
                </c:pt>
                <c:pt idx="18">
                  <c:v>17830</c:v>
                </c:pt>
                <c:pt idx="19">
                  <c:v>18269</c:v>
                </c:pt>
                <c:pt idx="20">
                  <c:v>18692</c:v>
                </c:pt>
                <c:pt idx="21">
                  <c:v>18567</c:v>
                </c:pt>
                <c:pt idx="22">
                  <c:v>17711</c:v>
                </c:pt>
                <c:pt idx="23">
                  <c:v>16880</c:v>
                </c:pt>
                <c:pt idx="24">
                  <c:v>16655</c:v>
                </c:pt>
                <c:pt idx="25">
                  <c:v>16979</c:v>
                </c:pt>
                <c:pt idx="26">
                  <c:v>18137</c:v>
                </c:pt>
                <c:pt idx="27">
                  <c:v>19324</c:v>
                </c:pt>
                <c:pt idx="28">
                  <c:v>20517</c:v>
                </c:pt>
                <c:pt idx="29">
                  <c:v>21747</c:v>
                </c:pt>
                <c:pt idx="30">
                  <c:v>22056</c:v>
                </c:pt>
                <c:pt idx="31">
                  <c:v>22157</c:v>
                </c:pt>
                <c:pt idx="32">
                  <c:v>22091</c:v>
                </c:pt>
                <c:pt idx="33">
                  <c:v>21688</c:v>
                </c:pt>
                <c:pt idx="34">
                  <c:v>20351</c:v>
                </c:pt>
                <c:pt idx="35">
                  <c:v>19276</c:v>
                </c:pt>
                <c:pt idx="36">
                  <c:v>18660</c:v>
                </c:pt>
                <c:pt idx="37">
                  <c:v>18400</c:v>
                </c:pt>
                <c:pt idx="38">
                  <c:v>18831</c:v>
                </c:pt>
                <c:pt idx="39">
                  <c:v>19929</c:v>
                </c:pt>
                <c:pt idx="40">
                  <c:v>20769</c:v>
                </c:pt>
                <c:pt idx="41">
                  <c:v>21871</c:v>
                </c:pt>
                <c:pt idx="42">
                  <c:v>22466</c:v>
                </c:pt>
                <c:pt idx="43">
                  <c:v>22326</c:v>
                </c:pt>
                <c:pt idx="44">
                  <c:v>22019</c:v>
                </c:pt>
                <c:pt idx="45">
                  <c:v>21461</c:v>
                </c:pt>
                <c:pt idx="46">
                  <c:v>20271</c:v>
                </c:pt>
                <c:pt idx="47">
                  <c:v>18610</c:v>
                </c:pt>
                <c:pt idx="48">
                  <c:v>17890</c:v>
                </c:pt>
                <c:pt idx="49">
                  <c:v>17493</c:v>
                </c:pt>
                <c:pt idx="50">
                  <c:v>18223</c:v>
                </c:pt>
                <c:pt idx="51">
                  <c:v>19443</c:v>
                </c:pt>
                <c:pt idx="52">
                  <c:v>20237</c:v>
                </c:pt>
                <c:pt idx="53">
                  <c:v>21316</c:v>
                </c:pt>
                <c:pt idx="54">
                  <c:v>21560</c:v>
                </c:pt>
                <c:pt idx="55">
                  <c:v>21038</c:v>
                </c:pt>
                <c:pt idx="56">
                  <c:v>21120</c:v>
                </c:pt>
                <c:pt idx="57">
                  <c:v>20727</c:v>
                </c:pt>
                <c:pt idx="58">
                  <c:v>19612</c:v>
                </c:pt>
                <c:pt idx="59">
                  <c:v>17997</c:v>
                </c:pt>
                <c:pt idx="60">
                  <c:v>16852</c:v>
                </c:pt>
                <c:pt idx="61">
                  <c:v>16555</c:v>
                </c:pt>
                <c:pt idx="62">
                  <c:v>17385</c:v>
                </c:pt>
                <c:pt idx="63">
                  <c:v>18040</c:v>
                </c:pt>
                <c:pt idx="64">
                  <c:v>19093</c:v>
                </c:pt>
                <c:pt idx="65">
                  <c:v>20156</c:v>
                </c:pt>
                <c:pt idx="66">
                  <c:v>20600</c:v>
                </c:pt>
                <c:pt idx="67">
                  <c:v>20088</c:v>
                </c:pt>
                <c:pt idx="68">
                  <c:v>19795</c:v>
                </c:pt>
                <c:pt idx="69">
                  <c:v>18855</c:v>
                </c:pt>
                <c:pt idx="70">
                  <c:v>17688</c:v>
                </c:pt>
                <c:pt idx="71">
                  <c:v>16264</c:v>
                </c:pt>
                <c:pt idx="72">
                  <c:v>14852</c:v>
                </c:pt>
                <c:pt idx="73">
                  <c:v>15150</c:v>
                </c:pt>
                <c:pt idx="74">
                  <c:v>15756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0-4CB2-A368-1F9BD0B4A6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544064"/>
        <c:axId val="1"/>
      </c:barChart>
      <c:catAx>
        <c:axId val="2285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2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75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2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28544064"/>
        <c:crosses val="autoZero"/>
        <c:crossBetween val="between"/>
      </c:valAx>
      <c:spPr>
        <a:noFill/>
        <a:ln w="302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81576026637066E-2"/>
          <c:y val="9.4926350245499183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6269974615349E-3"/>
                  <c:y val="-2.983522087363479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-9.8624653825029711E-3"/>
                  <c:y val="-1.158142525002054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-1.8410565423055893E-3"/>
                  <c:y val="-2.8298700231531831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1.8</c:v>
                </c:pt>
                <c:pt idx="1">
                  <c:v>1.2</c:v>
                </c:pt>
                <c:pt idx="2">
                  <c:v>2.5</c:v>
                </c:pt>
                <c:pt idx="3">
                  <c:v>5.9</c:v>
                </c:pt>
                <c:pt idx="4">
                  <c:v>12.5</c:v>
                </c:pt>
                <c:pt idx="5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Sheet1!$B$1:$BL$1</c:f>
              <c:strCache>
                <c:ptCount val="63"/>
                <c:pt idx="0">
                  <c:v>Jan-13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April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June </c:v>
                </c:pt>
                <c:pt idx="42">
                  <c:v>July</c:v>
                </c:pt>
                <c:pt idx="43">
                  <c:v>Aug</c:v>
                </c:pt>
                <c:pt idx="44">
                  <c:v>Sept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August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March</c:v>
                </c:pt>
              </c:strCache>
            </c:strRef>
          </c:cat>
          <c:val>
            <c:numRef>
              <c:f>Sheet1!$B$2:$BL$2</c:f>
              <c:numCache>
                <c:formatCode>"$"#,##0</c:formatCode>
                <c:ptCount val="63"/>
                <c:pt idx="0">
                  <c:v>184</c:v>
                </c:pt>
                <c:pt idx="1">
                  <c:v>201</c:v>
                </c:pt>
                <c:pt idx="2">
                  <c:v>217</c:v>
                </c:pt>
                <c:pt idx="3">
                  <c:v>233</c:v>
                </c:pt>
                <c:pt idx="4">
                  <c:v>241</c:v>
                </c:pt>
                <c:pt idx="5">
                  <c:v>249</c:v>
                </c:pt>
                <c:pt idx="6">
                  <c:v>255</c:v>
                </c:pt>
                <c:pt idx="7">
                  <c:v>240</c:v>
                </c:pt>
                <c:pt idx="8">
                  <c:v>225</c:v>
                </c:pt>
                <c:pt idx="9">
                  <c:v>231</c:v>
                </c:pt>
                <c:pt idx="10">
                  <c:v>222</c:v>
                </c:pt>
                <c:pt idx="11">
                  <c:v>240</c:v>
                </c:pt>
                <c:pt idx="12">
                  <c:v>221</c:v>
                </c:pt>
                <c:pt idx="13">
                  <c:v>225</c:v>
                </c:pt>
                <c:pt idx="14">
                  <c:v>241</c:v>
                </c:pt>
                <c:pt idx="15">
                  <c:v>245</c:v>
                </c:pt>
                <c:pt idx="16">
                  <c:v>265</c:v>
                </c:pt>
                <c:pt idx="17">
                  <c:v>270</c:v>
                </c:pt>
                <c:pt idx="18">
                  <c:v>270</c:v>
                </c:pt>
                <c:pt idx="19">
                  <c:v>256</c:v>
                </c:pt>
                <c:pt idx="20">
                  <c:v>250</c:v>
                </c:pt>
                <c:pt idx="21">
                  <c:v>245</c:v>
                </c:pt>
                <c:pt idx="22">
                  <c:v>246</c:v>
                </c:pt>
                <c:pt idx="23">
                  <c:v>254</c:v>
                </c:pt>
                <c:pt idx="24">
                  <c:v>238</c:v>
                </c:pt>
                <c:pt idx="25">
                  <c:v>245</c:v>
                </c:pt>
                <c:pt idx="26">
                  <c:v>258</c:v>
                </c:pt>
                <c:pt idx="27">
                  <c:v>268</c:v>
                </c:pt>
                <c:pt idx="28">
                  <c:v>280</c:v>
                </c:pt>
                <c:pt idx="29">
                  <c:v>285</c:v>
                </c:pt>
                <c:pt idx="30">
                  <c:v>282</c:v>
                </c:pt>
                <c:pt idx="31">
                  <c:v>271</c:v>
                </c:pt>
                <c:pt idx="32">
                  <c:v>261</c:v>
                </c:pt>
                <c:pt idx="33">
                  <c:v>256</c:v>
                </c:pt>
                <c:pt idx="34">
                  <c:v>265</c:v>
                </c:pt>
                <c:pt idx="35">
                  <c:v>267</c:v>
                </c:pt>
                <c:pt idx="36">
                  <c:v>255</c:v>
                </c:pt>
                <c:pt idx="37">
                  <c:v>254</c:v>
                </c:pt>
                <c:pt idx="38">
                  <c:v>272</c:v>
                </c:pt>
                <c:pt idx="39">
                  <c:v>285</c:v>
                </c:pt>
                <c:pt idx="40">
                  <c:v>288</c:v>
                </c:pt>
                <c:pt idx="41">
                  <c:v>291</c:v>
                </c:pt>
                <c:pt idx="42">
                  <c:v>288</c:v>
                </c:pt>
                <c:pt idx="43">
                  <c:v>284</c:v>
                </c:pt>
                <c:pt idx="44">
                  <c:v>271</c:v>
                </c:pt>
                <c:pt idx="45">
                  <c:v>269</c:v>
                </c:pt>
                <c:pt idx="46">
                  <c:v>276</c:v>
                </c:pt>
                <c:pt idx="47">
                  <c:v>279</c:v>
                </c:pt>
                <c:pt idx="48">
                  <c:v>264</c:v>
                </c:pt>
                <c:pt idx="49">
                  <c:v>265</c:v>
                </c:pt>
                <c:pt idx="50">
                  <c:v>286</c:v>
                </c:pt>
                <c:pt idx="51">
                  <c:v>298</c:v>
                </c:pt>
                <c:pt idx="52">
                  <c:v>302</c:v>
                </c:pt>
                <c:pt idx="53">
                  <c:v>306</c:v>
                </c:pt>
                <c:pt idx="54">
                  <c:v>302</c:v>
                </c:pt>
                <c:pt idx="55">
                  <c:v>294</c:v>
                </c:pt>
                <c:pt idx="56">
                  <c:v>283</c:v>
                </c:pt>
                <c:pt idx="57">
                  <c:v>288</c:v>
                </c:pt>
                <c:pt idx="58">
                  <c:v>286</c:v>
                </c:pt>
                <c:pt idx="59">
                  <c:v>289</c:v>
                </c:pt>
                <c:pt idx="60">
                  <c:v>282</c:v>
                </c:pt>
                <c:pt idx="61">
                  <c:v>285</c:v>
                </c:pt>
                <c:pt idx="62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Sheet1!$B$1:$CT$1</c:f>
              <c:strCache>
                <c:ptCount val="9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</c:strCache>
            </c:strRef>
          </c:cat>
          <c:val>
            <c:numRef>
              <c:f>Sheet1!$B$2:$CT$2</c:f>
              <c:numCache>
                <c:formatCode>General</c:formatCode>
                <c:ptCount val="97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12.41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20"/>
          <c:min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20569216564E-2"/>
          <c:y val="9.4926350245499183E-2"/>
          <c:w val="0.94285370753236852"/>
          <c:h val="0.73813420621931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Sheet1!$B$1:$Y$1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Sheet1!$B$2:$Y$2</c:f>
              <c:numCache>
                <c:formatCode>General</c:formatCode>
                <c:ptCount val="24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77099197935966E-2"/>
          <c:y val="6.39785445736521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ATL Comm</c:v>
                </c:pt>
                <c:pt idx="3">
                  <c:v>MB</c:v>
                </c:pt>
                <c:pt idx="4">
                  <c:v>HNR</c:v>
                </c:pt>
                <c:pt idx="5">
                  <c:v>CB</c:v>
                </c:pt>
                <c:pt idx="6">
                  <c:v>AFH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2537</c:v>
                </c:pt>
                <c:pt idx="1">
                  <c:v>2312</c:v>
                </c:pt>
                <c:pt idx="2">
                  <c:v>1503</c:v>
                </c:pt>
                <c:pt idx="3">
                  <c:v>1130</c:v>
                </c:pt>
                <c:pt idx="4">
                  <c:v>1121</c:v>
                </c:pt>
                <c:pt idx="5">
                  <c:v>937</c:v>
                </c:pt>
                <c:pt idx="6">
                  <c:v>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ATL Comm</c:v>
                </c:pt>
                <c:pt idx="3">
                  <c:v>MB</c:v>
                </c:pt>
                <c:pt idx="4">
                  <c:v>HNR</c:v>
                </c:pt>
                <c:pt idx="5">
                  <c:v>CB</c:v>
                </c:pt>
                <c:pt idx="6">
                  <c:v>AFH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77099197935966E-2"/>
          <c:y val="6.39785445736521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5D771B87-CA99-4353-BD8D-293FA69820BC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281-458E-B56D-35B2B834D2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B5F6D171-EBF6-4335-AC7B-8A4649B0F2B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02-47FA-A12B-36386EBA11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94B9E988-2B49-4B5E-BB2E-2556442B424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02-47FA-A12B-36386EBA11A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0F25A62F-910B-4028-BBE1-946C00B7D2C5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02-47FA-A12B-36386EBA11A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58001ED9-7BF7-45E7-B532-C5E10075C35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02-47FA-A12B-36386EBA11A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EA7968E2-C211-4358-B8B8-A0C432994999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D02-47FA-A12B-36386EBA11A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787380AB-7816-41C5-BDF5-D7CA803AAE8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D02-47FA-A12B-36386EBA11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HNR</c:v>
                </c:pt>
                <c:pt idx="3">
                  <c:v>AFH</c:v>
                </c:pt>
                <c:pt idx="4">
                  <c:v>ATL Comm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Sheet1!$B$2:$H$2</c:f>
              <c:numCache>
                <c:formatCode>"$"#,##0</c:formatCode>
                <c:ptCount val="7"/>
                <c:pt idx="0">
                  <c:v>810030</c:v>
                </c:pt>
                <c:pt idx="1">
                  <c:v>589612</c:v>
                </c:pt>
                <c:pt idx="2">
                  <c:v>505857</c:v>
                </c:pt>
                <c:pt idx="3">
                  <c:v>418843</c:v>
                </c:pt>
                <c:pt idx="4">
                  <c:v>385524</c:v>
                </c:pt>
                <c:pt idx="5">
                  <c:v>288236</c:v>
                </c:pt>
                <c:pt idx="6">
                  <c:v>248282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HNR</c:v>
                </c:pt>
                <c:pt idx="3">
                  <c:v>AFH</c:v>
                </c:pt>
                <c:pt idx="4">
                  <c:v>ATL Comm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77099197935966E-2"/>
          <c:y val="6.39785445736521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D771B87-CA99-4353-BD8D-293FA69820B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281-458E-B56D-35B2B834D2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F6D171-EBF6-4335-AC7B-8A4649B0F2B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02-47FA-A12B-36386EBA11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B9E988-2B49-4B5E-BB2E-2556442B424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02-47FA-A12B-36386EBA11A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F25A62F-910B-4028-BBE1-946C00B7D2C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02-47FA-A12B-36386EBA11A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8001ED9-7BF7-45E7-B532-C5E10075C35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02-47FA-A12B-36386EBA11A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A7968E2-C211-4358-B8B8-A0C43299499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D02-47FA-A12B-36386EBA11A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87380AB-7816-41C5-BDF5-D7CA803AAE8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D02-47FA-A12B-36386EBA11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HNR</c:v>
                </c:pt>
                <c:pt idx="4">
                  <c:v>ATL Comm</c:v>
                </c:pt>
                <c:pt idx="5">
                  <c:v>MB</c:v>
                </c:pt>
                <c:pt idx="6">
                  <c:v>CB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2324</c:v>
                </c:pt>
                <c:pt idx="1">
                  <c:v>1158</c:v>
                </c:pt>
                <c:pt idx="2">
                  <c:v>786</c:v>
                </c:pt>
                <c:pt idx="3">
                  <c:v>770</c:v>
                </c:pt>
                <c:pt idx="4">
                  <c:v>770</c:v>
                </c:pt>
                <c:pt idx="5">
                  <c:v>485</c:v>
                </c:pt>
                <c:pt idx="6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HNR</c:v>
                </c:pt>
                <c:pt idx="4">
                  <c:v>ATL Comm</c:v>
                </c:pt>
                <c:pt idx="5">
                  <c:v>MB</c:v>
                </c:pt>
                <c:pt idx="6">
                  <c:v>CB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66.900000000000006</c:v>
                </c:pt>
                <c:pt idx="1">
                  <c:v>66.3</c:v>
                </c:pt>
                <c:pt idx="2">
                  <c:v>65.5</c:v>
                </c:pt>
                <c:pt idx="3">
                  <c:v>65.3</c:v>
                </c:pt>
                <c:pt idx="4">
                  <c:v>64.400000000000006</c:v>
                </c:pt>
                <c:pt idx="5">
                  <c:v>63.7</c:v>
                </c:pt>
                <c:pt idx="6">
                  <c:v>63.5</c:v>
                </c:pt>
                <c:pt idx="7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B-4655-9425-15BDE9B70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-1036796704"/>
        <c:axId val="-1036794928"/>
      </c:barChart>
      <c:catAx>
        <c:axId val="-103679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036794928"/>
        <c:crosses val="autoZero"/>
        <c:auto val="1"/>
        <c:lblAlgn val="ctr"/>
        <c:lblOffset val="100"/>
        <c:noMultiLvlLbl val="0"/>
      </c:catAx>
      <c:valAx>
        <c:axId val="-1036794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3679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61113268650242E-2"/>
          <c:y val="8.6321601775123144E-2"/>
          <c:w val="0.9652777734626995"/>
          <c:h val="0.86040293945823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Demand - Buyers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0.0%</c:formatCode>
                <c:ptCount val="3"/>
                <c:pt idx="0">
                  <c:v>7.2999999999999995E-2</c:v>
                </c:pt>
                <c:pt idx="1">
                  <c:v>4.4999999999999998E-2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A-47FE-A719-F908ACA315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Supply - Listings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0.0%</c:formatCode>
                <c:ptCount val="3"/>
                <c:pt idx="0">
                  <c:v>-0.111</c:v>
                </c:pt>
                <c:pt idx="1">
                  <c:v>-9.5000000000000001E-2</c:v>
                </c:pt>
                <c:pt idx="2">
                  <c:v>-8.1000000000000003E-2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A-47FE-A719-F908ACA31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77403416"/>
        <c:axId val="477403744"/>
      </c:barChart>
      <c:catAx>
        <c:axId val="47740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403744"/>
        <c:crosses val="autoZero"/>
        <c:auto val="1"/>
        <c:lblAlgn val="ctr"/>
        <c:lblOffset val="100"/>
        <c:noMultiLvlLbl val="0"/>
      </c:catAx>
      <c:valAx>
        <c:axId val="4774037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7740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80586634130011"/>
          <c:y val="3.3225338453583213E-2"/>
          <c:w val="0.81919413365869975"/>
          <c:h val="9.1764028618310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38294689603601E-2"/>
          <c:y val="3.9227000967684097E-2"/>
          <c:w val="0.96110695587135397"/>
          <c:h val="0.91712053854137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40.200000000000003</c:v>
                </c:pt>
                <c:pt idx="1">
                  <c:v>39.799999999999997</c:v>
                </c:pt>
                <c:pt idx="2">
                  <c:v>44.4</c:v>
                </c:pt>
                <c:pt idx="3">
                  <c:v>29.1</c:v>
                </c:pt>
                <c:pt idx="4">
                  <c:v>42.9</c:v>
                </c:pt>
                <c:pt idx="5">
                  <c:v>47</c:v>
                </c:pt>
                <c:pt idx="6">
                  <c:v>42.3</c:v>
                </c:pt>
                <c:pt idx="7">
                  <c:v>47.9</c:v>
                </c:pt>
                <c:pt idx="8">
                  <c:v>50</c:v>
                </c:pt>
                <c:pt idx="9">
                  <c:v>78.8</c:v>
                </c:pt>
                <c:pt idx="10">
                  <c:v>56.3</c:v>
                </c:pt>
                <c:pt idx="1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C-5048-A791-564B6FA966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51.6</c:v>
                </c:pt>
                <c:pt idx="1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52-B74C-BE18-2F2DECE68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23239568"/>
        <c:axId val="1423241888"/>
      </c:barChart>
      <c:catAx>
        <c:axId val="142323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  <c:crossAx val="1423241888"/>
        <c:crosses val="autoZero"/>
        <c:auto val="1"/>
        <c:lblAlgn val="ctr"/>
        <c:lblOffset val="100"/>
        <c:noMultiLvlLbl val="0"/>
      </c:catAx>
      <c:valAx>
        <c:axId val="1423241888"/>
        <c:scaling>
          <c:orientation val="minMax"/>
          <c:max val="80"/>
        </c:scaling>
        <c:delete val="1"/>
        <c:axPos val="l"/>
        <c:numFmt formatCode="General" sourceLinked="0"/>
        <c:majorTickMark val="out"/>
        <c:minorTickMark val="none"/>
        <c:tickLblPos val="nextTo"/>
        <c:crossAx val="1423239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D-124C-B7DC-AD384E5BBAE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D-124C-B7DC-AD384E5BBAE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D-124C-B7DC-AD384E5BBAE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D-124C-B7DC-AD384E5BBAE2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D-124C-B7DC-AD384E5BBAE2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D-124C-B7DC-AD384E5BBAE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D-124C-B7DC-AD384E5BBAE2}"/>
              </c:ext>
            </c:extLst>
          </c:dPt>
          <c:cat>
            <c:strRef>
              <c:f>Sheet1!$A$2:$A$17</c:f>
              <c:strCache>
                <c:ptCount val="16"/>
                <c:pt idx="0">
                  <c:v>2015 Q1</c:v>
                </c:pt>
                <c:pt idx="1">
                  <c:v>2015 Q2</c:v>
                </c:pt>
                <c:pt idx="2">
                  <c:v>2015 Q3</c:v>
                </c:pt>
                <c:pt idx="3">
                  <c:v>2015 Q4</c:v>
                </c:pt>
                <c:pt idx="4">
                  <c:v>2016 Q1</c:v>
                </c:pt>
                <c:pt idx="5">
                  <c:v>2016 Q2</c:v>
                </c:pt>
                <c:pt idx="6">
                  <c:v>2016 Q3</c:v>
                </c:pt>
                <c:pt idx="7">
                  <c:v>2016 Q4</c:v>
                </c:pt>
                <c:pt idx="8">
                  <c:v>2017 Q1</c:v>
                </c:pt>
                <c:pt idx="9">
                  <c:v>2017 Q2</c:v>
                </c:pt>
                <c:pt idx="10">
                  <c:v>2017 Q3</c:v>
                </c:pt>
                <c:pt idx="11">
                  <c:v>2017 Q4</c:v>
                </c:pt>
                <c:pt idx="12">
                  <c:v>2018 Q1</c:v>
                </c:pt>
                <c:pt idx="13">
                  <c:v>2018 Q2</c:v>
                </c:pt>
                <c:pt idx="14">
                  <c:v>2018 Q3</c:v>
                </c:pt>
                <c:pt idx="15">
                  <c:v>2018 Q4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3.7</c:v>
                </c:pt>
                <c:pt idx="1">
                  <c:v>3.8</c:v>
                </c:pt>
                <c:pt idx="2" formatCode="0.0">
                  <c:v>4</c:v>
                </c:pt>
                <c:pt idx="3">
                  <c:v>3.9</c:v>
                </c:pt>
                <c:pt idx="4">
                  <c:v>3.7</c:v>
                </c:pt>
                <c:pt idx="5">
                  <c:v>3.6</c:v>
                </c:pt>
                <c:pt idx="6">
                  <c:v>3.5</c:v>
                </c:pt>
                <c:pt idx="7">
                  <c:v>3.8</c:v>
                </c:pt>
                <c:pt idx="8" formatCode="0.0">
                  <c:v>4.2</c:v>
                </c:pt>
                <c:pt idx="9" formatCode="0.0">
                  <c:v>4</c:v>
                </c:pt>
                <c:pt idx="10">
                  <c:v>3.9</c:v>
                </c:pt>
                <c:pt idx="11">
                  <c:v>3.9</c:v>
                </c:pt>
                <c:pt idx="12">
                  <c:v>4.3</c:v>
                </c:pt>
                <c:pt idx="13">
                  <c:v>4.5</c:v>
                </c:pt>
                <c:pt idx="14">
                  <c:v>4.5999999999999996</c:v>
                </c:pt>
                <c:pt idx="15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FD-124C-B7DC-AD384E5B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984880"/>
        <c:axId val="1256534448"/>
      </c:lineChart>
      <c:catAx>
        <c:axId val="12559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34448"/>
        <c:crosses val="autoZero"/>
        <c:auto val="1"/>
        <c:lblAlgn val="ctr"/>
        <c:lblOffset val="100"/>
        <c:noMultiLvlLbl val="0"/>
      </c:catAx>
      <c:valAx>
        <c:axId val="1256534448"/>
        <c:scaling>
          <c:orientation val="minMax"/>
          <c:max val="5"/>
          <c:min val="3.4"/>
        </c:scaling>
        <c:delete val="1"/>
        <c:axPos val="l"/>
        <c:numFmt formatCode="General" sourceLinked="0"/>
        <c:majorTickMark val="out"/>
        <c:minorTickMark val="none"/>
        <c:tickLblPos val="nextTo"/>
        <c:crossAx val="1255984880"/>
        <c:crosses val="autoZero"/>
        <c:crossBetween val="between"/>
        <c:majorUnit val="0.5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C3-4E46-BD1F-430B13855B7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3-4E46-BD1F-430B13855B76}"/>
              </c:ext>
            </c:extLst>
          </c:dPt>
          <c:dPt>
            <c:idx val="2"/>
            <c:invertIfNegative val="0"/>
            <c:bubble3D val="0"/>
            <c:spPr>
              <a:solidFill>
                <a:srgbClr val="2DAC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EC3-4E46-BD1F-430B13855B7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3-4E46-BD1F-430B13855B7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EC3-4E46-BD1F-430B13855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Historic Mortgage Affordability</c:v>
                </c:pt>
                <c:pt idx="1">
                  <c:v>Mortgage Affordability 2017 4Q</c:v>
                </c:pt>
                <c:pt idx="2">
                  <c:v>Forecasted at 5% Rates</c:v>
                </c:pt>
                <c:pt idx="3">
                  <c:v>Forecasted at 6% Rates</c:v>
                </c:pt>
                <c:pt idx="4">
                  <c:v>Forecasted at 7% Rates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%">
                  <c:v>0.21</c:v>
                </c:pt>
                <c:pt idx="1">
                  <c:v>0.157</c:v>
                </c:pt>
                <c:pt idx="2">
                  <c:v>0.183</c:v>
                </c:pt>
                <c:pt idx="3">
                  <c:v>0.20499999999999999</c:v>
                </c:pt>
                <c:pt idx="4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3-4E46-BD1F-430B13855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46757272"/>
        <c:axId val="546766128"/>
      </c:barChart>
      <c:catAx>
        <c:axId val="54675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766128"/>
        <c:crosses val="autoZero"/>
        <c:auto val="1"/>
        <c:lblAlgn val="ctr"/>
        <c:lblOffset val="100"/>
        <c:noMultiLvlLbl val="0"/>
      </c:catAx>
      <c:valAx>
        <c:axId val="546766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675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9522752497225"/>
          <c:y val="9.8199672667757767E-2"/>
          <c:w val="0.85460599334073251"/>
          <c:h val="0.73322422258592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368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Sheet1!$B$1:$T$1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Sheet1!$B$2:$T$2</c:f>
              <c:numCache>
                <c:formatCode>General</c:formatCode>
                <c:ptCount val="19"/>
                <c:pt idx="0">
                  <c:v>95000</c:v>
                </c:pt>
                <c:pt idx="1">
                  <c:v>96000</c:v>
                </c:pt>
                <c:pt idx="2">
                  <c:v>98000</c:v>
                </c:pt>
                <c:pt idx="3">
                  <c:v>102000</c:v>
                </c:pt>
                <c:pt idx="4">
                  <c:v>117000</c:v>
                </c:pt>
                <c:pt idx="5">
                  <c:v>125000</c:v>
                </c:pt>
                <c:pt idx="6">
                  <c:v>129000</c:v>
                </c:pt>
                <c:pt idx="7">
                  <c:v>100000</c:v>
                </c:pt>
                <c:pt idx="8">
                  <c:v>70000</c:v>
                </c:pt>
                <c:pt idx="9">
                  <c:v>68000</c:v>
                </c:pt>
                <c:pt idx="10">
                  <c:v>60000</c:v>
                </c:pt>
                <c:pt idx="11">
                  <c:v>70000</c:v>
                </c:pt>
                <c:pt idx="12">
                  <c:v>85000</c:v>
                </c:pt>
                <c:pt idx="13">
                  <c:v>83000</c:v>
                </c:pt>
                <c:pt idx="14">
                  <c:v>83000</c:v>
                </c:pt>
                <c:pt idx="15">
                  <c:v>85000</c:v>
                </c:pt>
                <c:pt idx="16">
                  <c:v>90000</c:v>
                </c:pt>
                <c:pt idx="17">
                  <c:v>95000</c:v>
                </c:pt>
                <c:pt idx="18">
                  <c:v>98000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9-4722-8E1B-8A237D00FF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9310904"/>
        <c:axId val="1"/>
      </c:barChart>
      <c:catAx>
        <c:axId val="259310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9310904"/>
        <c:crosses val="autoZero"/>
        <c:crossBetween val="between"/>
      </c:valAx>
      <c:spPr>
        <a:noFill/>
        <a:ln w="7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1342952276"/>
          <c:y val="9.4926350245499183E-2"/>
          <c:w val="0.8834628190899001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rgbClr val="FFFF99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Sheet1!$B$1:$BL$1</c:f>
              <c:strCache>
                <c:ptCount val="63"/>
                <c:pt idx="0">
                  <c:v>Jan-13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March</c:v>
                </c:pt>
                <c:pt idx="15">
                  <c:v>April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April </c:v>
                </c:pt>
                <c:pt idx="40">
                  <c:v>May</c:v>
                </c:pt>
                <c:pt idx="41">
                  <c:v>June</c:v>
                </c:pt>
                <c:pt idx="42">
                  <c:v>July</c:v>
                </c:pt>
                <c:pt idx="43">
                  <c:v>Aug</c:v>
                </c:pt>
                <c:pt idx="44">
                  <c:v>Sept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March</c:v>
                </c:pt>
              </c:strCache>
            </c:strRef>
          </c:cat>
          <c:val>
            <c:numRef>
              <c:f>Sheet1!$B$2:$BL$2</c:f>
              <c:numCache>
                <c:formatCode>General</c:formatCode>
                <c:ptCount val="63"/>
                <c:pt idx="0">
                  <c:v>3248</c:v>
                </c:pt>
                <c:pt idx="1">
                  <c:v>3704</c:v>
                </c:pt>
                <c:pt idx="2">
                  <c:v>4732</c:v>
                </c:pt>
                <c:pt idx="3">
                  <c:v>4555</c:v>
                </c:pt>
                <c:pt idx="4">
                  <c:v>5180</c:v>
                </c:pt>
                <c:pt idx="5">
                  <c:v>5299</c:v>
                </c:pt>
                <c:pt idx="6">
                  <c:v>5057</c:v>
                </c:pt>
                <c:pt idx="7">
                  <c:v>5178</c:v>
                </c:pt>
                <c:pt idx="8">
                  <c:v>4185</c:v>
                </c:pt>
                <c:pt idx="9">
                  <c:v>4477</c:v>
                </c:pt>
                <c:pt idx="10">
                  <c:v>4073</c:v>
                </c:pt>
                <c:pt idx="11">
                  <c:v>3922</c:v>
                </c:pt>
                <c:pt idx="12">
                  <c:v>3182</c:v>
                </c:pt>
                <c:pt idx="13">
                  <c:v>3460</c:v>
                </c:pt>
                <c:pt idx="14">
                  <c:v>4376</c:v>
                </c:pt>
                <c:pt idx="15">
                  <c:v>4585</c:v>
                </c:pt>
                <c:pt idx="16">
                  <c:v>5455</c:v>
                </c:pt>
                <c:pt idx="17">
                  <c:v>5213</c:v>
                </c:pt>
                <c:pt idx="18">
                  <c:v>5506</c:v>
                </c:pt>
                <c:pt idx="19">
                  <c:v>5116</c:v>
                </c:pt>
                <c:pt idx="20">
                  <c:v>4320</c:v>
                </c:pt>
                <c:pt idx="21">
                  <c:v>4308</c:v>
                </c:pt>
                <c:pt idx="22">
                  <c:v>3797</c:v>
                </c:pt>
                <c:pt idx="23">
                  <c:v>4151</c:v>
                </c:pt>
                <c:pt idx="24">
                  <c:v>3093</c:v>
                </c:pt>
                <c:pt idx="25">
                  <c:v>3303</c:v>
                </c:pt>
                <c:pt idx="26">
                  <c:v>4131</c:v>
                </c:pt>
                <c:pt idx="27">
                  <c:v>4753</c:v>
                </c:pt>
                <c:pt idx="28">
                  <c:v>5541</c:v>
                </c:pt>
                <c:pt idx="29">
                  <c:v>5513</c:v>
                </c:pt>
                <c:pt idx="30">
                  <c:v>5646</c:v>
                </c:pt>
                <c:pt idx="31">
                  <c:v>5128</c:v>
                </c:pt>
                <c:pt idx="32">
                  <c:v>4558</c:v>
                </c:pt>
                <c:pt idx="33">
                  <c:v>4605</c:v>
                </c:pt>
                <c:pt idx="34">
                  <c:v>3722</c:v>
                </c:pt>
                <c:pt idx="35">
                  <c:v>4619</c:v>
                </c:pt>
                <c:pt idx="36">
                  <c:v>3143</c:v>
                </c:pt>
                <c:pt idx="37">
                  <c:v>3723</c:v>
                </c:pt>
                <c:pt idx="38">
                  <c:v>5076</c:v>
                </c:pt>
                <c:pt idx="39">
                  <c:v>5519</c:v>
                </c:pt>
                <c:pt idx="40">
                  <c:v>5961</c:v>
                </c:pt>
                <c:pt idx="41">
                  <c:v>6704</c:v>
                </c:pt>
                <c:pt idx="42">
                  <c:v>6591</c:v>
                </c:pt>
                <c:pt idx="43">
                  <c:v>5948</c:v>
                </c:pt>
                <c:pt idx="44">
                  <c:v>5427</c:v>
                </c:pt>
                <c:pt idx="45">
                  <c:v>4981</c:v>
                </c:pt>
                <c:pt idx="46">
                  <c:v>3979</c:v>
                </c:pt>
                <c:pt idx="47">
                  <c:v>5211</c:v>
                </c:pt>
                <c:pt idx="48">
                  <c:v>3492</c:v>
                </c:pt>
                <c:pt idx="49">
                  <c:v>4146</c:v>
                </c:pt>
                <c:pt idx="50">
                  <c:v>5784</c:v>
                </c:pt>
                <c:pt idx="51">
                  <c:v>6002</c:v>
                </c:pt>
                <c:pt idx="52">
                  <c:v>6911</c:v>
                </c:pt>
                <c:pt idx="53">
                  <c:v>7251</c:v>
                </c:pt>
                <c:pt idx="54">
                  <c:v>6674</c:v>
                </c:pt>
                <c:pt idx="55">
                  <c:v>6688</c:v>
                </c:pt>
                <c:pt idx="56">
                  <c:v>5356</c:v>
                </c:pt>
                <c:pt idx="57">
                  <c:v>5159</c:v>
                </c:pt>
                <c:pt idx="58">
                  <c:v>5159</c:v>
                </c:pt>
                <c:pt idx="59">
                  <c:v>5464</c:v>
                </c:pt>
                <c:pt idx="60">
                  <c:v>3800</c:v>
                </c:pt>
                <c:pt idx="61">
                  <c:v>4260</c:v>
                </c:pt>
                <c:pt idx="62">
                  <c:v>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800080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Sheet1!$B$1:$BL$1</c:f>
              <c:strCache>
                <c:ptCount val="63"/>
                <c:pt idx="0">
                  <c:v>Jan-13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March</c:v>
                </c:pt>
                <c:pt idx="15">
                  <c:v>April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April </c:v>
                </c:pt>
                <c:pt idx="40">
                  <c:v>May</c:v>
                </c:pt>
                <c:pt idx="41">
                  <c:v>June</c:v>
                </c:pt>
                <c:pt idx="42">
                  <c:v>July</c:v>
                </c:pt>
                <c:pt idx="43">
                  <c:v>Aug</c:v>
                </c:pt>
                <c:pt idx="44">
                  <c:v>Sept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March</c:v>
                </c:pt>
              </c:strCache>
            </c:strRef>
          </c:cat>
          <c:val>
            <c:numRef>
              <c:f>Sheet1!$B$3:$BL$3</c:f>
              <c:numCache>
                <c:formatCode>General</c:formatCode>
                <c:ptCount val="63"/>
                <c:pt idx="0">
                  <c:v>3182</c:v>
                </c:pt>
                <c:pt idx="1">
                  <c:v>3460</c:v>
                </c:pt>
                <c:pt idx="2">
                  <c:v>4376</c:v>
                </c:pt>
                <c:pt idx="3">
                  <c:v>4585</c:v>
                </c:pt>
                <c:pt idx="4">
                  <c:v>5455</c:v>
                </c:pt>
                <c:pt idx="5">
                  <c:v>5213</c:v>
                </c:pt>
                <c:pt idx="6">
                  <c:v>5506</c:v>
                </c:pt>
                <c:pt idx="7">
                  <c:v>5116</c:v>
                </c:pt>
                <c:pt idx="8">
                  <c:v>4320</c:v>
                </c:pt>
                <c:pt idx="9">
                  <c:v>4308</c:v>
                </c:pt>
                <c:pt idx="10">
                  <c:v>3798</c:v>
                </c:pt>
                <c:pt idx="11">
                  <c:v>4151</c:v>
                </c:pt>
                <c:pt idx="12">
                  <c:v>3093</c:v>
                </c:pt>
                <c:pt idx="13">
                  <c:v>3303</c:v>
                </c:pt>
                <c:pt idx="14">
                  <c:v>4132</c:v>
                </c:pt>
                <c:pt idx="15">
                  <c:v>4753</c:v>
                </c:pt>
                <c:pt idx="16">
                  <c:v>5541</c:v>
                </c:pt>
                <c:pt idx="17">
                  <c:v>5513</c:v>
                </c:pt>
                <c:pt idx="18">
                  <c:v>5646</c:v>
                </c:pt>
                <c:pt idx="19">
                  <c:v>5128</c:v>
                </c:pt>
                <c:pt idx="20">
                  <c:v>4558</c:v>
                </c:pt>
                <c:pt idx="21">
                  <c:v>4605</c:v>
                </c:pt>
                <c:pt idx="22">
                  <c:v>3722</c:v>
                </c:pt>
                <c:pt idx="23">
                  <c:v>4619</c:v>
                </c:pt>
                <c:pt idx="24">
                  <c:v>3143</c:v>
                </c:pt>
                <c:pt idx="25">
                  <c:v>3724</c:v>
                </c:pt>
                <c:pt idx="26">
                  <c:v>5076</c:v>
                </c:pt>
                <c:pt idx="27">
                  <c:v>5519</c:v>
                </c:pt>
                <c:pt idx="28">
                  <c:v>5961</c:v>
                </c:pt>
                <c:pt idx="29">
                  <c:v>6704</c:v>
                </c:pt>
                <c:pt idx="30">
                  <c:v>6591</c:v>
                </c:pt>
                <c:pt idx="31">
                  <c:v>5948</c:v>
                </c:pt>
                <c:pt idx="32">
                  <c:v>5427</c:v>
                </c:pt>
                <c:pt idx="33">
                  <c:v>4981</c:v>
                </c:pt>
                <c:pt idx="34">
                  <c:v>3979</c:v>
                </c:pt>
                <c:pt idx="35">
                  <c:v>5211</c:v>
                </c:pt>
                <c:pt idx="36">
                  <c:v>3493</c:v>
                </c:pt>
                <c:pt idx="37">
                  <c:v>4146</c:v>
                </c:pt>
                <c:pt idx="38">
                  <c:v>5784</c:v>
                </c:pt>
                <c:pt idx="39">
                  <c:v>6002</c:v>
                </c:pt>
                <c:pt idx="40">
                  <c:v>6911</c:v>
                </c:pt>
                <c:pt idx="41">
                  <c:v>7251</c:v>
                </c:pt>
                <c:pt idx="42">
                  <c:v>6674</c:v>
                </c:pt>
                <c:pt idx="43">
                  <c:v>6688</c:v>
                </c:pt>
                <c:pt idx="44">
                  <c:v>5964</c:v>
                </c:pt>
                <c:pt idx="45">
                  <c:v>5351</c:v>
                </c:pt>
                <c:pt idx="46">
                  <c:v>5159</c:v>
                </c:pt>
                <c:pt idx="47">
                  <c:v>5464</c:v>
                </c:pt>
                <c:pt idx="48">
                  <c:v>3800</c:v>
                </c:pt>
                <c:pt idx="49">
                  <c:v>4260</c:v>
                </c:pt>
                <c:pt idx="50">
                  <c:v>6643</c:v>
                </c:pt>
                <c:pt idx="51">
                  <c:v>5877</c:v>
                </c:pt>
                <c:pt idx="52">
                  <c:v>7367</c:v>
                </c:pt>
                <c:pt idx="53">
                  <c:v>7696</c:v>
                </c:pt>
                <c:pt idx="54">
                  <c:v>6786</c:v>
                </c:pt>
                <c:pt idx="55">
                  <c:v>6865</c:v>
                </c:pt>
                <c:pt idx="56">
                  <c:v>5960</c:v>
                </c:pt>
                <c:pt idx="57">
                  <c:v>5692</c:v>
                </c:pt>
                <c:pt idx="58">
                  <c:v>5322</c:v>
                </c:pt>
                <c:pt idx="59">
                  <c:v>5775</c:v>
                </c:pt>
                <c:pt idx="60">
                  <c:v>3960</c:v>
                </c:pt>
                <c:pt idx="61">
                  <c:v>4580</c:v>
                </c:pt>
                <c:pt idx="62">
                  <c:v>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607103218645949"/>
          <c:y val="5.7283142389525366E-2"/>
          <c:w val="0.23751387347391786"/>
          <c:h val="0.12274959083469722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32602483718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11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Sheet1!$B$2:$H$2</c:f>
              <c:numCache>
                <c:formatCode>0</c:formatCode>
                <c:ptCount val="7"/>
                <c:pt idx="0">
                  <c:v>309</c:v>
                </c:pt>
                <c:pt idx="1">
                  <c:v>1709</c:v>
                </c:pt>
                <c:pt idx="2">
                  <c:v>3310</c:v>
                </c:pt>
                <c:pt idx="3">
                  <c:v>595</c:v>
                </c:pt>
                <c:pt idx="4">
                  <c:v>81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http://showingtime.com/showingtime-showing-index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https://www.nar.realtor/topics/existing-home-sales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DA980-D333-284A-BF59-16285F4B93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04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http://</a:t>
            </a:r>
            <a:r>
              <a:rPr lang="en-US" altLang="en-US" dirty="0" err="1"/>
              <a:t>www.corelogic.com</a:t>
            </a:r>
            <a:r>
              <a:rPr lang="en-US" altLang="en-US" dirty="0"/>
              <a:t>/about-us/</a:t>
            </a:r>
            <a:r>
              <a:rPr lang="en-US" altLang="en-US" dirty="0" err="1"/>
              <a:t>researchtrends</a:t>
            </a:r>
            <a:r>
              <a:rPr lang="en-US" altLang="en-US" dirty="0"/>
              <a:t>/</a:t>
            </a:r>
            <a:r>
              <a:rPr lang="en-US" altLang="en-US" dirty="0" err="1"/>
              <a:t>corelogic</a:t>
            </a:r>
            <a:r>
              <a:rPr lang="en-US" altLang="en-US" dirty="0"/>
              <a:t>-home-price-</a:t>
            </a:r>
            <a:r>
              <a:rPr lang="en-US" altLang="en-US" dirty="0" err="1"/>
              <a:t>insights.aspx</a:t>
            </a:r>
            <a:endParaRPr lang="en-US" alt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58EBA515-8B20-5641-B9F7-97EE83D672EA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25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http://</a:t>
            </a:r>
            <a:r>
              <a:rPr lang="en-US" altLang="en-US" dirty="0" err="1"/>
              <a:t>www.corelogic.com</a:t>
            </a:r>
            <a:r>
              <a:rPr lang="en-US" altLang="en-US" dirty="0"/>
              <a:t>/about-us/</a:t>
            </a:r>
            <a:r>
              <a:rPr lang="en-US" altLang="en-US" dirty="0" err="1"/>
              <a:t>researchtrends</a:t>
            </a:r>
            <a:r>
              <a:rPr lang="en-US" altLang="en-US" dirty="0"/>
              <a:t>/</a:t>
            </a:r>
            <a:r>
              <a:rPr lang="en-US" altLang="en-US" dirty="0" err="1"/>
              <a:t>corelogic</a:t>
            </a:r>
            <a:r>
              <a:rPr lang="en-US" altLang="en-US" dirty="0"/>
              <a:t>-home-price-</a:t>
            </a:r>
            <a:r>
              <a:rPr lang="en-US" altLang="en-US" dirty="0" err="1"/>
              <a:t>insights.aspx</a:t>
            </a:r>
            <a:endParaRPr lang="en-US" alt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5CEF4FBE-8838-704B-B87A-2C3E7AB549BE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640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9BA701E2-2D83-8848-813C-6C1D93751D93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267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9F8474C3-ADA3-8447-926D-CE576EF3D358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536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/reports/realtors-confidence-index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192BCBDC-7D58-D64D-9F6E-A3F83B58B247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7255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nar.realtor</a:t>
            </a:r>
            <a:endParaRPr lang="en-US" altLang="en-US" dirty="0"/>
          </a:p>
          <a:p>
            <a:r>
              <a:rPr lang="en-US" altLang="en-US" dirty="0"/>
              <a:t>http://</a:t>
            </a:r>
            <a:r>
              <a:rPr lang="en-US" altLang="en-US" dirty="0" err="1"/>
              <a:t>nar.realtor</a:t>
            </a:r>
            <a:r>
              <a:rPr lang="en-US" altLang="en-US" dirty="0"/>
              <a:t>/infographics/foot-traffic</a:t>
            </a:r>
          </a:p>
          <a:p>
            <a:r>
              <a:rPr lang="en-US" altLang="en-US" dirty="0"/>
              <a:t>"Every month </a:t>
            </a:r>
            <a:r>
              <a:rPr lang="en-US" altLang="en-US" dirty="0" err="1"/>
              <a:t>SentriLock</a:t>
            </a:r>
            <a:r>
              <a:rPr lang="en-US" altLang="en-US" dirty="0"/>
              <a:t>, LLC. provides NAR Research with data on the number of properties shown by a REALTOR®. Lockboxes made by </a:t>
            </a:r>
            <a:r>
              <a:rPr lang="en-US" altLang="en-US" dirty="0" err="1"/>
              <a:t>SentriLock</a:t>
            </a:r>
            <a:r>
              <a:rPr lang="en-US" altLang="en-US" dirty="0"/>
              <a:t>, LLC. are used in roughly a third of home showings across the nation. Foot traffic has a strong correlation with future contracts and home sales, so it can be viewed as a peek ahead at sales trends two to three months into the future."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09D29-8CD7-694D-87ED-0AC187EB62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BF16343-A9F6-436B-AD25-01D0252B5B9C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6425"/>
            <a:ext cx="51371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</a:t>
            </a:r>
            <a:r>
              <a:rPr lang="en-US" altLang="en-US" dirty="0" err="1">
                <a:solidFill>
                  <a:schemeClr val="tx1"/>
                </a:solidFill>
              </a:rPr>
              <a:t>www.freddiemac.com</a:t>
            </a:r>
            <a:r>
              <a:rPr lang="en-US" altLang="en-US" dirty="0">
                <a:solidFill>
                  <a:schemeClr val="tx1"/>
                </a:solidFill>
              </a:rPr>
              <a:t>/research/pdf/201803-Outlook.pdf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http://</a:t>
            </a:r>
            <a:r>
              <a:rPr lang="en-US" altLang="en-US" dirty="0" err="1">
                <a:solidFill>
                  <a:schemeClr val="tx1"/>
                </a:solidFill>
              </a:rPr>
              <a:t>www.fanniemae.com</a:t>
            </a:r>
            <a:r>
              <a:rPr lang="en-US" altLang="en-US" dirty="0">
                <a:solidFill>
                  <a:schemeClr val="tx1"/>
                </a:solidFill>
              </a:rPr>
              <a:t>/resources/file/research/</a:t>
            </a:r>
            <a:r>
              <a:rPr lang="en-US" altLang="en-US" dirty="0" err="1">
                <a:solidFill>
                  <a:schemeClr val="tx1"/>
                </a:solidFill>
              </a:rPr>
              <a:t>emma</a:t>
            </a:r>
            <a:r>
              <a:rPr lang="en-US" altLang="en-US" dirty="0">
                <a:solidFill>
                  <a:schemeClr val="tx1"/>
                </a:solidFill>
              </a:rPr>
              <a:t>/pdf/Housing_Forecast_031918.pdf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https://</a:t>
            </a:r>
            <a:r>
              <a:rPr lang="en-US" altLang="en-US" dirty="0" err="1">
                <a:solidFill>
                  <a:schemeClr val="tx1"/>
                </a:solidFill>
              </a:rPr>
              <a:t>www.mba.org</a:t>
            </a:r>
            <a:r>
              <a:rPr lang="en-US" altLang="en-US" dirty="0">
                <a:solidFill>
                  <a:schemeClr val="tx1"/>
                </a:solidFill>
              </a:rPr>
              <a:t>/Downloads/Mtg%20Fin%20Forecast%20Mar%202018.pdf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https://</a:t>
            </a:r>
            <a:r>
              <a:rPr lang="en-US" altLang="en-US" dirty="0" err="1">
                <a:solidFill>
                  <a:schemeClr val="tx1"/>
                </a:solidFill>
              </a:rPr>
              <a:t>www.nar.realtor</a:t>
            </a:r>
            <a:r>
              <a:rPr lang="en-US" altLang="en-US" dirty="0">
                <a:solidFill>
                  <a:schemeClr val="tx1"/>
                </a:solidFill>
              </a:rPr>
              <a:t>/sites/default/files/documents/forecast-02-2018-us-economic-outlook-02-13-2018.pdf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ABAC0-D258-DB4E-A834-6A7807ABCA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04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http://</a:t>
            </a:r>
            <a:r>
              <a:rPr lang="en-US" altLang="en-US" dirty="0" err="1">
                <a:solidFill>
                  <a:schemeClr val="tx1"/>
                </a:solidFill>
              </a:rPr>
              <a:t>www.freddiemac.com</a:t>
            </a:r>
            <a:r>
              <a:rPr lang="en-US" altLang="en-US" dirty="0">
                <a:solidFill>
                  <a:schemeClr val="tx1"/>
                </a:solidFill>
              </a:rPr>
              <a:t>/research/pdf/201803-Outlook.pdf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ABAC0-D258-DB4E-A834-6A7807ABCA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2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hangingPunct="1"/>
            <a:fld id="{91E69E80-B44A-4762-8647-D47F664979FA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14400" eaLnBrk="1" hangingPunct="1"/>
              <a:t>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DF8FB63-BA87-4DDD-A10B-C5D4A38421AC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6425"/>
            <a:ext cx="51371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https://www.zillow.com/research/q4-2017-affordability-rising-rates-18978/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559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/>
            <a:fld id="{030D36EB-446A-4847-A5BB-9AC9A411441C}" type="slidenum">
              <a:rPr lang="en-US" altLang="en-US" sz="1200" smtClean="0"/>
              <a:pPr defTabSz="914400"/>
              <a:t>23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1" tIns="45995" rIns="91991" bIns="45995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80071CB-D46F-43CA-9321-A1004831B11B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https://</a:t>
            </a:r>
            <a:r>
              <a:rPr lang="en-US" dirty="0" err="1">
                <a:latin typeface="Calibri" charset="0"/>
              </a:rPr>
              <a:t>pulsenomics.com</a:t>
            </a:r>
            <a:r>
              <a:rPr lang="en-US" dirty="0">
                <a:latin typeface="Calibri" charset="0"/>
              </a:rPr>
              <a:t>/Q3_2017_HPE_Survey.php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60F8E-D3BF-E746-AECC-1A6A449B26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39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2916383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085C15-98E7-4144-BC6A-58C9F9FF4635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B83935E-93FC-4E6C-B6CC-4A391126E70E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738425-CBCE-4D96-82EC-6EA5FD657777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A4C6F4-5411-4BB3-99F8-99C08D440CDB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8A7DD55-F729-4AEA-AD63-4A9DC259BFDC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44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45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B26241-F611-4CA8-916D-6D32F572BC96}" type="slidenum">
              <a:rPr lang="en-US" altLang="en-US" sz="1200" smtClean="0"/>
              <a:pPr/>
              <a:t>46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47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448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3134C16-5C25-455F-A9AD-1B2BFCC1AE9F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https://www.census.gov/housing/hvs/files/currenthvspress.pdf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DA980-D333-284A-BF59-16285F4B93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hangingPunct="1"/>
            <a:fld id="{609317EE-C350-4EEB-B0B6-EAA8FBFF3E4F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defTabSz="914400" eaLnBrk="1" hangingPunct="1"/>
              <a:t>7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AFEB68-1406-4E1D-82A9-967EA6D79380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6425"/>
            <a:ext cx="51371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http://</a:t>
            </a:r>
            <a:r>
              <a:rPr lang="en-US" dirty="0" err="1"/>
              <a:t>www.bkfs.com</a:t>
            </a:r>
            <a:r>
              <a:rPr lang="en-US" dirty="0"/>
              <a:t>/Data/</a:t>
            </a:r>
            <a:r>
              <a:rPr lang="en-US" dirty="0" err="1"/>
              <a:t>DataReports</a:t>
            </a:r>
            <a:r>
              <a:rPr lang="en-US" dirty="0"/>
              <a:t>/BKFS_MM_Jan2018_Report.pdf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701E2-2D83-8848-813C-6C1D93751D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2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526F-9A57-44F0-9241-F0D042D263E3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D65A-B971-49BD-AD1D-16EF7B4F9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93E2-8AE0-4C39-8CED-D518630D14DB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E6B4-2FA8-4E97-97C5-E7D61E8E6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6F06-6B14-4308-BC55-8CBA82009709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97F-CB28-431E-A017-03BD77105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2A92-F030-4BC2-8DB6-65B9B7C83C92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CDEF-12EA-4FC5-8A8A-F8FB3B94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3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F9D2-28FB-417F-81F8-141D06637D6C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8E7E-4EB8-4837-A275-46A411D30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F8F8-9179-4021-A558-A165392B9D32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74C3-1741-46C7-B7D7-79E8A4C21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0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931C-F5FF-44A9-9D68-D2D9129DAB12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888E-9C60-4873-B2DE-C674345C8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8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81B7-F8EC-460F-A6AD-22913E341FAA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1598-5124-44A8-8A30-91C39CF03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48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9837-4537-4B09-AE48-9A724A59E91B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B1A2-C40C-471D-86C4-BF21C219B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86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3556-B5A3-4547-8B63-E3621CBE34F7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8CA2-1D04-4FDC-82C7-9643DE1D0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2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10" indent="0" algn="ctr">
              <a:buNone/>
              <a:defRPr sz="1200"/>
            </a:lvl4pPr>
            <a:lvl5pPr marL="1371614" indent="0" algn="ctr">
              <a:buNone/>
              <a:defRPr sz="1200"/>
            </a:lvl5pPr>
            <a:lvl6pPr marL="1714517" indent="0" algn="ctr">
              <a:buNone/>
              <a:defRPr sz="1200"/>
            </a:lvl6pPr>
            <a:lvl7pPr marL="2057421" indent="0" algn="ctr">
              <a:buNone/>
              <a:defRPr sz="1200"/>
            </a:lvl7pPr>
            <a:lvl8pPr marL="2400324" indent="0" algn="ctr">
              <a:buNone/>
              <a:defRPr sz="1200"/>
            </a:lvl8pPr>
            <a:lvl9pPr marL="274322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2FBA-7DA3-4967-BFD2-7D8A02CD34E3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7674-074C-4B39-B724-CBF88ACE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50AA-3CD6-463C-B2C6-852D612012D1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E9E7-B712-4DCB-9C53-B18211F1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0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8955-B8CD-430B-BB01-4D28BE9A3AC9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3EBB-F5DD-4C46-BAC9-05E9AB44E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6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E8FB-B76B-4DCD-B1BE-534454C8200F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DF02-CA3A-46EC-A353-B52A02168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152E-AECF-4E38-8449-9105817EC3F1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0BAB-1ACC-4B74-BFF1-34816A54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C0AC-7E65-403C-A4E2-D9F53FB72F94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515B-51DB-4360-9A55-E53B2998E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FC4F-E0AD-4211-9471-33F76FFF5259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00AC-CE86-4822-B456-29770D3D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7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305A-EEAB-4D76-81A2-AF25A35941BB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8586-11AE-467B-86CB-639967AC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5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10" indent="0">
              <a:buNone/>
              <a:defRPr sz="1500"/>
            </a:lvl4pPr>
            <a:lvl5pPr marL="1371614" indent="0">
              <a:buNone/>
              <a:defRPr sz="1500"/>
            </a:lvl5pPr>
            <a:lvl6pPr marL="1714517" indent="0">
              <a:buNone/>
              <a:defRPr sz="1500"/>
            </a:lvl6pPr>
            <a:lvl7pPr marL="2057421" indent="0">
              <a:buNone/>
              <a:defRPr sz="1500"/>
            </a:lvl7pPr>
            <a:lvl8pPr marL="2400324" indent="0">
              <a:buNone/>
              <a:defRPr sz="1500"/>
            </a:lvl8pPr>
            <a:lvl9pPr marL="274322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D7C5-3961-44CA-9230-931242359154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700B-EB9D-4B75-8955-0E41715CA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1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2D65-5D49-4EB6-AFA5-610EAC22C70A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E9FE-0949-41AA-A165-2D7B2557A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0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295" y="365125"/>
            <a:ext cx="16263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65125"/>
            <a:ext cx="476488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E1B7-2A5D-44CD-BCA8-22E524648635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002E-C24A-48F5-8538-1B6DD52DE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0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10" indent="0" algn="ctr">
              <a:buNone/>
              <a:defRPr sz="1200"/>
            </a:lvl4pPr>
            <a:lvl5pPr marL="1371614" indent="0" algn="ctr">
              <a:buNone/>
              <a:defRPr sz="1200"/>
            </a:lvl5pPr>
            <a:lvl6pPr marL="1714517" indent="0" algn="ctr">
              <a:buNone/>
              <a:defRPr sz="1200"/>
            </a:lvl6pPr>
            <a:lvl7pPr marL="2057421" indent="0" algn="ctr">
              <a:buNone/>
              <a:defRPr sz="1200"/>
            </a:lvl7pPr>
            <a:lvl8pPr marL="2400324" indent="0" algn="ctr">
              <a:buNone/>
              <a:defRPr sz="1200"/>
            </a:lvl8pPr>
            <a:lvl9pPr marL="274322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74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2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37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2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5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70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8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5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10" indent="0">
              <a:buNone/>
              <a:defRPr sz="1500"/>
            </a:lvl4pPr>
            <a:lvl5pPr marL="1371614" indent="0">
              <a:buNone/>
              <a:defRPr sz="1500"/>
            </a:lvl5pPr>
            <a:lvl6pPr marL="1714517" indent="0">
              <a:buNone/>
              <a:defRPr sz="1500"/>
            </a:lvl6pPr>
            <a:lvl7pPr marL="2057421" indent="0">
              <a:buNone/>
              <a:defRPr sz="1500"/>
            </a:lvl7pPr>
            <a:lvl8pPr marL="2400324" indent="0">
              <a:buNone/>
              <a:defRPr sz="1500"/>
            </a:lvl8pPr>
            <a:lvl9pPr marL="274322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89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2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295" y="365125"/>
            <a:ext cx="16263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65125"/>
            <a:ext cx="476488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532F6-AD82-4B7E-A8E4-D3DEEA21D5F7}" type="datetimeFigureOut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D0D918-ACE5-4416-99CC-091ED074C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93" r:id="rId7"/>
    <p:sldLayoutId id="2147484177" r:id="rId8"/>
    <p:sldLayoutId id="2147484178" r:id="rId9"/>
    <p:sldLayoutId id="2147484179" r:id="rId10"/>
    <p:sldLayoutId id="2147484180" r:id="rId11"/>
    <p:sldLayoutId id="214748419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341B8D-E18F-41DB-855F-DC41AF8B206A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05613B-B823-4C62-AF53-BB2ED048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6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1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4B72-77D0-8640-95AB-3F4AE43E91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l" defTabSz="6858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7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5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5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6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1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62000" y="1600200"/>
            <a:ext cx="78089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8800" b="1">
                <a:solidFill>
                  <a:schemeClr val="bg1"/>
                </a:solidFill>
              </a:rPr>
              <a:t>National </a:t>
            </a:r>
            <a:br>
              <a:rPr lang="en-US" altLang="en-US" sz="8800" b="1">
                <a:solidFill>
                  <a:schemeClr val="bg1"/>
                </a:solidFill>
              </a:rPr>
            </a:br>
            <a:r>
              <a:rPr lang="en-US" altLang="en-US" sz="8800" b="1">
                <a:solidFill>
                  <a:schemeClr val="bg1"/>
                </a:solidFill>
              </a:rPr>
              <a:t>Housing Trends</a:t>
            </a: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72D694-1FEB-47AB-B90B-5E16883FCD91}"/>
              </a:ext>
            </a:extLst>
          </p:cNvPr>
          <p:cNvGraphicFramePr/>
          <p:nvPr>
            <p:extLst/>
          </p:nvPr>
        </p:nvGraphicFramePr>
        <p:xfrm>
          <a:off x="604911" y="1168621"/>
          <a:ext cx="8046719" cy="551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5C9121-E48E-4934-AA86-248FC6C58409}"/>
              </a:ext>
            </a:extLst>
          </p:cNvPr>
          <p:cNvSpPr txBox="1"/>
          <p:nvPr/>
        </p:nvSpPr>
        <p:spPr>
          <a:xfrm>
            <a:off x="790625" y="3533146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December</a:t>
            </a:r>
          </a:p>
          <a:p>
            <a:pPr algn="ctr"/>
            <a:r>
              <a:rPr lang="en-US" sz="2000" dirty="0"/>
              <a:t>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C4DA1-DB13-46D7-9910-968951F159D9}"/>
              </a:ext>
            </a:extLst>
          </p:cNvPr>
          <p:cNvSpPr txBox="1"/>
          <p:nvPr/>
        </p:nvSpPr>
        <p:spPr>
          <a:xfrm>
            <a:off x="3543402" y="3537452"/>
            <a:ext cx="989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January</a:t>
            </a:r>
          </a:p>
          <a:p>
            <a:pPr algn="ctr"/>
            <a:r>
              <a:rPr lang="en-US" sz="2000" dirty="0"/>
              <a:t>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9E853-D50E-4EFC-B3D2-BF82A5F2145C}"/>
              </a:ext>
            </a:extLst>
          </p:cNvPr>
          <p:cNvSpPr txBox="1"/>
          <p:nvPr/>
        </p:nvSpPr>
        <p:spPr>
          <a:xfrm>
            <a:off x="6068856" y="3533146"/>
            <a:ext cx="1116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February</a:t>
            </a:r>
          </a:p>
          <a:p>
            <a:pPr algn="ctr"/>
            <a:r>
              <a:rPr lang="en-US" sz="2000" dirty="0"/>
              <a:t>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92EAB-C192-46EB-9B5B-46DAA68112DD}"/>
              </a:ext>
            </a:extLst>
          </p:cNvPr>
          <p:cNvSpPr txBox="1"/>
          <p:nvPr/>
        </p:nvSpPr>
        <p:spPr>
          <a:xfrm>
            <a:off x="4549544" y="5859194"/>
            <a:ext cx="4028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Year-over-Year Differences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266FF-2B4F-435D-8A5E-629F7A100254}"/>
              </a:ext>
            </a:extLst>
          </p:cNvPr>
          <p:cNvSpPr txBox="1"/>
          <p:nvPr/>
        </p:nvSpPr>
        <p:spPr>
          <a:xfrm>
            <a:off x="0" y="2696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Simply a Matter of Supply &amp; Demand</a:t>
            </a:r>
          </a:p>
        </p:txBody>
      </p:sp>
    </p:spTree>
    <p:extLst>
      <p:ext uri="{BB962C8B-B14F-4D97-AF65-F5344CB8AC3E}">
        <p14:creationId xmlns:p14="http://schemas.microsoft.com/office/powerpoint/2010/main" val="390043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0ED83-9AA8-0F4B-8C17-CC4935177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3333"/>
          <a:stretch/>
        </p:blipFill>
        <p:spPr>
          <a:xfrm>
            <a:off x="134471" y="838200"/>
            <a:ext cx="8875059" cy="60198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91200" y="6477000"/>
            <a:ext cx="3200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Calibri Regular"/>
              </a:rPr>
              <a:t>CoreLogic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alibri Regular"/>
            </a:endParaRP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3357"/>
          <a:stretch>
            <a:fillRect/>
          </a:stretch>
        </p:blipFill>
        <p:spPr bwMode="auto">
          <a:xfrm>
            <a:off x="192088" y="8413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764" y="152400"/>
            <a:ext cx="8146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ea typeface="+mn-ea"/>
                <a:cs typeface="+mn-cs"/>
              </a:rPr>
              <a:t>Actual Year-Over-Year % Change in Price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3650" y="706398"/>
            <a:ext cx="9428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ea typeface="+mn-ea"/>
                <a:cs typeface="+mn-cs"/>
              </a:rPr>
              <a:t>By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</a:rPr>
              <a:t>State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76154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FF0EFD-4F98-C14C-BD39-DCC1D6DA5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3333"/>
          <a:stretch/>
        </p:blipFill>
        <p:spPr>
          <a:xfrm>
            <a:off x="134471" y="838200"/>
            <a:ext cx="8875059" cy="60198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91200" y="6477000"/>
            <a:ext cx="3200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Calibri Regular"/>
              </a:rPr>
              <a:t>CoreLogic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alibri Regular"/>
            </a:endParaRP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3357"/>
          <a:stretch>
            <a:fillRect/>
          </a:stretch>
        </p:blipFill>
        <p:spPr bwMode="auto">
          <a:xfrm>
            <a:off x="192088" y="8413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ea typeface="+mn-ea"/>
                <a:cs typeface="+mn-cs"/>
              </a:rPr>
              <a:t>Forecasted Year-Over-Year % Change in Price</a:t>
            </a:r>
          </a:p>
        </p:txBody>
      </p:sp>
    </p:spTree>
    <p:extLst>
      <p:ext uri="{BB962C8B-B14F-4D97-AF65-F5344CB8AC3E}">
        <p14:creationId xmlns:p14="http://schemas.microsoft.com/office/powerpoint/2010/main" val="253744453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52B553-43CD-B440-AB5B-FBA78B304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4444"/>
          <a:stretch/>
        </p:blipFill>
        <p:spPr>
          <a:xfrm>
            <a:off x="134471" y="838200"/>
            <a:ext cx="8875059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83357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ea typeface="+mn-ea"/>
                <a:cs typeface="+mn-cs"/>
              </a:rPr>
              <a:t>Average Days on the 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0" y="6430963"/>
            <a:ext cx="5020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 Regular"/>
                <a:ea typeface="+mn-ea"/>
                <a:cs typeface="+mn-cs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398956096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43EB8-D0CA-C746-96A0-826D343C7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4444"/>
          <a:stretch/>
        </p:blipFill>
        <p:spPr>
          <a:xfrm>
            <a:off x="134471" y="838200"/>
            <a:ext cx="8875059" cy="601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5800" y="6430963"/>
            <a:ext cx="5020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 Regular"/>
                <a:ea typeface="+mn-ea"/>
                <a:cs typeface="+mn-cs"/>
              </a:rPr>
              <a:t>NAR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1428" y="131935"/>
            <a:ext cx="3741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ea typeface="+mn-ea"/>
                <a:cs typeface="+mn-cs"/>
              </a:rPr>
              <a:t>Seller Traffic</a:t>
            </a:r>
          </a:p>
        </p:txBody>
      </p:sp>
    </p:spTree>
    <p:extLst>
      <p:ext uri="{BB962C8B-B14F-4D97-AF65-F5344CB8AC3E}">
        <p14:creationId xmlns:p14="http://schemas.microsoft.com/office/powerpoint/2010/main" val="202608563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49F77-AB4F-2145-98D4-7C994EC02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4444"/>
          <a:stretch/>
        </p:blipFill>
        <p:spPr>
          <a:xfrm>
            <a:off x="134471" y="838200"/>
            <a:ext cx="8875059" cy="601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5800" y="6430963"/>
            <a:ext cx="5020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 Regular"/>
                <a:ea typeface="+mn-ea"/>
                <a:cs typeface="+mn-cs"/>
              </a:rPr>
              <a:t>NAR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609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4600" y="304800"/>
            <a:ext cx="4112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/>
                <a:ea typeface="+mn-ea"/>
                <a:cs typeface="+mn-cs"/>
              </a:rPr>
              <a:t>Buyer Traffic</a:t>
            </a:r>
          </a:p>
        </p:txBody>
      </p:sp>
    </p:spTree>
    <p:extLst>
      <p:ext uri="{BB962C8B-B14F-4D97-AF65-F5344CB8AC3E}">
        <p14:creationId xmlns:p14="http://schemas.microsoft.com/office/powerpoint/2010/main" val="317292623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/>
          </p:nvPr>
        </p:nvGraphicFramePr>
        <p:xfrm>
          <a:off x="180212" y="1018160"/>
          <a:ext cx="8652891" cy="548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82A9D3D-9A7F-7C46-BB5B-834D5B602848}"/>
              </a:ext>
            </a:extLst>
          </p:cNvPr>
          <p:cNvSpPr txBox="1">
            <a:spLocks/>
          </p:cNvSpPr>
          <p:nvPr/>
        </p:nvSpPr>
        <p:spPr bwMode="auto">
          <a:xfrm>
            <a:off x="228600" y="63500"/>
            <a:ext cx="81534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tx1">
                    <a:lumMod val="75000"/>
                  </a:schemeClr>
                </a:solidFill>
                <a:latin typeface="Calibri Regular"/>
              </a:rPr>
              <a:t>Foot Traffic</a:t>
            </a:r>
            <a:endParaRPr lang="en-US" altLang="en-US" sz="2000" dirty="0">
              <a:solidFill>
                <a:schemeClr val="tx1">
                  <a:lumMod val="75000"/>
                </a:schemeClr>
              </a:solidFill>
              <a:latin typeface="Calibri Regula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5F75D-EE2D-6243-BE97-4D6C93B74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2408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alibri Regular"/>
              </a:rPr>
              <a:t>indicator of future sales</a:t>
            </a:r>
            <a:endParaRPr lang="en-US" altLang="en-US" sz="500" dirty="0">
              <a:solidFill>
                <a:schemeClr val="tx1">
                  <a:lumMod val="75000"/>
                </a:schemeClr>
              </a:solidFill>
              <a:latin typeface="Calibri Regular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0AB1ECB-F483-4044-87EB-E18B5ED8A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505575"/>
            <a:ext cx="10318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s-IS" altLang="en-US" sz="1100" dirty="0">
                <a:solidFill>
                  <a:srgbClr val="A6A6A6"/>
                </a:solidFill>
                <a:latin typeface="Calibri Regular"/>
              </a:rPr>
              <a:t>NAR </a:t>
            </a:r>
            <a:r>
              <a:rPr lang="en-US" altLang="en-US" sz="1100" dirty="0">
                <a:solidFill>
                  <a:srgbClr val="A6A6A6"/>
                </a:solidFill>
                <a:latin typeface="Calibri Regular"/>
              </a:rPr>
              <a:t>4/2018</a:t>
            </a:r>
          </a:p>
        </p:txBody>
      </p:sp>
    </p:spTree>
    <p:extLst>
      <p:ext uri="{BB962C8B-B14F-4D97-AF65-F5344CB8AC3E}">
        <p14:creationId xmlns:p14="http://schemas.microsoft.com/office/powerpoint/2010/main" val="316887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57200"/>
            <a:ext cx="8820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3886200" y="2819400"/>
            <a:ext cx="1371600" cy="25146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796" name="TextBox 10"/>
          <p:cNvSpPr txBox="1">
            <a:spLocks noChangeArrowheads="1"/>
          </p:cNvSpPr>
          <p:nvPr/>
        </p:nvSpPr>
        <p:spPr bwMode="auto">
          <a:xfrm>
            <a:off x="1066800" y="5334000"/>
            <a:ext cx="733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Historical Mortgage Rates Have Averaged Around 8%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14325" y="29210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 Projections</a:t>
            </a:r>
            <a:endParaRPr lang="en-US" altLang="en-US" sz="4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867291" y="6527800"/>
            <a:ext cx="1206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A6A6A6"/>
                </a:solidFill>
                <a:latin typeface="Calibri Regular"/>
              </a:rPr>
              <a:t>4/2018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4778" y="1241425"/>
          <a:ext cx="8669360" cy="5097463"/>
        </p:xfrm>
        <a:graphic>
          <a:graphicData uri="http://schemas.openxmlformats.org/drawingml/2006/table">
            <a:tbl>
              <a:tblPr/>
              <a:tblGrid>
                <a:gridCol w="169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0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1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Three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2018 2Q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4.47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2018 3Q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4.57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2018 4Q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4.67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2019 1Q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x.x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x.xx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T="60970" marB="609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76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/>
          </p:nvPr>
        </p:nvGraphicFramePr>
        <p:xfrm>
          <a:off x="139148" y="357809"/>
          <a:ext cx="8928652" cy="615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9000" y="6515100"/>
            <a:ext cx="5638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A6A6A6"/>
                </a:solidFill>
                <a:latin typeface="Calibri Regular"/>
              </a:rPr>
              <a:t>Freddie Mac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04800" y="199256"/>
            <a:ext cx="506930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Freddie Mac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Year Fixed Rate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597985" y="4725968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Actual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Projected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3978864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endParaRPr lang="en-US" alt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72560" y="3978864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81021" y="3976366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en-US" alt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133601" y="3976366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9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7"/>
          <p:cNvGraphicFramePr>
            <a:graphicFrameLocks/>
          </p:cNvGraphicFramePr>
          <p:nvPr/>
        </p:nvGraphicFramePr>
        <p:xfrm>
          <a:off x="177800" y="558800"/>
          <a:ext cx="8712200" cy="645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Chart" r:id="rId4" imgW="8718036" imgH="6468417" progId="Excel.Chart.8">
                  <p:embed/>
                </p:oleObj>
              </mc:Choice>
              <mc:Fallback>
                <p:oleObj name="Chart" r:id="rId4" imgW="8718036" imgH="6468417" progId="Excel.Char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558800"/>
                        <a:ext cx="8712200" cy="645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2536825" y="457200"/>
            <a:ext cx="624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4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America’s Choice of Best </a:t>
            </a:r>
          </a:p>
          <a:p>
            <a:pPr algn="r" eaLnBrk="1" hangingPunct="1"/>
            <a:r>
              <a:rPr lang="en-US" altLang="en-US" sz="4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Investment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343400" y="6477000"/>
            <a:ext cx="4713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1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Gallup 2017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600200"/>
          <a:ext cx="8839200" cy="46482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727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Amount Of Mortgage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Times"/>
                        </a:rPr>
                        <a:t>3.5% Mortgage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30-Year  Cost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Times"/>
                        </a:rPr>
                        <a:t>5% Mortgage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30-Year Cost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Times"/>
                        </a:rPr>
                        <a:t>8% Mortgage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30-Year Cost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3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$200,000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$898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$323,280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$1,073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$386,280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$1,467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$528,120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91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$300,000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$484,920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$1,610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$579,600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$2,201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$792,360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1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$400,000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$1,796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$646,560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$2,147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$772,920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$2,935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$1,056,600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3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$500,000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$2,245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$808,200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$2,684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$966,240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$3,668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$1,320,480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9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$1 million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$4,490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$1,616,400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$5,368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$1,932,480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$7,337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$2,641,320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996" name="TextBox 10"/>
          <p:cNvSpPr txBox="1">
            <a:spLocks noChangeArrowheads="1"/>
          </p:cNvSpPr>
          <p:nvPr/>
        </p:nvSpPr>
        <p:spPr bwMode="auto">
          <a:xfrm>
            <a:off x="228600" y="84138"/>
            <a:ext cx="8458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Increasing Mortgage Rates Make A </a:t>
            </a:r>
            <a:br>
              <a:rPr lang="en-US" altLang="en-US" b="1"/>
            </a:br>
            <a:r>
              <a:rPr lang="en-US" altLang="en-US" b="1"/>
              <a:t>Significant Difference In Home Affordability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824775-F3C7-4666-88A8-59E209FBE27B}"/>
              </a:ext>
            </a:extLst>
          </p:cNvPr>
          <p:cNvGraphicFramePr/>
          <p:nvPr>
            <p:extLst/>
          </p:nvPr>
        </p:nvGraphicFramePr>
        <p:xfrm>
          <a:off x="351691" y="797504"/>
          <a:ext cx="8370277" cy="575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407CE7-75C4-4BA3-9F13-1C6BF50698D5}"/>
              </a:ext>
            </a:extLst>
          </p:cNvPr>
          <p:cNvSpPr txBox="1"/>
          <p:nvPr/>
        </p:nvSpPr>
        <p:spPr>
          <a:xfrm>
            <a:off x="8457032" y="6412401"/>
            <a:ext cx="554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Zillow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4EAF2-CF31-4596-8684-51EE743E4A08}"/>
              </a:ext>
            </a:extLst>
          </p:cNvPr>
          <p:cNvSpPr txBox="1"/>
          <p:nvPr/>
        </p:nvSpPr>
        <p:spPr>
          <a:xfrm>
            <a:off x="618978" y="335837"/>
            <a:ext cx="6564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Mortgage Affordability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878F5-9EAF-4419-BCFA-5CE72B81619D}"/>
              </a:ext>
            </a:extLst>
          </p:cNvPr>
          <p:cNvSpPr txBox="1"/>
          <p:nvPr/>
        </p:nvSpPr>
        <p:spPr>
          <a:xfrm>
            <a:off x="1955408" y="1180454"/>
            <a:ext cx="6022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Buyer with median income buying a median priced home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50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51393" y="508000"/>
            <a:ext cx="7023781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8800" b="1" dirty="0">
                <a:solidFill>
                  <a:schemeClr val="bg1"/>
                </a:solidFill>
              </a:rPr>
              <a:t>Greater</a:t>
            </a:r>
            <a:br>
              <a:rPr lang="en-US" altLang="en-US" sz="8800" b="1" dirty="0">
                <a:solidFill>
                  <a:schemeClr val="bg1"/>
                </a:solidFill>
              </a:rPr>
            </a:br>
            <a:r>
              <a:rPr lang="en-US" altLang="en-US" sz="880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880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April 2018 Report 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2800" b="1" dirty="0">
                <a:solidFill>
                  <a:schemeClr val="bg1"/>
                </a:solidFill>
              </a:rPr>
              <a:t>With Results Through March 2018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8600" y="5715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125,000 Homes Sold In 2006.  60,000 Homes Sold In 2010.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2018 YTD Closings 1.1% Lower Than 2017.  Pendings Up 6.3%. 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91987272"/>
              </p:ext>
            </p:extLst>
          </p:nvPr>
        </p:nvGraphicFramePr>
        <p:xfrm>
          <a:off x="636588" y="514350"/>
          <a:ext cx="7954962" cy="49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Metro Atlanta Homes Sold </a:t>
            </a:r>
            <a:endParaRPr lang="en-US" alt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March Closings Up 31% Compared To February Closings.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300" b="1" dirty="0"/>
              <a:t>March 2018 Closings Down 9.5% Compared To March 2017.</a:t>
            </a:r>
            <a:br>
              <a:rPr lang="en-US" altLang="en-US" sz="2300" b="1" dirty="0"/>
            </a:br>
            <a:endParaRPr lang="en-US" altLang="en-US" sz="240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14883278"/>
              </p:ext>
            </p:extLst>
          </p:nvPr>
        </p:nvGraphicFramePr>
        <p:xfrm>
          <a:off x="596900" y="731838"/>
          <a:ext cx="7794625" cy="49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2013-2018 Closings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0244724"/>
              </p:ext>
            </p:extLst>
          </p:nvPr>
        </p:nvGraphicFramePr>
        <p:xfrm>
          <a:off x="620713" y="1422400"/>
          <a:ext cx="8142287" cy="49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Closings – March 2017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172200" y="2057400"/>
            <a:ext cx="2286000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89% Of Transactions In $100K-$500K Price Range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400" b="1" dirty="0">
                <a:solidFill>
                  <a:schemeClr val="tx2"/>
                </a:solidFill>
              </a:rPr>
              <a:t>March 2018 Compared To March 2017</a:t>
            </a:r>
            <a:endParaRPr lang="en-US" altLang="en-US" sz="34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9506438"/>
              </p:ext>
            </p:extLst>
          </p:nvPr>
        </p:nvGraphicFramePr>
        <p:xfrm>
          <a:off x="620713" y="1498600"/>
          <a:ext cx="79009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Listed Inventory January 2012 – March 2018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Residential Detached, Metro Atlanta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Inventory Up 4% From Last Month, </a:t>
            </a:r>
            <a:br>
              <a:rPr lang="en-US" altLang="en-US" sz="2200" b="1" dirty="0">
                <a:solidFill>
                  <a:schemeClr val="tx2"/>
                </a:solidFill>
              </a:rPr>
            </a:br>
            <a:r>
              <a:rPr lang="en-US" altLang="en-US" sz="2200" b="1" dirty="0">
                <a:solidFill>
                  <a:schemeClr val="tx2"/>
                </a:solidFill>
              </a:rPr>
              <a:t>Down 9.4% Compared To Last Year  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975279"/>
              </p:ext>
            </p:extLst>
          </p:nvPr>
        </p:nvGraphicFramePr>
        <p:xfrm>
          <a:off x="520700" y="1143000"/>
          <a:ext cx="81915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9" name="TextBox 16"/>
          <p:cNvSpPr txBox="1">
            <a:spLocks noChangeArrowheads="1"/>
          </p:cNvSpPr>
          <p:nvPr/>
        </p:nvSpPr>
        <p:spPr bwMode="auto">
          <a:xfrm>
            <a:off x="4419600" y="1371600"/>
            <a:ext cx="4038600" cy="8302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Inventory Up 7% From Recent Bottom Of  Feb. 2013</a:t>
            </a:r>
          </a:p>
        </p:txBody>
      </p:sp>
      <p:cxnSp>
        <p:nvCxnSpPr>
          <p:cNvPr id="52230" name="Straight Arrow Connector 2"/>
          <p:cNvCxnSpPr>
            <a:cxnSpLocks noChangeShapeType="1"/>
          </p:cNvCxnSpPr>
          <p:nvPr/>
        </p:nvCxnSpPr>
        <p:spPr bwMode="auto">
          <a:xfrm flipV="1">
            <a:off x="2133600" y="3276600"/>
            <a:ext cx="6400800" cy="152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381000" y="228600"/>
            <a:ext cx="8005763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55600" y="981075"/>
            <a:ext cx="8509000" cy="5668963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16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70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8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75266097"/>
              </p:ext>
            </p:extLst>
          </p:nvPr>
        </p:nvGraphicFramePr>
        <p:xfrm>
          <a:off x="444500" y="889000"/>
          <a:ext cx="8253413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1066800" y="4343400"/>
            <a:ext cx="7086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(March 2018, Based On Closed Sales)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Total Metro Atlanta “Months Of Inventory” Is 2.6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1371600" y="2590800"/>
            <a:ext cx="51482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313067" y="330201"/>
          <a:ext cx="8538833" cy="578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8" name="TextBox 2"/>
          <p:cNvSpPr txBox="1">
            <a:spLocks noChangeArrowheads="1"/>
          </p:cNvSpPr>
          <p:nvPr/>
        </p:nvSpPr>
        <p:spPr bwMode="auto">
          <a:xfrm>
            <a:off x="393700" y="115888"/>
            <a:ext cx="42691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$48,749</a:t>
            </a:r>
          </a:p>
        </p:txBody>
      </p:sp>
      <p:sp>
        <p:nvSpPr>
          <p:cNvPr id="4" name="Rectangle 3"/>
          <p:cNvSpPr/>
          <p:nvPr/>
        </p:nvSpPr>
        <p:spPr>
          <a:xfrm>
            <a:off x="995625" y="6116638"/>
            <a:ext cx="7470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Increased home equity based on price appreciation projected by the Home Price Expectation Survey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3700" y="1435100"/>
            <a:ext cx="4800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potential growth in family wealth over the next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five years based solely on increased home equity 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961063" y="6504801"/>
            <a:ext cx="297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Home Price Expectation Survey 2017 3Q</a:t>
            </a:r>
          </a:p>
        </p:txBody>
      </p:sp>
    </p:spTree>
    <p:extLst>
      <p:ext uri="{BB962C8B-B14F-4D97-AF65-F5344CB8AC3E}">
        <p14:creationId xmlns:p14="http://schemas.microsoft.com/office/powerpoint/2010/main" val="4062816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ASP $305,000 In March.  ASP $285,000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Up 7% From Last Month.  Up 6.7% From Last March.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</a:rPr>
              <a:t>Metro Atlanta Monthly Average Sale Prices </a:t>
            </a:r>
            <a:endParaRPr lang="en-US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92943616"/>
              </p:ext>
            </p:extLst>
          </p:nvPr>
        </p:nvGraphicFramePr>
        <p:xfrm>
          <a:off x="381001" y="908050"/>
          <a:ext cx="82677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8600" y="5943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Annual ASP Up 64% From Bottom Of 2011</a:t>
            </a:r>
            <a:endParaRPr lang="en-US" altLang="en-US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63692468"/>
              </p:ext>
            </p:extLst>
          </p:nvPr>
        </p:nvGraphicFramePr>
        <p:xfrm>
          <a:off x="457200" y="647341"/>
          <a:ext cx="81534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6200" y="579120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Jan 2010 Through January 2018 (Reported March 27, 2018)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Home Values Up 71% From Recent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50322128"/>
              </p:ext>
            </p:extLst>
          </p:nvPr>
        </p:nvGraphicFramePr>
        <p:xfrm>
          <a:off x="92015" y="762000"/>
          <a:ext cx="8848696" cy="535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600">
              <a:solidFill>
                <a:schemeClr val="tx2"/>
              </a:solidFill>
            </a:endParaRPr>
          </a:p>
        </p:txBody>
      </p:sp>
      <p:cxnSp>
        <p:nvCxnSpPr>
          <p:cNvPr id="62469" name="Straight Arrow Connector 5"/>
          <p:cNvCxnSpPr>
            <a:cxnSpLocks noChangeShapeType="1"/>
          </p:cNvCxnSpPr>
          <p:nvPr/>
        </p:nvCxnSpPr>
        <p:spPr bwMode="auto">
          <a:xfrm flipV="1">
            <a:off x="2971800" y="1295400"/>
            <a:ext cx="5638800" cy="34290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52400" y="6858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15275"/>
              </p:ext>
            </p:extLst>
          </p:nvPr>
        </p:nvGraphicFramePr>
        <p:xfrm>
          <a:off x="1066800" y="1905000"/>
          <a:ext cx="3200400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2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29.79%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21.04%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16.92%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11.34%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6.23%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5.55%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15.37%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98246"/>
              </p:ext>
            </p:extLst>
          </p:nvPr>
        </p:nvGraphicFramePr>
        <p:xfrm>
          <a:off x="4876800" y="1905000"/>
          <a:ext cx="3200400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2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30.52%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33.77%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43.85%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55.97%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31.79%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20.85%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Case Shiller Index For Metro Atlanta - January 2018 As Reported March 27, 2018.  </a:t>
            </a:r>
            <a:br>
              <a:rPr lang="en-US" altLang="en-US" sz="1600" dirty="0"/>
            </a:br>
            <a:r>
              <a:rPr lang="en-US" altLang="en-US" sz="1600" dirty="0"/>
              <a:t>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75979793"/>
              </p:ext>
            </p:extLst>
          </p:nvPr>
        </p:nvGraphicFramePr>
        <p:xfrm>
          <a:off x="269875" y="534988"/>
          <a:ext cx="8524875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28600" y="5867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Peak For Values Was July 2007.  Recent Bottom Was March 2012.  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762000" y="990600"/>
            <a:ext cx="7772400" cy="198120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04800" y="1612900"/>
            <a:ext cx="8610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>
                <a:solidFill>
                  <a:schemeClr val="bg1"/>
                </a:solidFill>
              </a:rPr>
              <a:t>Berkshire Hathaway HomeServices</a:t>
            </a:r>
            <a:br>
              <a:rPr lang="en-US" altLang="en-US" sz="7200" b="1">
                <a:solidFill>
                  <a:schemeClr val="bg1"/>
                </a:solidFill>
              </a:rPr>
            </a:br>
            <a:r>
              <a:rPr lang="en-US" altLang="en-US" sz="7200" b="1">
                <a:solidFill>
                  <a:schemeClr val="bg1"/>
                </a:solidFill>
              </a:rPr>
              <a:t>Georgia Properties </a:t>
            </a:r>
            <a:endParaRPr lang="en-US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33298673"/>
              </p:ext>
            </p:extLst>
          </p:nvPr>
        </p:nvGraphicFramePr>
        <p:xfrm>
          <a:off x="381000" y="1193800"/>
          <a:ext cx="8381999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YTD Closed Units – March 2018 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FMLS Counties + Southern Crescent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28600" y="6248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Information Provided By Trendgraphix and BHHS GP Internal Reports. </a:t>
            </a:r>
            <a:endParaRPr lang="en-US" altLang="en-US" sz="2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77777159"/>
              </p:ext>
            </p:extLst>
          </p:nvPr>
        </p:nvGraphicFramePr>
        <p:xfrm>
          <a:off x="381000" y="1193800"/>
          <a:ext cx="8381999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YTD Closed Volume – March 2018 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50" b="1" dirty="0">
                <a:solidFill>
                  <a:schemeClr val="tx2"/>
                </a:solidFill>
              </a:rPr>
              <a:t>($ Volume in Thousands)</a:t>
            </a: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28600" y="6248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Information Provided By Trendgraphix and BHHS GP Internal Reports. </a:t>
            </a:r>
            <a:endParaRPr lang="en-US" altLang="en-US" sz="2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375656"/>
              </p:ext>
            </p:extLst>
          </p:nvPr>
        </p:nvGraphicFramePr>
        <p:xfrm>
          <a:off x="381000" y="1193800"/>
          <a:ext cx="8381999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YTD Listed Inventory – March 2018 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FMLS Counties + Southern Crescent</a:t>
            </a: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28600" y="6248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00" b="1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Information Provided By Trendgraphix and BHHS GP Internal Reports. </a:t>
            </a:r>
            <a:endParaRPr lang="en-US" altLang="en-US" sz="2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7011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61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800" b="1">
                <a:solidFill>
                  <a:schemeClr val="bg1"/>
                </a:solidFill>
              </a:rPr>
              <a:t>Georgia Economic &amp; Housing Trends</a:t>
            </a:r>
            <a:endParaRPr lang="en-US" alt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9" t="48442"/>
          <a:stretch>
            <a:fillRect/>
          </a:stretch>
        </p:blipFill>
        <p:spPr bwMode="auto">
          <a:xfrm>
            <a:off x="4572000" y="3833813"/>
            <a:ext cx="46751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99" b="64748"/>
          <a:stretch>
            <a:fillRect/>
          </a:stretch>
        </p:blipFill>
        <p:spPr bwMode="auto">
          <a:xfrm>
            <a:off x="-144463" y="4768850"/>
            <a:ext cx="4705351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00113" y="1738313"/>
            <a:ext cx="7297737" cy="143351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00113" y="3349625"/>
            <a:ext cx="7297737" cy="143192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560888" y="1254125"/>
            <a:ext cx="11112" cy="56086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900113" y="280988"/>
            <a:ext cx="7297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RENTING</a:t>
            </a:r>
            <a:r>
              <a:rPr lang="en-US" altLang="en-US" sz="5400" b="1">
                <a:latin typeface="Open Sans"/>
                <a:ea typeface="Open Sans"/>
                <a:cs typeface="Open Sans"/>
              </a:rPr>
              <a:t> vs. </a:t>
            </a:r>
            <a:r>
              <a:rPr lang="en-US" altLang="en-US" sz="5400" b="1">
                <a:solidFill>
                  <a:srgbClr val="00B0F0"/>
                </a:solidFill>
                <a:latin typeface="Open Sans"/>
                <a:ea typeface="Open Sans"/>
                <a:cs typeface="Open Sans"/>
              </a:rPr>
              <a:t>BUYING</a:t>
            </a:r>
          </a:p>
        </p:txBody>
      </p:sp>
      <p:sp>
        <p:nvSpPr>
          <p:cNvPr id="13320" name="TextBox 6"/>
          <p:cNvSpPr txBox="1">
            <a:spLocks noChangeArrowheads="1"/>
          </p:cNvSpPr>
          <p:nvPr/>
        </p:nvSpPr>
        <p:spPr bwMode="auto">
          <a:xfrm>
            <a:off x="900113" y="19050"/>
            <a:ext cx="217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800" b="1">
                <a:latin typeface="Open Sans"/>
                <a:ea typeface="Open Sans"/>
                <a:cs typeface="Open Sans"/>
              </a:rPr>
              <a:t>The Cost of</a:t>
            </a:r>
            <a:endParaRPr lang="en-US" altLang="en-US" sz="2800"/>
          </a:p>
        </p:txBody>
      </p:sp>
      <p:sp>
        <p:nvSpPr>
          <p:cNvPr id="8" name="Rectangle 7"/>
          <p:cNvSpPr/>
          <p:nvPr/>
        </p:nvSpPr>
        <p:spPr>
          <a:xfrm>
            <a:off x="0" y="1076325"/>
            <a:ext cx="4572000" cy="450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1076325"/>
            <a:ext cx="4572000" cy="450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3" name="TextBox 9"/>
          <p:cNvSpPr txBox="1">
            <a:spLocks noChangeArrowheads="1"/>
          </p:cNvSpPr>
          <p:nvPr/>
        </p:nvSpPr>
        <p:spPr bwMode="auto">
          <a:xfrm>
            <a:off x="1400175" y="1103313"/>
            <a:ext cx="280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Charlemagne Std"/>
                <a:ea typeface="Charlemagne Std"/>
                <a:cs typeface="Charlemagne Std"/>
              </a:rPr>
              <a:t>HISTORICALLY:</a:t>
            </a:r>
          </a:p>
        </p:txBody>
      </p:sp>
      <p:sp>
        <p:nvSpPr>
          <p:cNvPr id="13324" name="TextBox 10"/>
          <p:cNvSpPr txBox="1">
            <a:spLocks noChangeArrowheads="1"/>
          </p:cNvSpPr>
          <p:nvPr/>
        </p:nvSpPr>
        <p:spPr bwMode="auto">
          <a:xfrm>
            <a:off x="5926138" y="1066800"/>
            <a:ext cx="106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NOW:</a:t>
            </a:r>
          </a:p>
        </p:txBody>
      </p:sp>
      <p:sp>
        <p:nvSpPr>
          <p:cNvPr id="13325" name="TextBox 11"/>
          <p:cNvSpPr>
            <a:spLocks noChangeArrowheads="1"/>
          </p:cNvSpPr>
          <p:nvPr/>
        </p:nvSpPr>
        <p:spPr bwMode="auto">
          <a:xfrm>
            <a:off x="900113" y="1738313"/>
            <a:ext cx="7297737" cy="442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Myriad Pro"/>
                <a:ea typeface="Myriad Pro"/>
                <a:cs typeface="Myriad Pro"/>
              </a:rPr>
              <a:t>Percentage of Income Needed to Afford </a:t>
            </a:r>
            <a:r>
              <a:rPr lang="en-US" altLang="en-US" sz="2000" b="1">
                <a:solidFill>
                  <a:srgbClr val="FF0000"/>
                </a:solidFill>
                <a:latin typeface="Myriad Pro"/>
                <a:ea typeface="Myriad Pro"/>
                <a:cs typeface="Myriad Pro"/>
              </a:rPr>
              <a:t>Median Rent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3" y="3325813"/>
            <a:ext cx="7297737" cy="442912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Myriad Pro" charset="0"/>
                <a:ea typeface="Myriad Pro" charset="0"/>
                <a:cs typeface="Myriad Pro" charset="0"/>
              </a:rPr>
              <a:t>Percentage of Income Needed to Afford </a:t>
            </a:r>
            <a:r>
              <a:rPr lang="en-US" sz="2000" b="1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Median Home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1163" y="2159000"/>
            <a:ext cx="2403475" cy="1046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25.8%</a:t>
            </a:r>
          </a:p>
        </p:txBody>
      </p:sp>
      <p:sp>
        <p:nvSpPr>
          <p:cNvPr id="13328" name="TextBox 16"/>
          <p:cNvSpPr txBox="1">
            <a:spLocks noChangeArrowheads="1"/>
          </p:cNvSpPr>
          <p:nvPr/>
        </p:nvSpPr>
        <p:spPr bwMode="auto">
          <a:xfrm>
            <a:off x="5246688" y="2147888"/>
            <a:ext cx="24050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6200" b="1" i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29.2%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81163" y="3784600"/>
            <a:ext cx="2403475" cy="1046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21.0%</a:t>
            </a:r>
          </a:p>
        </p:txBody>
      </p:sp>
      <p:sp>
        <p:nvSpPr>
          <p:cNvPr id="13330" name="TextBox 18"/>
          <p:cNvSpPr txBox="1">
            <a:spLocks noChangeArrowheads="1"/>
          </p:cNvSpPr>
          <p:nvPr/>
        </p:nvSpPr>
        <p:spPr bwMode="auto">
          <a:xfrm>
            <a:off x="5246688" y="3784600"/>
            <a:ext cx="24050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6200" b="1" i="1">
                <a:solidFill>
                  <a:srgbClr val="00B0F0"/>
                </a:solidFill>
                <a:latin typeface="Open Sans"/>
                <a:ea typeface="Open Sans"/>
                <a:cs typeface="Open Sans"/>
              </a:rPr>
              <a:t>15.8%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Top States For Business</a:t>
            </a:r>
            <a:br>
              <a:rPr lang="en-US" altLang="en-US" sz="4400" b="1">
                <a:latin typeface="Georgia" panose="02040502050405020303" pitchFamily="18" charset="0"/>
              </a:rPr>
            </a:br>
            <a:r>
              <a:rPr lang="en-US" altLang="en-US" sz="2400" b="1">
                <a:latin typeface="Georgia" panose="02040502050405020303" pitchFamily="18" charset="0"/>
              </a:rPr>
              <a:t>CNBC Survey</a:t>
            </a:r>
            <a:endParaRPr lang="en-US" altLang="en-US" sz="2000" b="1">
              <a:latin typeface="Georgia" panose="02040502050405020303" pitchFamily="18" charset="0"/>
            </a:endParaRPr>
          </a:p>
        </p:txBody>
      </p:sp>
      <p:pic>
        <p:nvPicPr>
          <p:cNvPr id="8090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628775"/>
            <a:ext cx="88820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3"/>
          <p:cNvSpPr>
            <a:spLocks noChangeArrowheads="1"/>
          </p:cNvSpPr>
          <p:nvPr/>
        </p:nvSpPr>
        <p:spPr bwMode="auto">
          <a:xfrm>
            <a:off x="228600" y="4624388"/>
            <a:ext cx="8610600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Buyers Moving To Atlanta!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187450"/>
            <a:ext cx="8610600" cy="4940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the Top 10 List including previous rank:</a:t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 (1)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Phoenix (4)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Tampa/Sarasota (2)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Dallas/Fort Worth (3)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 (5)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(7)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(8)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Seattle (6)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Vegas (10)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(9)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4548188" y="2286000"/>
            <a:ext cx="4267200" cy="304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Penske Truck Rental published their latest moving destination list and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Atlanta was ranked #1 for the 6</a:t>
            </a:r>
            <a:r>
              <a:rPr lang="en-US" altLang="en-US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year in a row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 The trend of moving to the sunbelt has returned.  Desirable attributes that help Metro Atlanta include a business friendly environment, low cost of living for a metro area, airport, moderate weather with 4 seasons and a high quality of life.   </a:t>
            </a:r>
            <a:endParaRPr lang="en-US" altLang="en-US" sz="1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04800" y="1752600"/>
            <a:ext cx="2133600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Georgia" panose="02040502050405020303" pitchFamily="18" charset="0"/>
              </a:rPr>
              <a:t>Top 10 Markets With Highest Share Of Renters Qualified To Buy</a:t>
            </a:r>
            <a:endParaRPr lang="en-US" altLang="en-US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54150"/>
            <a:ext cx="86106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/>
              <a:t>Toledo, Ohio: 46%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/>
              <a:t>Little Rock, Ark.: 46%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/>
              <a:t>Dayton, Ohio: 44%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/>
              <a:t>Lakeland, Fla.: 41%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/>
              <a:t>St. Louis, Mo.: 41%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/>
              <a:t>Columbia, S.C.: 41%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/>
              <a:t>Atlanta: 40%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/>
              <a:t>Columbus, Ohio: 38%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/>
              <a:t>Tampa, Fla.: 38%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/>
              <a:t>Ogden, Utah: 38%</a:t>
            </a: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57188" y="4267200"/>
            <a:ext cx="2698750" cy="4127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49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65350"/>
            <a:ext cx="52578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Baby Boomers Are Coming To Be Close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To Their </a:t>
            </a:r>
            <a:r>
              <a:rPr lang="en-US" sz="2800" b="1" dirty="0">
                <a:latin typeface="Times" charset="0"/>
              </a:rPr>
              <a:t>Children &amp; Grandchildren.</a:t>
            </a:r>
            <a:endParaRPr lang="en-US" sz="2800" b="1" dirty="0">
              <a:latin typeface="+mj-lt"/>
            </a:endParaRP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6945313" y="6424613"/>
            <a:ext cx="165417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i="1"/>
              <a:t>Source :Census Bureau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143000"/>
          <a:ext cx="8686800" cy="5584815"/>
        </p:xfrm>
        <a:graphic>
          <a:graphicData uri="http://schemas.openxmlformats.org/drawingml/2006/table">
            <a:tbl>
              <a:tblPr/>
              <a:tblGrid>
                <a:gridCol w="192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8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Population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Rank of Share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Under 20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20-64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65+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25-39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45-59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Dallas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6,144,489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Atlanta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    5,271,550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Phoenix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4,179,427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Denver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2,466,591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Riverside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4,081,371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5,629,127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Portland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2,174,631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Seattle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3,309,347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Sacramento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2,091,120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Washington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5,306,125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Angeles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12,875,587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Diego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2,974,859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Francisco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4,203,898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Orlando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2,032,496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Minneapolis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3,208,212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Chicago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9,522,879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York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18,815,988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4,482,857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Cincinnati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2,134,864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Baltimore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2,668,056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Detroit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4,467,592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Philadelphia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5,827,962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Louis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2,802,282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Miami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5,413,212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Tampa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2,723,949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9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Cleveland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2,096,471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9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Pittsburgh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2,355,712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6865" marR="6865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438400" y="3100388"/>
            <a:ext cx="5943600" cy="17526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Metro Atlanta Has The: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#2 Population Age 25-39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bg1"/>
                </a:solidFill>
              </a:rPr>
              <a:t>#5 Population Under 20</a:t>
            </a:r>
          </a:p>
        </p:txBody>
      </p:sp>
      <p:cxnSp>
        <p:nvCxnSpPr>
          <p:cNvPr id="87281" name="Straight Arrow Connector 7"/>
          <p:cNvCxnSpPr>
            <a:cxnSpLocks noChangeShapeType="1"/>
          </p:cNvCxnSpPr>
          <p:nvPr/>
        </p:nvCxnSpPr>
        <p:spPr bwMode="auto">
          <a:xfrm flipV="1">
            <a:off x="6781800" y="1981200"/>
            <a:ext cx="762000" cy="1219200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282" name="Straight Arrow Connector 9"/>
          <p:cNvCxnSpPr>
            <a:cxnSpLocks noChangeShapeType="1"/>
          </p:cNvCxnSpPr>
          <p:nvPr/>
        </p:nvCxnSpPr>
        <p:spPr bwMode="auto">
          <a:xfrm flipH="1" flipV="1">
            <a:off x="4876800" y="1905000"/>
            <a:ext cx="914400" cy="1195388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838200"/>
            <a:ext cx="877093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Georgia" panose="02040502050405020303" pitchFamily="18" charset="0"/>
              </a:rPr>
              <a:t>Rustbelt To Sunbelt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46213"/>
            <a:ext cx="77057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21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5875"/>
            <a:ext cx="9180513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61ADD-FEC7-476C-8B90-6434ECB6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90500"/>
            <a:ext cx="8882062" cy="66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30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000" b="1">
              <a:latin typeface="Georgia" panose="02040502050405020303" pitchFamily="18" charset="0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886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 rot="10800000" flipH="1" flipV="1">
            <a:off x="4419600" y="1828800"/>
            <a:ext cx="42354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U.S. Conference of Mayors Report predicts that Metro Atlanta will be the 6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largest city in the nation by 2046.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Metro Atlanta will grow from 5.8 million residents to 8.6 million residents.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That means 2.8 million people will move to our area!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This is great news for our long-term real estate values!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09538" y="-1154113"/>
            <a:ext cx="1914525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2DD9A0-80CE-4C35-9C0B-AFFD0741274A}"/>
              </a:ext>
            </a:extLst>
          </p:cNvPr>
          <p:cNvGraphicFramePr/>
          <p:nvPr>
            <p:extLst/>
          </p:nvPr>
        </p:nvGraphicFramePr>
        <p:xfrm>
          <a:off x="344774" y="289919"/>
          <a:ext cx="8304551" cy="604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BE67BC-D3B9-4D73-B514-C4C067DE5F27}"/>
              </a:ext>
            </a:extLst>
          </p:cNvPr>
          <p:cNvSpPr txBox="1"/>
          <p:nvPr/>
        </p:nvSpPr>
        <p:spPr>
          <a:xfrm>
            <a:off x="8297305" y="6453366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Census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47CF7-9656-4825-9909-65D4152863A2}"/>
              </a:ext>
            </a:extLst>
          </p:cNvPr>
          <p:cNvSpPr/>
          <p:nvPr/>
        </p:nvSpPr>
        <p:spPr>
          <a:xfrm>
            <a:off x="344774" y="289918"/>
            <a:ext cx="83883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>
                <a:latin typeface="Arial" charset="0"/>
                <a:ea typeface="Arial" charset="0"/>
                <a:cs typeface="Arial" charset="0"/>
              </a:rPr>
              <a:t>Homeownership Rates </a:t>
            </a:r>
          </a:p>
          <a:p>
            <a:pPr algn="r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the U.S. for the 3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Quarter</a:t>
            </a:r>
          </a:p>
        </p:txBody>
      </p:sp>
    </p:spTree>
    <p:extLst>
      <p:ext uri="{BB962C8B-B14F-4D97-AF65-F5344CB8AC3E}">
        <p14:creationId xmlns:p14="http://schemas.microsoft.com/office/powerpoint/2010/main" val="367390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Chart 1"/>
          <p:cNvGraphicFramePr>
            <a:graphicFrameLocks/>
          </p:cNvGraphicFramePr>
          <p:nvPr/>
        </p:nvGraphicFramePr>
        <p:xfrm>
          <a:off x="254000" y="177800"/>
          <a:ext cx="8636000" cy="619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Chart" r:id="rId4" imgW="8644877" imgH="6200169" progId="Excel.Chart.8">
                  <p:embed/>
                </p:oleObj>
              </mc:Choice>
              <mc:Fallback>
                <p:oleObj name="Chart" r:id="rId4" imgW="8644877" imgH="6200169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77800"/>
                        <a:ext cx="8636000" cy="619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Box 17410"/>
          <p:cNvSpPr txBox="1">
            <a:spLocks noChangeArrowheads="1"/>
          </p:cNvSpPr>
          <p:nvPr/>
        </p:nvSpPr>
        <p:spPr bwMode="auto">
          <a:xfrm>
            <a:off x="8523288" y="6473825"/>
            <a:ext cx="4841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838200" y="2286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Affordability Index</a:t>
            </a:r>
            <a:r>
              <a:rPr lang="en-US" altLang="en-US" sz="4400" i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en-US" altLang="en-US" i="1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838200" y="1058863"/>
            <a:ext cx="3417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 to Today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5978525" y="3395663"/>
            <a:ext cx="19637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when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distressed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dominated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market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51" y="871519"/>
            <a:ext cx="8604734" cy="5836443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83357"/>
            <a:ext cx="9143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Home Affordability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Today compared to late 1990’s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7796" y="6430963"/>
            <a:ext cx="103746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Black Knight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444359-38C7-4C59-AC1C-3A19B734C07D}"/>
              </a:ext>
            </a:extLst>
          </p:cNvPr>
          <p:cNvGrpSpPr/>
          <p:nvPr/>
        </p:nvGrpSpPr>
        <p:grpSpPr>
          <a:xfrm>
            <a:off x="5056460" y="5834834"/>
            <a:ext cx="2617635" cy="765406"/>
            <a:chOff x="4690700" y="5454449"/>
            <a:chExt cx="2617635" cy="7654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7424B6-C1B5-4C3C-BF2C-59D798A5F826}"/>
                </a:ext>
              </a:extLst>
            </p:cNvPr>
            <p:cNvGrpSpPr/>
            <p:nvPr/>
          </p:nvGrpSpPr>
          <p:grpSpPr>
            <a:xfrm>
              <a:off x="4690700" y="5454449"/>
              <a:ext cx="2617635" cy="369332"/>
              <a:chOff x="4690700" y="5454449"/>
              <a:chExt cx="2617635" cy="36933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372842-8CE8-47FE-B55A-8ABCF0DE02E1}"/>
                  </a:ext>
                </a:extLst>
              </p:cNvPr>
              <p:cNvSpPr/>
              <p:nvPr/>
            </p:nvSpPr>
            <p:spPr>
              <a:xfrm>
                <a:off x="4690700" y="5485227"/>
                <a:ext cx="281354" cy="27699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F89745-C124-4F29-8B2D-DA80290439CB}"/>
                  </a:ext>
                </a:extLst>
              </p:cNvPr>
              <p:cNvSpPr txBox="1"/>
              <p:nvPr/>
            </p:nvSpPr>
            <p:spPr>
              <a:xfrm>
                <a:off x="4972054" y="5454449"/>
                <a:ext cx="2336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More Affordable Today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C170EC-5673-4542-AA42-4122DAC292A6}"/>
                </a:ext>
              </a:extLst>
            </p:cNvPr>
            <p:cNvGrpSpPr/>
            <p:nvPr/>
          </p:nvGrpSpPr>
          <p:grpSpPr>
            <a:xfrm>
              <a:off x="4690700" y="5850523"/>
              <a:ext cx="2498821" cy="369332"/>
              <a:chOff x="4690700" y="5454449"/>
              <a:chExt cx="2498821" cy="36933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89B00F-7276-4A0A-8E72-0CBA34BDA03F}"/>
                  </a:ext>
                </a:extLst>
              </p:cNvPr>
              <p:cNvSpPr/>
              <p:nvPr/>
            </p:nvSpPr>
            <p:spPr>
              <a:xfrm>
                <a:off x="4690700" y="5485227"/>
                <a:ext cx="281354" cy="276999"/>
              </a:xfrm>
              <a:prstGeom prst="rect">
                <a:avLst/>
              </a:prstGeom>
              <a:solidFill>
                <a:srgbClr val="EB1C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B1C2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EFB32D-3243-4498-BC7E-9015D8D4F4DF}"/>
                  </a:ext>
                </a:extLst>
              </p:cNvPr>
              <p:cNvSpPr txBox="1"/>
              <p:nvPr/>
            </p:nvSpPr>
            <p:spPr>
              <a:xfrm>
                <a:off x="4972054" y="5454449"/>
                <a:ext cx="221746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Less Affordable Today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306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22717</TotalTime>
  <Words>1919</Words>
  <Application>Microsoft Office PowerPoint</Application>
  <PresentationFormat>On-screen Show (4:3)</PresentationFormat>
  <Paragraphs>585</Paragraphs>
  <Slides>48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Calibri Light</vt:lpstr>
      <vt:lpstr>Calibri Regular</vt:lpstr>
      <vt:lpstr>Charlemagne Std</vt:lpstr>
      <vt:lpstr>Georgia</vt:lpstr>
      <vt:lpstr>Myriad Pro</vt:lpstr>
      <vt:lpstr>Open Sans</vt:lpstr>
      <vt:lpstr>Times</vt:lpstr>
      <vt:lpstr>Times New Roman</vt:lpstr>
      <vt:lpstr>Blank Presentation</vt:lpstr>
      <vt:lpstr>Office Theme</vt:lpstr>
      <vt:lpstr>1_Office Theme</vt:lpstr>
      <vt:lpstr>2_Office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647</cp:revision>
  <cp:lastPrinted>2017-02-14T21:07:31Z</cp:lastPrinted>
  <dcterms:created xsi:type="dcterms:W3CDTF">2009-11-10T19:50:21Z</dcterms:created>
  <dcterms:modified xsi:type="dcterms:W3CDTF">2018-04-23T22:25:27Z</dcterms:modified>
</cp:coreProperties>
</file>