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4"/>
  </p:notesMasterIdLst>
  <p:sldIdLst>
    <p:sldId id="256" r:id="rId2"/>
    <p:sldId id="257" r:id="rId3"/>
    <p:sldId id="258" r:id="rId4"/>
    <p:sldId id="267"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4" d="100"/>
          <a:sy n="34" d="100"/>
        </p:scale>
        <p:origin x="351" y="3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Shape 133"/>
          <p:cNvSpPr>
            <a:spLocks noGrp="1" noRot="1" noChangeAspect="1"/>
          </p:cNvSpPr>
          <p:nvPr>
            <p:ph type="sldImg"/>
          </p:nvPr>
        </p:nvSpPr>
        <p:spPr>
          <a:xfrm>
            <a:off x="381000" y="685800"/>
            <a:ext cx="6096000" cy="3429000"/>
          </a:xfrm>
          <a:prstGeom prst="rect">
            <a:avLst/>
          </a:prstGeom>
        </p:spPr>
        <p:txBody>
          <a:bodyPr/>
          <a:lstStyle/>
          <a:p>
            <a:endParaRPr/>
          </a:p>
        </p:txBody>
      </p:sp>
      <p:sp>
        <p:nvSpPr>
          <p:cNvPr id="134" name="Shape 134"/>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Shape 414"/>
          <p:cNvSpPr>
            <a:spLocks noGrp="1" noRot="1" noChangeAspect="1"/>
          </p:cNvSpPr>
          <p:nvPr>
            <p:ph type="sldImg"/>
          </p:nvPr>
        </p:nvSpPr>
        <p:spPr>
          <a:xfrm>
            <a:off x="381000" y="685800"/>
            <a:ext cx="6096000" cy="3429000"/>
          </a:xfrm>
          <a:prstGeom prst="rect">
            <a:avLst/>
          </a:prstGeom>
        </p:spPr>
        <p:txBody>
          <a:bodyPr/>
          <a:lstStyle/>
          <a:p>
            <a:endParaRPr/>
          </a:p>
        </p:txBody>
      </p:sp>
      <p:sp>
        <p:nvSpPr>
          <p:cNvPr id="415" name="Shape 415"/>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xfrm>
            <a:off x="381000" y="685800"/>
            <a:ext cx="6096000" cy="3429000"/>
          </a:xfrm>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 name="Shape 447"/>
          <p:cNvSpPr>
            <a:spLocks noGrp="1" noRot="1" noChangeAspect="1"/>
          </p:cNvSpPr>
          <p:nvPr>
            <p:ph type="sldImg"/>
          </p:nvPr>
        </p:nvSpPr>
        <p:spPr>
          <a:xfrm>
            <a:off x="381000" y="685800"/>
            <a:ext cx="6096000" cy="3429000"/>
          </a:xfrm>
          <a:prstGeom prst="rect">
            <a:avLst/>
          </a:prstGeom>
        </p:spPr>
        <p:txBody>
          <a:bodyPr/>
          <a:lstStyle/>
          <a:p>
            <a:endParaRPr/>
          </a:p>
        </p:txBody>
      </p:sp>
      <p:sp>
        <p:nvSpPr>
          <p:cNvPr id="448" name="Shape 448"/>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hape 464"/>
          <p:cNvSpPr>
            <a:spLocks noGrp="1" noRot="1" noChangeAspect="1"/>
          </p:cNvSpPr>
          <p:nvPr>
            <p:ph type="sldImg"/>
          </p:nvPr>
        </p:nvSpPr>
        <p:spPr>
          <a:xfrm>
            <a:off x="381000" y="685800"/>
            <a:ext cx="6096000" cy="3429000"/>
          </a:xfrm>
          <a:prstGeom prst="rect">
            <a:avLst/>
          </a:prstGeom>
        </p:spPr>
        <p:txBody>
          <a:bodyPr/>
          <a:lstStyle/>
          <a:p>
            <a:endParaRPr/>
          </a:p>
        </p:txBody>
      </p:sp>
      <p:sp>
        <p:nvSpPr>
          <p:cNvPr id="465" name="Shape 465"/>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Shape 482"/>
          <p:cNvSpPr>
            <a:spLocks noGrp="1" noRot="1" noChangeAspect="1"/>
          </p:cNvSpPr>
          <p:nvPr>
            <p:ph type="sldImg"/>
          </p:nvPr>
        </p:nvSpPr>
        <p:spPr>
          <a:xfrm>
            <a:off x="381000" y="685800"/>
            <a:ext cx="6096000" cy="3429000"/>
          </a:xfrm>
          <a:prstGeom prst="rect">
            <a:avLst/>
          </a:prstGeom>
        </p:spPr>
        <p:txBody>
          <a:bodyPr/>
          <a:lstStyle/>
          <a:p>
            <a:endParaRPr/>
          </a:p>
        </p:txBody>
      </p:sp>
      <p:sp>
        <p:nvSpPr>
          <p:cNvPr id="483" name="Shape 483"/>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Shape 498"/>
          <p:cNvSpPr>
            <a:spLocks noGrp="1" noRot="1" noChangeAspect="1"/>
          </p:cNvSpPr>
          <p:nvPr>
            <p:ph type="sldImg"/>
          </p:nvPr>
        </p:nvSpPr>
        <p:spPr>
          <a:xfrm>
            <a:off x="381000" y="685800"/>
            <a:ext cx="6096000" cy="3429000"/>
          </a:xfrm>
          <a:prstGeom prst="rect">
            <a:avLst/>
          </a:prstGeom>
        </p:spPr>
        <p:txBody>
          <a:bodyPr/>
          <a:lstStyle/>
          <a:p>
            <a:endParaRPr/>
          </a:p>
        </p:txBody>
      </p:sp>
      <p:sp>
        <p:nvSpPr>
          <p:cNvPr id="499" name="Shape 499"/>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 name="Shape 514"/>
          <p:cNvSpPr>
            <a:spLocks noGrp="1" noRot="1" noChangeAspect="1"/>
          </p:cNvSpPr>
          <p:nvPr>
            <p:ph type="sldImg"/>
          </p:nvPr>
        </p:nvSpPr>
        <p:spPr>
          <a:xfrm>
            <a:off x="381000" y="685800"/>
            <a:ext cx="6096000" cy="3429000"/>
          </a:xfrm>
          <a:prstGeom prst="rect">
            <a:avLst/>
          </a:prstGeom>
        </p:spPr>
        <p:txBody>
          <a:bodyPr/>
          <a:lstStyle/>
          <a:p>
            <a:endParaRPr/>
          </a:p>
        </p:txBody>
      </p:sp>
      <p:sp>
        <p:nvSpPr>
          <p:cNvPr id="515" name="Shape 515"/>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 name="Shape 530"/>
          <p:cNvSpPr>
            <a:spLocks noGrp="1" noRot="1" noChangeAspect="1"/>
          </p:cNvSpPr>
          <p:nvPr>
            <p:ph type="sldImg"/>
          </p:nvPr>
        </p:nvSpPr>
        <p:spPr>
          <a:xfrm>
            <a:off x="381000" y="685800"/>
            <a:ext cx="6096000" cy="3429000"/>
          </a:xfrm>
          <a:prstGeom prst="rect">
            <a:avLst/>
          </a:prstGeom>
        </p:spPr>
        <p:txBody>
          <a:bodyPr/>
          <a:lstStyle/>
          <a:p>
            <a:endParaRPr/>
          </a:p>
        </p:txBody>
      </p:sp>
      <p:sp>
        <p:nvSpPr>
          <p:cNvPr id="531" name="Shape 531"/>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 name="Shape 547"/>
          <p:cNvSpPr>
            <a:spLocks noGrp="1" noRot="1" noChangeAspect="1"/>
          </p:cNvSpPr>
          <p:nvPr>
            <p:ph type="sldImg"/>
          </p:nvPr>
        </p:nvSpPr>
        <p:spPr>
          <a:xfrm>
            <a:off x="381000" y="685800"/>
            <a:ext cx="6096000" cy="3429000"/>
          </a:xfrm>
          <a:prstGeom prst="rect">
            <a:avLst/>
          </a:prstGeom>
        </p:spPr>
        <p:txBody>
          <a:bodyPr/>
          <a:lstStyle/>
          <a:p>
            <a:endParaRPr/>
          </a:p>
        </p:txBody>
      </p:sp>
      <p:sp>
        <p:nvSpPr>
          <p:cNvPr id="548" name="Shape 548"/>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 name="Shape 564"/>
          <p:cNvSpPr>
            <a:spLocks noGrp="1" noRot="1" noChangeAspect="1"/>
          </p:cNvSpPr>
          <p:nvPr>
            <p:ph type="sldImg"/>
          </p:nvPr>
        </p:nvSpPr>
        <p:spPr>
          <a:xfrm>
            <a:off x="381000" y="685800"/>
            <a:ext cx="6096000" cy="3429000"/>
          </a:xfrm>
          <a:prstGeom prst="rect">
            <a:avLst/>
          </a:prstGeom>
        </p:spPr>
        <p:txBody>
          <a:bodyPr/>
          <a:lstStyle/>
          <a:p>
            <a:endParaRPr/>
          </a:p>
        </p:txBody>
      </p:sp>
      <p:sp>
        <p:nvSpPr>
          <p:cNvPr id="565" name="Shape 565"/>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xfrm>
            <a:off x="381000" y="685800"/>
            <a:ext cx="6096000" cy="3429000"/>
          </a:xfrm>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Shape 580"/>
          <p:cNvSpPr>
            <a:spLocks noGrp="1" noRot="1" noChangeAspect="1"/>
          </p:cNvSpPr>
          <p:nvPr>
            <p:ph type="sldImg"/>
          </p:nvPr>
        </p:nvSpPr>
        <p:spPr>
          <a:xfrm>
            <a:off x="381000" y="685800"/>
            <a:ext cx="6096000" cy="3429000"/>
          </a:xfrm>
          <a:prstGeom prst="rect">
            <a:avLst/>
          </a:prstGeom>
        </p:spPr>
        <p:txBody>
          <a:bodyPr/>
          <a:lstStyle/>
          <a:p>
            <a:endParaRPr/>
          </a:p>
        </p:txBody>
      </p:sp>
      <p:sp>
        <p:nvSpPr>
          <p:cNvPr id="581" name="Shape 581"/>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Shape 598"/>
          <p:cNvSpPr>
            <a:spLocks noGrp="1" noRot="1" noChangeAspect="1"/>
          </p:cNvSpPr>
          <p:nvPr>
            <p:ph type="sldImg"/>
          </p:nvPr>
        </p:nvSpPr>
        <p:spPr>
          <a:xfrm>
            <a:off x="381000" y="685800"/>
            <a:ext cx="6096000" cy="3429000"/>
          </a:xfrm>
          <a:prstGeom prst="rect">
            <a:avLst/>
          </a:prstGeom>
        </p:spPr>
        <p:txBody>
          <a:bodyPr/>
          <a:lstStyle/>
          <a:p>
            <a:endParaRPr/>
          </a:p>
        </p:txBody>
      </p:sp>
      <p:sp>
        <p:nvSpPr>
          <p:cNvPr id="599" name="Shape 599"/>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Shape 615"/>
          <p:cNvSpPr>
            <a:spLocks noGrp="1" noRot="1" noChangeAspect="1"/>
          </p:cNvSpPr>
          <p:nvPr>
            <p:ph type="sldImg"/>
          </p:nvPr>
        </p:nvSpPr>
        <p:spPr>
          <a:xfrm>
            <a:off x="381000" y="685800"/>
            <a:ext cx="6096000" cy="3429000"/>
          </a:xfrm>
          <a:prstGeom prst="rect">
            <a:avLst/>
          </a:prstGeom>
        </p:spPr>
        <p:txBody>
          <a:bodyPr/>
          <a:lstStyle/>
          <a:p>
            <a:endParaRPr/>
          </a:p>
        </p:txBody>
      </p:sp>
      <p:sp>
        <p:nvSpPr>
          <p:cNvPr id="616" name="Shape 616"/>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Shape 634"/>
          <p:cNvSpPr>
            <a:spLocks noGrp="1" noRot="1" noChangeAspect="1"/>
          </p:cNvSpPr>
          <p:nvPr>
            <p:ph type="sldImg"/>
          </p:nvPr>
        </p:nvSpPr>
        <p:spPr>
          <a:xfrm>
            <a:off x="381000" y="685800"/>
            <a:ext cx="6096000" cy="3429000"/>
          </a:xfrm>
          <a:prstGeom prst="rect">
            <a:avLst/>
          </a:prstGeom>
        </p:spPr>
        <p:txBody>
          <a:bodyPr/>
          <a:lstStyle/>
          <a:p>
            <a:endParaRPr/>
          </a:p>
        </p:txBody>
      </p:sp>
      <p:sp>
        <p:nvSpPr>
          <p:cNvPr id="635" name="Shape 635"/>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Shape 651"/>
          <p:cNvSpPr>
            <a:spLocks noGrp="1" noRot="1" noChangeAspect="1"/>
          </p:cNvSpPr>
          <p:nvPr>
            <p:ph type="sldImg"/>
          </p:nvPr>
        </p:nvSpPr>
        <p:spPr>
          <a:xfrm>
            <a:off x="381000" y="685800"/>
            <a:ext cx="6096000" cy="3429000"/>
          </a:xfrm>
          <a:prstGeom prst="rect">
            <a:avLst/>
          </a:prstGeom>
        </p:spPr>
        <p:txBody>
          <a:bodyPr/>
          <a:lstStyle/>
          <a:p>
            <a:endParaRPr/>
          </a:p>
        </p:txBody>
      </p:sp>
      <p:sp>
        <p:nvSpPr>
          <p:cNvPr id="652" name="Shape 652"/>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Shape 668"/>
          <p:cNvSpPr>
            <a:spLocks noGrp="1" noRot="1" noChangeAspect="1"/>
          </p:cNvSpPr>
          <p:nvPr>
            <p:ph type="sldImg"/>
          </p:nvPr>
        </p:nvSpPr>
        <p:spPr>
          <a:xfrm>
            <a:off x="381000" y="685800"/>
            <a:ext cx="6096000" cy="3429000"/>
          </a:xfrm>
          <a:prstGeom prst="rect">
            <a:avLst/>
          </a:prstGeom>
        </p:spPr>
        <p:txBody>
          <a:bodyPr/>
          <a:lstStyle/>
          <a:p>
            <a:endParaRPr/>
          </a:p>
        </p:txBody>
      </p:sp>
      <p:sp>
        <p:nvSpPr>
          <p:cNvPr id="669" name="Shape 669"/>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Shape 685"/>
          <p:cNvSpPr>
            <a:spLocks noGrp="1" noRot="1" noChangeAspect="1"/>
          </p:cNvSpPr>
          <p:nvPr>
            <p:ph type="sldImg"/>
          </p:nvPr>
        </p:nvSpPr>
        <p:spPr>
          <a:xfrm>
            <a:off x="381000" y="685800"/>
            <a:ext cx="6096000" cy="3429000"/>
          </a:xfrm>
          <a:prstGeom prst="rect">
            <a:avLst/>
          </a:prstGeom>
        </p:spPr>
        <p:txBody>
          <a:bodyPr/>
          <a:lstStyle/>
          <a:p>
            <a:endParaRPr/>
          </a:p>
        </p:txBody>
      </p:sp>
      <p:sp>
        <p:nvSpPr>
          <p:cNvPr id="686" name="Shape 686"/>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 name="Shape 702"/>
          <p:cNvSpPr>
            <a:spLocks noGrp="1" noRot="1" noChangeAspect="1"/>
          </p:cNvSpPr>
          <p:nvPr>
            <p:ph type="sldImg"/>
          </p:nvPr>
        </p:nvSpPr>
        <p:spPr>
          <a:xfrm>
            <a:off x="381000" y="685800"/>
            <a:ext cx="6096000" cy="3429000"/>
          </a:xfrm>
          <a:prstGeom prst="rect">
            <a:avLst/>
          </a:prstGeom>
        </p:spPr>
        <p:txBody>
          <a:bodyPr/>
          <a:lstStyle/>
          <a:p>
            <a:endParaRPr/>
          </a:p>
        </p:txBody>
      </p:sp>
      <p:sp>
        <p:nvSpPr>
          <p:cNvPr id="703" name="Shape 703"/>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Shape 719"/>
          <p:cNvSpPr>
            <a:spLocks noGrp="1" noRot="1" noChangeAspect="1"/>
          </p:cNvSpPr>
          <p:nvPr>
            <p:ph type="sldImg"/>
          </p:nvPr>
        </p:nvSpPr>
        <p:spPr>
          <a:xfrm>
            <a:off x="381000" y="685800"/>
            <a:ext cx="6096000" cy="3429000"/>
          </a:xfrm>
          <a:prstGeom prst="rect">
            <a:avLst/>
          </a:prstGeom>
        </p:spPr>
        <p:txBody>
          <a:bodyPr/>
          <a:lstStyle/>
          <a:p>
            <a:endParaRPr/>
          </a:p>
        </p:txBody>
      </p:sp>
      <p:sp>
        <p:nvSpPr>
          <p:cNvPr id="720" name="Shape 720"/>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Shape 736"/>
          <p:cNvSpPr>
            <a:spLocks noGrp="1" noRot="1" noChangeAspect="1"/>
          </p:cNvSpPr>
          <p:nvPr>
            <p:ph type="sldImg"/>
          </p:nvPr>
        </p:nvSpPr>
        <p:spPr>
          <a:xfrm>
            <a:off x="381000" y="685800"/>
            <a:ext cx="6096000" cy="3429000"/>
          </a:xfrm>
          <a:prstGeom prst="rect">
            <a:avLst/>
          </a:prstGeom>
        </p:spPr>
        <p:txBody>
          <a:bodyPr/>
          <a:lstStyle/>
          <a:p>
            <a:endParaRPr/>
          </a:p>
        </p:txBody>
      </p:sp>
      <p:sp>
        <p:nvSpPr>
          <p:cNvPr id="737" name="Shape 737"/>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xfrm>
            <a:off x="381000" y="685800"/>
            <a:ext cx="6096000" cy="3429000"/>
          </a:xfrm>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Shape 753"/>
          <p:cNvSpPr>
            <a:spLocks noGrp="1" noRot="1" noChangeAspect="1"/>
          </p:cNvSpPr>
          <p:nvPr>
            <p:ph type="sldImg"/>
          </p:nvPr>
        </p:nvSpPr>
        <p:spPr>
          <a:xfrm>
            <a:off x="381000" y="685800"/>
            <a:ext cx="6096000" cy="3429000"/>
          </a:xfrm>
          <a:prstGeom prst="rect">
            <a:avLst/>
          </a:prstGeom>
        </p:spPr>
        <p:txBody>
          <a:bodyPr/>
          <a:lstStyle/>
          <a:p>
            <a:endParaRPr/>
          </a:p>
        </p:txBody>
      </p:sp>
      <p:sp>
        <p:nvSpPr>
          <p:cNvPr id="754" name="Shape 754"/>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Shape 770"/>
          <p:cNvSpPr>
            <a:spLocks noGrp="1" noRot="1" noChangeAspect="1"/>
          </p:cNvSpPr>
          <p:nvPr>
            <p:ph type="sldImg"/>
          </p:nvPr>
        </p:nvSpPr>
        <p:spPr>
          <a:xfrm>
            <a:off x="381000" y="685800"/>
            <a:ext cx="6096000" cy="3429000"/>
          </a:xfrm>
          <a:prstGeom prst="rect">
            <a:avLst/>
          </a:prstGeom>
        </p:spPr>
        <p:txBody>
          <a:bodyPr/>
          <a:lstStyle/>
          <a:p>
            <a:endParaRPr/>
          </a:p>
        </p:txBody>
      </p:sp>
      <p:sp>
        <p:nvSpPr>
          <p:cNvPr id="771" name="Shape 771"/>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Shape 787"/>
          <p:cNvSpPr>
            <a:spLocks noGrp="1" noRot="1" noChangeAspect="1"/>
          </p:cNvSpPr>
          <p:nvPr>
            <p:ph type="sldImg"/>
          </p:nvPr>
        </p:nvSpPr>
        <p:spPr>
          <a:xfrm>
            <a:off x="381000" y="685800"/>
            <a:ext cx="6096000" cy="3429000"/>
          </a:xfrm>
          <a:prstGeom prst="rect">
            <a:avLst/>
          </a:prstGeom>
        </p:spPr>
        <p:txBody>
          <a:bodyPr/>
          <a:lstStyle/>
          <a:p>
            <a:endParaRPr/>
          </a:p>
        </p:txBody>
      </p:sp>
      <p:sp>
        <p:nvSpPr>
          <p:cNvPr id="788" name="Shape 788"/>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Shape 804"/>
          <p:cNvSpPr>
            <a:spLocks noGrp="1" noRot="1" noChangeAspect="1"/>
          </p:cNvSpPr>
          <p:nvPr>
            <p:ph type="sldImg"/>
          </p:nvPr>
        </p:nvSpPr>
        <p:spPr>
          <a:xfrm>
            <a:off x="381000" y="685800"/>
            <a:ext cx="6096000" cy="3429000"/>
          </a:xfrm>
          <a:prstGeom prst="rect">
            <a:avLst/>
          </a:prstGeom>
        </p:spPr>
        <p:txBody>
          <a:bodyPr/>
          <a:lstStyle/>
          <a:p>
            <a:endParaRPr/>
          </a:p>
        </p:txBody>
      </p:sp>
      <p:sp>
        <p:nvSpPr>
          <p:cNvPr id="805" name="Shape 805"/>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Shape 821"/>
          <p:cNvSpPr>
            <a:spLocks noGrp="1" noRot="1" noChangeAspect="1"/>
          </p:cNvSpPr>
          <p:nvPr>
            <p:ph type="sldImg"/>
          </p:nvPr>
        </p:nvSpPr>
        <p:spPr>
          <a:xfrm>
            <a:off x="381000" y="685800"/>
            <a:ext cx="6096000" cy="3429000"/>
          </a:xfrm>
          <a:prstGeom prst="rect">
            <a:avLst/>
          </a:prstGeom>
        </p:spPr>
        <p:txBody>
          <a:bodyPr/>
          <a:lstStyle/>
          <a:p>
            <a:endParaRPr/>
          </a:p>
        </p:txBody>
      </p:sp>
      <p:sp>
        <p:nvSpPr>
          <p:cNvPr id="822" name="Shape 822"/>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 name="Shape 838"/>
          <p:cNvSpPr>
            <a:spLocks noGrp="1" noRot="1" noChangeAspect="1"/>
          </p:cNvSpPr>
          <p:nvPr>
            <p:ph type="sldImg"/>
          </p:nvPr>
        </p:nvSpPr>
        <p:spPr>
          <a:xfrm>
            <a:off x="381000" y="685800"/>
            <a:ext cx="6096000" cy="3429000"/>
          </a:xfrm>
          <a:prstGeom prst="rect">
            <a:avLst/>
          </a:prstGeom>
        </p:spPr>
        <p:txBody>
          <a:bodyPr/>
          <a:lstStyle/>
          <a:p>
            <a:endParaRPr/>
          </a:p>
        </p:txBody>
      </p:sp>
      <p:sp>
        <p:nvSpPr>
          <p:cNvPr id="839" name="Shape 839"/>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Shape 855"/>
          <p:cNvSpPr>
            <a:spLocks noGrp="1" noRot="1" noChangeAspect="1"/>
          </p:cNvSpPr>
          <p:nvPr>
            <p:ph type="sldImg"/>
          </p:nvPr>
        </p:nvSpPr>
        <p:spPr>
          <a:xfrm>
            <a:off x="381000" y="685800"/>
            <a:ext cx="6096000" cy="3429000"/>
          </a:xfrm>
          <a:prstGeom prst="rect">
            <a:avLst/>
          </a:prstGeom>
        </p:spPr>
        <p:txBody>
          <a:bodyPr/>
          <a:lstStyle/>
          <a:p>
            <a:endParaRPr/>
          </a:p>
        </p:txBody>
      </p:sp>
      <p:sp>
        <p:nvSpPr>
          <p:cNvPr id="856" name="Shape 856"/>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 name="Shape 872"/>
          <p:cNvSpPr>
            <a:spLocks noGrp="1" noRot="1" noChangeAspect="1"/>
          </p:cNvSpPr>
          <p:nvPr>
            <p:ph type="sldImg"/>
          </p:nvPr>
        </p:nvSpPr>
        <p:spPr>
          <a:xfrm>
            <a:off x="381000" y="685800"/>
            <a:ext cx="6096000" cy="3429000"/>
          </a:xfrm>
          <a:prstGeom prst="rect">
            <a:avLst/>
          </a:prstGeom>
        </p:spPr>
        <p:txBody>
          <a:bodyPr/>
          <a:lstStyle/>
          <a:p>
            <a:endParaRPr/>
          </a:p>
        </p:txBody>
      </p:sp>
      <p:sp>
        <p:nvSpPr>
          <p:cNvPr id="873" name="Shape 873"/>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 name="Shape 889"/>
          <p:cNvSpPr>
            <a:spLocks noGrp="1" noRot="1" noChangeAspect="1"/>
          </p:cNvSpPr>
          <p:nvPr>
            <p:ph type="sldImg"/>
          </p:nvPr>
        </p:nvSpPr>
        <p:spPr>
          <a:xfrm>
            <a:off x="381000" y="685800"/>
            <a:ext cx="6096000" cy="3429000"/>
          </a:xfrm>
          <a:prstGeom prst="rect">
            <a:avLst/>
          </a:prstGeom>
        </p:spPr>
        <p:txBody>
          <a:bodyPr/>
          <a:lstStyle/>
          <a:p>
            <a:endParaRPr/>
          </a:p>
        </p:txBody>
      </p:sp>
      <p:sp>
        <p:nvSpPr>
          <p:cNvPr id="890" name="Shape 890"/>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Shape 906"/>
          <p:cNvSpPr>
            <a:spLocks noGrp="1" noRot="1" noChangeAspect="1"/>
          </p:cNvSpPr>
          <p:nvPr>
            <p:ph type="sldImg"/>
          </p:nvPr>
        </p:nvSpPr>
        <p:spPr>
          <a:xfrm>
            <a:off x="381000" y="685800"/>
            <a:ext cx="6096000" cy="3429000"/>
          </a:xfrm>
          <a:prstGeom prst="rect">
            <a:avLst/>
          </a:prstGeom>
        </p:spPr>
        <p:txBody>
          <a:bodyPr/>
          <a:lstStyle/>
          <a:p>
            <a:endParaRPr/>
          </a:p>
        </p:txBody>
      </p:sp>
      <p:sp>
        <p:nvSpPr>
          <p:cNvPr id="907" name="Shape 907"/>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Shape 313"/>
          <p:cNvSpPr>
            <a:spLocks noGrp="1" noRot="1" noChangeAspect="1"/>
          </p:cNvSpPr>
          <p:nvPr>
            <p:ph type="sldImg"/>
          </p:nvPr>
        </p:nvSpPr>
        <p:spPr>
          <a:xfrm>
            <a:off x="381000" y="685800"/>
            <a:ext cx="6096000" cy="3429000"/>
          </a:xfrm>
          <a:prstGeom prst="rect">
            <a:avLst/>
          </a:prstGeom>
        </p:spPr>
        <p:txBody>
          <a:bodyPr/>
          <a:lstStyle/>
          <a:p>
            <a:endParaRPr/>
          </a:p>
        </p:txBody>
      </p:sp>
      <p:sp>
        <p:nvSpPr>
          <p:cNvPr id="314" name="Shape 314"/>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 name="Shape 923"/>
          <p:cNvSpPr>
            <a:spLocks noGrp="1" noRot="1" noChangeAspect="1"/>
          </p:cNvSpPr>
          <p:nvPr>
            <p:ph type="sldImg"/>
          </p:nvPr>
        </p:nvSpPr>
        <p:spPr>
          <a:xfrm>
            <a:off x="381000" y="685800"/>
            <a:ext cx="6096000" cy="3429000"/>
          </a:xfrm>
          <a:prstGeom prst="rect">
            <a:avLst/>
          </a:prstGeom>
        </p:spPr>
        <p:txBody>
          <a:bodyPr/>
          <a:lstStyle/>
          <a:p>
            <a:endParaRPr/>
          </a:p>
        </p:txBody>
      </p:sp>
      <p:sp>
        <p:nvSpPr>
          <p:cNvPr id="924" name="Shape 924"/>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 name="Shape 940"/>
          <p:cNvSpPr>
            <a:spLocks noGrp="1" noRot="1" noChangeAspect="1"/>
          </p:cNvSpPr>
          <p:nvPr>
            <p:ph type="sldImg"/>
          </p:nvPr>
        </p:nvSpPr>
        <p:spPr>
          <a:xfrm>
            <a:off x="381000" y="685800"/>
            <a:ext cx="6096000" cy="3429000"/>
          </a:xfrm>
          <a:prstGeom prst="rect">
            <a:avLst/>
          </a:prstGeom>
        </p:spPr>
        <p:txBody>
          <a:bodyPr/>
          <a:lstStyle/>
          <a:p>
            <a:endParaRPr/>
          </a:p>
        </p:txBody>
      </p:sp>
      <p:sp>
        <p:nvSpPr>
          <p:cNvPr id="941" name="Shape 941"/>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Shape 958"/>
          <p:cNvSpPr>
            <a:spLocks noGrp="1" noRot="1" noChangeAspect="1"/>
          </p:cNvSpPr>
          <p:nvPr>
            <p:ph type="sldImg"/>
          </p:nvPr>
        </p:nvSpPr>
        <p:spPr>
          <a:xfrm>
            <a:off x="381000" y="685800"/>
            <a:ext cx="6096000" cy="3429000"/>
          </a:xfrm>
          <a:prstGeom prst="rect">
            <a:avLst/>
          </a:prstGeom>
        </p:spPr>
        <p:txBody>
          <a:bodyPr/>
          <a:lstStyle/>
          <a:p>
            <a:endParaRPr/>
          </a:p>
        </p:txBody>
      </p:sp>
      <p:sp>
        <p:nvSpPr>
          <p:cNvPr id="959" name="Shape 959"/>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Shape 330"/>
          <p:cNvSpPr>
            <a:spLocks noGrp="1" noRot="1" noChangeAspect="1"/>
          </p:cNvSpPr>
          <p:nvPr>
            <p:ph type="sldImg"/>
          </p:nvPr>
        </p:nvSpPr>
        <p:spPr>
          <a:xfrm>
            <a:off x="381000" y="685800"/>
            <a:ext cx="6096000" cy="3429000"/>
          </a:xfrm>
          <a:prstGeom prst="rect">
            <a:avLst/>
          </a:prstGeom>
        </p:spPr>
        <p:txBody>
          <a:bodyPr/>
          <a:lstStyle/>
          <a:p>
            <a:endParaRPr/>
          </a:p>
        </p:txBody>
      </p:sp>
      <p:sp>
        <p:nvSpPr>
          <p:cNvPr id="331" name="Shape 331"/>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Shape 347"/>
          <p:cNvSpPr>
            <a:spLocks noGrp="1" noRot="1" noChangeAspect="1"/>
          </p:cNvSpPr>
          <p:nvPr>
            <p:ph type="sldImg"/>
          </p:nvPr>
        </p:nvSpPr>
        <p:spPr>
          <a:xfrm>
            <a:off x="381000" y="685800"/>
            <a:ext cx="6096000" cy="3429000"/>
          </a:xfrm>
          <a:prstGeom prst="rect">
            <a:avLst/>
          </a:prstGeom>
        </p:spPr>
        <p:txBody>
          <a:bodyPr/>
          <a:lstStyle/>
          <a:p>
            <a:endParaRPr/>
          </a:p>
        </p:txBody>
      </p:sp>
      <p:sp>
        <p:nvSpPr>
          <p:cNvPr id="348" name="Shape 348"/>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Shape 364"/>
          <p:cNvSpPr>
            <a:spLocks noGrp="1" noRot="1" noChangeAspect="1"/>
          </p:cNvSpPr>
          <p:nvPr>
            <p:ph type="sldImg"/>
          </p:nvPr>
        </p:nvSpPr>
        <p:spPr>
          <a:xfrm>
            <a:off x="381000" y="685800"/>
            <a:ext cx="6096000" cy="3429000"/>
          </a:xfrm>
          <a:prstGeom prst="rect">
            <a:avLst/>
          </a:prstGeom>
        </p:spPr>
        <p:txBody>
          <a:bodyPr/>
          <a:lstStyle/>
          <a:p>
            <a:endParaRPr/>
          </a:p>
        </p:txBody>
      </p:sp>
      <p:sp>
        <p:nvSpPr>
          <p:cNvPr id="365" name="Shape 365"/>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Shape 381"/>
          <p:cNvSpPr>
            <a:spLocks noGrp="1" noRot="1" noChangeAspect="1"/>
          </p:cNvSpPr>
          <p:nvPr>
            <p:ph type="sldImg"/>
          </p:nvPr>
        </p:nvSpPr>
        <p:spPr>
          <a:xfrm>
            <a:off x="381000" y="685800"/>
            <a:ext cx="6096000" cy="3429000"/>
          </a:xfrm>
          <a:prstGeom prst="rect">
            <a:avLst/>
          </a:prstGeom>
        </p:spPr>
        <p:txBody>
          <a:bodyPr/>
          <a:lstStyle/>
          <a:p>
            <a:endParaRPr/>
          </a:p>
        </p:txBody>
      </p:sp>
      <p:sp>
        <p:nvSpPr>
          <p:cNvPr id="382" name="Shape 382"/>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Shape 397"/>
          <p:cNvSpPr>
            <a:spLocks noGrp="1" noRot="1" noChangeAspect="1"/>
          </p:cNvSpPr>
          <p:nvPr>
            <p:ph type="sldImg"/>
          </p:nvPr>
        </p:nvSpPr>
        <p:spPr>
          <a:xfrm>
            <a:off x="381000" y="685800"/>
            <a:ext cx="6096000" cy="3429000"/>
          </a:xfrm>
          <a:prstGeom prst="rect">
            <a:avLst/>
          </a:prstGeom>
        </p:spPr>
        <p:txBody>
          <a:bodyPr/>
          <a:lstStyle/>
          <a:p>
            <a:endParaRPr/>
          </a:p>
        </p:txBody>
      </p:sp>
      <p:sp>
        <p:nvSpPr>
          <p:cNvPr id="398" name="Shape 398"/>
          <p:cNvSpPr>
            <a:spLocks noGrp="1"/>
          </p:cNvSpPr>
          <p:nvPr>
            <p:ph type="body" sz="quarter" idx="1"/>
          </p:nvPr>
        </p:nvSpPr>
        <p:spPr>
          <a:prstGeom prst="rect">
            <a:avLst/>
          </a:prstGeom>
        </p:spPr>
        <p:txBody>
          <a:bodyPr/>
          <a:lstStyle>
            <a:lvl1pPr>
              <a:lnSpc>
                <a:spcPct val="117999"/>
              </a:lnSpc>
            </a:lvl1pPr>
          </a:lstStyle>
          <a:p>
            <a:r>
              <a:t>Scenario:  goal of $450K, 60% of business, historically, is listings. Average listing commission is $7.5K. Requires 36 transactions.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sz="3800">
                <a:latin typeface="Helvetica"/>
                <a:ea typeface="Helvetica"/>
                <a:cs typeface="Helvetica"/>
                <a:sym typeface="Helvetica"/>
              </a:defRPr>
            </a:lvl1pPr>
          </a:lstStyle>
          <a:p>
            <a:r>
              <a:t>–Johnny Appleseed</a:t>
            </a:r>
          </a:p>
        </p:txBody>
      </p:sp>
      <p:sp>
        <p:nvSpPr>
          <p:cNvPr id="94" name="“Type a quote here.”"/>
          <p:cNvSpPr txBox="1">
            <a:spLocks noGrp="1"/>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4488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5980" y="1104900"/>
            <a:ext cx="9525001" cy="115062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1104900"/>
            <a:ext cx="10223500" cy="56134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845300"/>
            <a:ext cx="10223500" cy="57658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238500"/>
            <a:ext cx="9525000" cy="92075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238500"/>
            <a:ext cx="10007600" cy="92075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47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952500"/>
            <a:ext cx="21005800" cy="228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238500"/>
            <a:ext cx="21005800" cy="9207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sz="52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7.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36.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2.xml"/><Relationship Id="rId4" Type="http://schemas.openxmlformats.org/officeDocument/2006/relationships/image" Target="../media/image41.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2.xml"/><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128" name="Group"/>
          <p:cNvGrpSpPr/>
          <p:nvPr/>
        </p:nvGrpSpPr>
        <p:grpSpPr>
          <a:xfrm>
            <a:off x="-1" y="12275370"/>
            <a:ext cx="24384004" cy="1445395"/>
            <a:chOff x="0" y="0"/>
            <a:chExt cx="24384003" cy="1445394"/>
          </a:xfrm>
        </p:grpSpPr>
        <p:grpSp>
          <p:nvGrpSpPr>
            <p:cNvPr id="126" name="Group"/>
            <p:cNvGrpSpPr/>
            <p:nvPr/>
          </p:nvGrpSpPr>
          <p:grpSpPr>
            <a:xfrm>
              <a:off x="-1" y="22990"/>
              <a:ext cx="24384004" cy="1422404"/>
              <a:chOff x="0" y="0"/>
              <a:chExt cx="24384003" cy="1422403"/>
            </a:xfrm>
          </p:grpSpPr>
          <p:sp>
            <p:nvSpPr>
              <p:cNvPr id="119"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120"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121"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122"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123"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124"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125"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127"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129"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130"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131" name="E55DE41E-846B-4B4A-B9CC-84BDB6673026-L0-001.jpeg" descr="E55DE41E-846B-4B4A-B9CC-84BDB6673026-L0-001.jpeg"/>
          <p:cNvPicPr>
            <a:picLocks noChangeAspect="1"/>
          </p:cNvPicPr>
          <p:nvPr/>
        </p:nvPicPr>
        <p:blipFill>
          <a:blip r:embed="rId4">
            <a:extLst/>
          </a:blip>
          <a:stretch>
            <a:fillRect/>
          </a:stretch>
        </p:blipFill>
        <p:spPr>
          <a:xfrm>
            <a:off x="356137" y="67238"/>
            <a:ext cx="23991563" cy="12303367"/>
          </a:xfrm>
          <a:prstGeom prst="rect">
            <a:avLst/>
          </a:prstGeom>
          <a:ln w="12700">
            <a:miter lim="400000"/>
          </a:ln>
        </p:spPr>
      </p:pic>
      <p:sp>
        <p:nvSpPr>
          <p:cNvPr id="132" name="Facing Today’s Biggest Challenges Head On"/>
          <p:cNvSpPr txBox="1"/>
          <p:nvPr/>
        </p:nvSpPr>
        <p:spPr>
          <a:xfrm>
            <a:off x="8522310" y="2533422"/>
            <a:ext cx="15141127" cy="535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defRPr sz="11500" b="1">
                <a:solidFill>
                  <a:srgbClr val="FFFFFF"/>
                </a:solidFill>
                <a:latin typeface="Helvetica"/>
                <a:ea typeface="Helvetica"/>
                <a:cs typeface="Helvetica"/>
                <a:sym typeface="Helvetica"/>
              </a:defRPr>
            </a:lvl1pPr>
          </a:lstStyle>
          <a:p>
            <a:r>
              <a:t>Facing Today’s Biggest Challenges Head On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409" name="Group"/>
          <p:cNvGrpSpPr/>
          <p:nvPr/>
        </p:nvGrpSpPr>
        <p:grpSpPr>
          <a:xfrm>
            <a:off x="-1" y="12275370"/>
            <a:ext cx="24384004" cy="1445395"/>
            <a:chOff x="0" y="0"/>
            <a:chExt cx="24384003" cy="1445394"/>
          </a:xfrm>
        </p:grpSpPr>
        <p:grpSp>
          <p:nvGrpSpPr>
            <p:cNvPr id="407" name="Group"/>
            <p:cNvGrpSpPr/>
            <p:nvPr/>
          </p:nvGrpSpPr>
          <p:grpSpPr>
            <a:xfrm>
              <a:off x="-1" y="22990"/>
              <a:ext cx="24384004" cy="1422404"/>
              <a:chOff x="0" y="0"/>
              <a:chExt cx="24384003" cy="1422403"/>
            </a:xfrm>
          </p:grpSpPr>
          <p:sp>
            <p:nvSpPr>
              <p:cNvPr id="400"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01"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02"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403"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04"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405"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406"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408"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410"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411"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412" name="Image" descr="Image"/>
          <p:cNvPicPr>
            <a:picLocks noChangeAspect="1"/>
          </p:cNvPicPr>
          <p:nvPr/>
        </p:nvPicPr>
        <p:blipFill>
          <a:blip r:embed="rId4">
            <a:extLst/>
          </a:blip>
          <a:stretch>
            <a:fillRect/>
          </a:stretch>
        </p:blipFill>
        <p:spPr>
          <a:xfrm>
            <a:off x="929076" y="105420"/>
            <a:ext cx="8948565" cy="12089930"/>
          </a:xfrm>
          <a:prstGeom prst="rect">
            <a:avLst/>
          </a:prstGeom>
          <a:ln w="12700">
            <a:miter lim="400000"/>
          </a:ln>
        </p:spPr>
      </p:pic>
      <p:pic>
        <p:nvPicPr>
          <p:cNvPr id="413" name="Image" descr="Image"/>
          <p:cNvPicPr>
            <a:picLocks noChangeAspect="1"/>
          </p:cNvPicPr>
          <p:nvPr/>
        </p:nvPicPr>
        <p:blipFill>
          <a:blip r:embed="rId5">
            <a:extLst/>
          </a:blip>
          <a:stretch>
            <a:fillRect/>
          </a:stretch>
        </p:blipFill>
        <p:spPr>
          <a:xfrm>
            <a:off x="11585337" y="181866"/>
            <a:ext cx="11836187" cy="11836187"/>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426" name="Group"/>
          <p:cNvGrpSpPr/>
          <p:nvPr/>
        </p:nvGrpSpPr>
        <p:grpSpPr>
          <a:xfrm>
            <a:off x="-1" y="12275370"/>
            <a:ext cx="24384004" cy="1445395"/>
            <a:chOff x="0" y="0"/>
            <a:chExt cx="24384003" cy="1445394"/>
          </a:xfrm>
        </p:grpSpPr>
        <p:grpSp>
          <p:nvGrpSpPr>
            <p:cNvPr id="424" name="Group"/>
            <p:cNvGrpSpPr/>
            <p:nvPr/>
          </p:nvGrpSpPr>
          <p:grpSpPr>
            <a:xfrm>
              <a:off x="-1" y="22990"/>
              <a:ext cx="24384004" cy="1422404"/>
              <a:chOff x="0" y="0"/>
              <a:chExt cx="24384003" cy="1422403"/>
            </a:xfrm>
          </p:grpSpPr>
          <p:sp>
            <p:nvSpPr>
              <p:cNvPr id="417"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18"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19"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420"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21"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422"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423"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425"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427"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428"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429" name="Image" descr="Image"/>
          <p:cNvPicPr>
            <a:picLocks noChangeAspect="1"/>
          </p:cNvPicPr>
          <p:nvPr/>
        </p:nvPicPr>
        <p:blipFill>
          <a:blip r:embed="rId4">
            <a:extLst/>
          </a:blip>
          <a:stretch>
            <a:fillRect/>
          </a:stretch>
        </p:blipFill>
        <p:spPr>
          <a:xfrm>
            <a:off x="3269576" y="42540"/>
            <a:ext cx="18326222" cy="12217481"/>
          </a:xfrm>
          <a:prstGeom prst="rect">
            <a:avLst/>
          </a:prstGeom>
          <a:ln w="12700">
            <a:miter lim="400000"/>
          </a:ln>
        </p:spPr>
      </p:pic>
      <p:sp>
        <p:nvSpPr>
          <p:cNvPr id="430" name="The Market is Slowing Down"/>
          <p:cNvSpPr txBox="1"/>
          <p:nvPr/>
        </p:nvSpPr>
        <p:spPr>
          <a:xfrm>
            <a:off x="2516091" y="9273092"/>
            <a:ext cx="19833191"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1500" b="1">
                <a:solidFill>
                  <a:srgbClr val="FFFFFF"/>
                </a:solidFill>
                <a:latin typeface="Helvetica"/>
                <a:ea typeface="Helvetica"/>
                <a:cs typeface="Helvetica"/>
                <a:sym typeface="Helvetica"/>
              </a:defRPr>
            </a:lvl1pPr>
          </a:lstStyle>
          <a:p>
            <a:r>
              <a:t>The Market is Slowing Down</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443" name="Group"/>
          <p:cNvGrpSpPr/>
          <p:nvPr/>
        </p:nvGrpSpPr>
        <p:grpSpPr>
          <a:xfrm>
            <a:off x="-1" y="12275370"/>
            <a:ext cx="24384004" cy="1445395"/>
            <a:chOff x="0" y="0"/>
            <a:chExt cx="24384003" cy="1445394"/>
          </a:xfrm>
        </p:grpSpPr>
        <p:grpSp>
          <p:nvGrpSpPr>
            <p:cNvPr id="441" name="Group"/>
            <p:cNvGrpSpPr/>
            <p:nvPr/>
          </p:nvGrpSpPr>
          <p:grpSpPr>
            <a:xfrm>
              <a:off x="-1" y="22990"/>
              <a:ext cx="24384004" cy="1422404"/>
              <a:chOff x="0" y="0"/>
              <a:chExt cx="24384003" cy="1422403"/>
            </a:xfrm>
          </p:grpSpPr>
          <p:sp>
            <p:nvSpPr>
              <p:cNvPr id="434"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35"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36"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437"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38"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439"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440"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442"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444"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445"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446" name="F4063753-7863-460E-97FB-A601D1B5778D-L0-001.jpeg" descr="F4063753-7863-460E-97FB-A601D1B5778D-L0-001.jpeg"/>
          <p:cNvPicPr>
            <a:picLocks noChangeAspect="1"/>
          </p:cNvPicPr>
          <p:nvPr/>
        </p:nvPicPr>
        <p:blipFill>
          <a:blip r:embed="rId4">
            <a:extLst/>
          </a:blip>
          <a:stretch>
            <a:fillRect/>
          </a:stretch>
        </p:blipFill>
        <p:spPr>
          <a:xfrm>
            <a:off x="3790447" y="41738"/>
            <a:ext cx="16803106" cy="12116442"/>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459" name="Group"/>
          <p:cNvGrpSpPr/>
          <p:nvPr/>
        </p:nvGrpSpPr>
        <p:grpSpPr>
          <a:xfrm>
            <a:off x="-1" y="12275370"/>
            <a:ext cx="24384004" cy="1445395"/>
            <a:chOff x="0" y="0"/>
            <a:chExt cx="24384003" cy="1445394"/>
          </a:xfrm>
        </p:grpSpPr>
        <p:grpSp>
          <p:nvGrpSpPr>
            <p:cNvPr id="457" name="Group"/>
            <p:cNvGrpSpPr/>
            <p:nvPr/>
          </p:nvGrpSpPr>
          <p:grpSpPr>
            <a:xfrm>
              <a:off x="-1" y="22990"/>
              <a:ext cx="24384004" cy="1422404"/>
              <a:chOff x="0" y="0"/>
              <a:chExt cx="24384003" cy="1422403"/>
            </a:xfrm>
          </p:grpSpPr>
          <p:sp>
            <p:nvSpPr>
              <p:cNvPr id="450"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51"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52"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453"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54"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455"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456"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458"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460"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461"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462" name="Image" descr="Image"/>
          <p:cNvPicPr>
            <a:picLocks noChangeAspect="1"/>
          </p:cNvPicPr>
          <p:nvPr/>
        </p:nvPicPr>
        <p:blipFill>
          <a:blip r:embed="rId4">
            <a:extLst/>
          </a:blip>
          <a:stretch>
            <a:fillRect/>
          </a:stretch>
        </p:blipFill>
        <p:spPr>
          <a:xfrm>
            <a:off x="21135" y="47039"/>
            <a:ext cx="13947262" cy="12206692"/>
          </a:xfrm>
          <a:prstGeom prst="rect">
            <a:avLst/>
          </a:prstGeom>
          <a:ln w="12700">
            <a:miter lim="400000"/>
          </a:ln>
        </p:spPr>
      </p:pic>
      <p:sp>
        <p:nvSpPr>
          <p:cNvPr id="463" name="The ONLY people who should be worried about the market, are those who don’t have a strategy, a plan, are inconsistent with marketing, not analyzing their business intelligence, aren’t focused on conversion, don’t have systems in place, and lack accountability. They should be fearful”- Tom Ferry"/>
          <p:cNvSpPr txBox="1"/>
          <p:nvPr/>
        </p:nvSpPr>
        <p:spPr>
          <a:xfrm>
            <a:off x="7272904" y="3606800"/>
            <a:ext cx="16953765" cy="650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6000">
                <a:solidFill>
                  <a:srgbClr val="FFFFFF"/>
                </a:solidFill>
              </a:defRPr>
            </a:lvl1pPr>
          </a:lstStyle>
          <a:p>
            <a:r>
              <a:t>The ONLY people who should be worried about the market, are those who don’t have a strategy, a plan, are inconsistent with marketing, not analyzing their business intelligence, aren’t focused on conversion, don’t have systems in place, and lack accountability. They should be fearful”- Tom Ferry</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476" name="Group"/>
          <p:cNvGrpSpPr/>
          <p:nvPr/>
        </p:nvGrpSpPr>
        <p:grpSpPr>
          <a:xfrm>
            <a:off x="-1" y="12275370"/>
            <a:ext cx="24384004" cy="1445395"/>
            <a:chOff x="0" y="0"/>
            <a:chExt cx="24384003" cy="1445394"/>
          </a:xfrm>
        </p:grpSpPr>
        <p:grpSp>
          <p:nvGrpSpPr>
            <p:cNvPr id="474" name="Group"/>
            <p:cNvGrpSpPr/>
            <p:nvPr/>
          </p:nvGrpSpPr>
          <p:grpSpPr>
            <a:xfrm>
              <a:off x="-1" y="22990"/>
              <a:ext cx="24384004" cy="1422404"/>
              <a:chOff x="0" y="0"/>
              <a:chExt cx="24384003" cy="1422403"/>
            </a:xfrm>
          </p:grpSpPr>
          <p:sp>
            <p:nvSpPr>
              <p:cNvPr id="467"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68"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69"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470"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71"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472"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473"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475"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477"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478"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sp>
        <p:nvSpPr>
          <p:cNvPr id="479" name="Values Are Going Down"/>
          <p:cNvSpPr txBox="1"/>
          <p:nvPr/>
        </p:nvSpPr>
        <p:spPr>
          <a:xfrm>
            <a:off x="13641022" y="-1573126"/>
            <a:ext cx="6843396" cy="876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t>Values Are Going Down</a:t>
            </a:r>
          </a:p>
        </p:txBody>
      </p:sp>
      <p:pic>
        <p:nvPicPr>
          <p:cNvPr id="480" name="Image" descr="Image"/>
          <p:cNvPicPr>
            <a:picLocks noChangeAspect="1"/>
          </p:cNvPicPr>
          <p:nvPr/>
        </p:nvPicPr>
        <p:blipFill>
          <a:blip r:embed="rId4">
            <a:extLst/>
          </a:blip>
          <a:stretch>
            <a:fillRect/>
          </a:stretch>
        </p:blipFill>
        <p:spPr>
          <a:xfrm>
            <a:off x="3711549" y="430576"/>
            <a:ext cx="16960902" cy="11338766"/>
          </a:xfrm>
          <a:prstGeom prst="rect">
            <a:avLst/>
          </a:prstGeom>
          <a:ln w="12700">
            <a:miter lim="400000"/>
          </a:ln>
        </p:spPr>
      </p:pic>
      <p:sp>
        <p:nvSpPr>
          <p:cNvPr id="481" name="Values Are…"/>
          <p:cNvSpPr txBox="1"/>
          <p:nvPr/>
        </p:nvSpPr>
        <p:spPr>
          <a:xfrm>
            <a:off x="1652691" y="933806"/>
            <a:ext cx="8713280" cy="360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11500" b="1">
                <a:solidFill>
                  <a:srgbClr val="FFFFFF"/>
                </a:solidFill>
                <a:latin typeface="Helvetica"/>
                <a:ea typeface="Helvetica"/>
                <a:cs typeface="Helvetica"/>
                <a:sym typeface="Helvetica"/>
              </a:defRPr>
            </a:pPr>
            <a:r>
              <a:t>Values Are </a:t>
            </a:r>
          </a:p>
          <a:p>
            <a:pPr>
              <a:defRPr sz="11500" b="1">
                <a:solidFill>
                  <a:srgbClr val="FFFFFF"/>
                </a:solidFill>
                <a:latin typeface="Helvetica"/>
                <a:ea typeface="Helvetica"/>
                <a:cs typeface="Helvetica"/>
                <a:sym typeface="Helvetica"/>
              </a:defRPr>
            </a:pPr>
            <a:r>
              <a:t>Going Down</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494" name="Group"/>
          <p:cNvGrpSpPr/>
          <p:nvPr/>
        </p:nvGrpSpPr>
        <p:grpSpPr>
          <a:xfrm>
            <a:off x="-1" y="12275370"/>
            <a:ext cx="24384004" cy="1445395"/>
            <a:chOff x="0" y="0"/>
            <a:chExt cx="24384003" cy="1445394"/>
          </a:xfrm>
        </p:grpSpPr>
        <p:grpSp>
          <p:nvGrpSpPr>
            <p:cNvPr id="492" name="Group"/>
            <p:cNvGrpSpPr/>
            <p:nvPr/>
          </p:nvGrpSpPr>
          <p:grpSpPr>
            <a:xfrm>
              <a:off x="-1" y="22990"/>
              <a:ext cx="24384004" cy="1422404"/>
              <a:chOff x="0" y="0"/>
              <a:chExt cx="24384003" cy="1422403"/>
            </a:xfrm>
          </p:grpSpPr>
          <p:sp>
            <p:nvSpPr>
              <p:cNvPr id="485"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86"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87"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488"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489"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490"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491"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493"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495"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496"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497" name="EDC2FE49-C89E-497E-A072-D9BDA055829D-L0-001.jpeg" descr="EDC2FE49-C89E-497E-A072-D9BDA055829D-L0-001.jpeg"/>
          <p:cNvPicPr>
            <a:picLocks noChangeAspect="1"/>
          </p:cNvPicPr>
          <p:nvPr/>
        </p:nvPicPr>
        <p:blipFill>
          <a:blip r:embed="rId4">
            <a:extLst/>
          </a:blip>
          <a:stretch>
            <a:fillRect/>
          </a:stretch>
        </p:blipFill>
        <p:spPr>
          <a:xfrm>
            <a:off x="1983633" y="76574"/>
            <a:ext cx="20416734" cy="12046771"/>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510" name="Group"/>
          <p:cNvGrpSpPr/>
          <p:nvPr/>
        </p:nvGrpSpPr>
        <p:grpSpPr>
          <a:xfrm>
            <a:off x="-1" y="12275370"/>
            <a:ext cx="24384004" cy="1445395"/>
            <a:chOff x="0" y="0"/>
            <a:chExt cx="24384003" cy="1445394"/>
          </a:xfrm>
        </p:grpSpPr>
        <p:grpSp>
          <p:nvGrpSpPr>
            <p:cNvPr id="508" name="Group"/>
            <p:cNvGrpSpPr/>
            <p:nvPr/>
          </p:nvGrpSpPr>
          <p:grpSpPr>
            <a:xfrm>
              <a:off x="-1" y="22990"/>
              <a:ext cx="24384004" cy="1422404"/>
              <a:chOff x="0" y="0"/>
              <a:chExt cx="24384003" cy="1422403"/>
            </a:xfrm>
          </p:grpSpPr>
          <p:sp>
            <p:nvSpPr>
              <p:cNvPr id="501"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02"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03"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504"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05"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506"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507"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509"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511"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512"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513" name="0DE0E0DF-3383-485B-98B4-ACE85FE9C01A-L0-001.jpeg" descr="0DE0E0DF-3383-485B-98B4-ACE85FE9C01A-L0-001.jpeg"/>
          <p:cNvPicPr>
            <a:picLocks noChangeAspect="1"/>
          </p:cNvPicPr>
          <p:nvPr/>
        </p:nvPicPr>
        <p:blipFill>
          <a:blip r:embed="rId4">
            <a:extLst/>
          </a:blip>
          <a:stretch>
            <a:fillRect/>
          </a:stretch>
        </p:blipFill>
        <p:spPr>
          <a:xfrm>
            <a:off x="4835783" y="78751"/>
            <a:ext cx="16349595" cy="12143268"/>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526" name="Group"/>
          <p:cNvGrpSpPr/>
          <p:nvPr/>
        </p:nvGrpSpPr>
        <p:grpSpPr>
          <a:xfrm>
            <a:off x="-1" y="12275370"/>
            <a:ext cx="24384004" cy="1445395"/>
            <a:chOff x="0" y="0"/>
            <a:chExt cx="24384003" cy="1445394"/>
          </a:xfrm>
        </p:grpSpPr>
        <p:grpSp>
          <p:nvGrpSpPr>
            <p:cNvPr id="524" name="Group"/>
            <p:cNvGrpSpPr/>
            <p:nvPr/>
          </p:nvGrpSpPr>
          <p:grpSpPr>
            <a:xfrm>
              <a:off x="-1" y="22990"/>
              <a:ext cx="24384004" cy="1422404"/>
              <a:chOff x="0" y="0"/>
              <a:chExt cx="24384003" cy="1422403"/>
            </a:xfrm>
          </p:grpSpPr>
          <p:sp>
            <p:nvSpPr>
              <p:cNvPr id="517"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18"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19"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520"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21"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522"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523"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525"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527"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528"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529" name="64DF9E73-1739-4BF3-9B7F-4F028AA7BE5D-L0-001.jpeg" descr="64DF9E73-1739-4BF3-9B7F-4F028AA7BE5D-L0-001.jpeg"/>
          <p:cNvPicPr>
            <a:picLocks noChangeAspect="1"/>
          </p:cNvPicPr>
          <p:nvPr/>
        </p:nvPicPr>
        <p:blipFill>
          <a:blip r:embed="rId4">
            <a:extLst/>
          </a:blip>
          <a:stretch>
            <a:fillRect/>
          </a:stretch>
        </p:blipFill>
        <p:spPr>
          <a:xfrm rot="21590689">
            <a:off x="5264468" y="84738"/>
            <a:ext cx="15838080" cy="12131294"/>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542" name="Group"/>
          <p:cNvGrpSpPr/>
          <p:nvPr/>
        </p:nvGrpSpPr>
        <p:grpSpPr>
          <a:xfrm>
            <a:off x="-1" y="12275370"/>
            <a:ext cx="24384004" cy="1445395"/>
            <a:chOff x="0" y="0"/>
            <a:chExt cx="24384003" cy="1445394"/>
          </a:xfrm>
        </p:grpSpPr>
        <p:grpSp>
          <p:nvGrpSpPr>
            <p:cNvPr id="540" name="Group"/>
            <p:cNvGrpSpPr/>
            <p:nvPr/>
          </p:nvGrpSpPr>
          <p:grpSpPr>
            <a:xfrm>
              <a:off x="-1" y="22990"/>
              <a:ext cx="24384004" cy="1422404"/>
              <a:chOff x="0" y="0"/>
              <a:chExt cx="24384003" cy="1422403"/>
            </a:xfrm>
          </p:grpSpPr>
          <p:sp>
            <p:nvSpPr>
              <p:cNvPr id="533"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34"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35"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536"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37"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538"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539"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541"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543"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544"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545" name="Image" descr="Image"/>
          <p:cNvPicPr>
            <a:picLocks noChangeAspect="1"/>
          </p:cNvPicPr>
          <p:nvPr/>
        </p:nvPicPr>
        <p:blipFill>
          <a:blip r:embed="rId4">
            <a:extLst/>
          </a:blip>
          <a:stretch>
            <a:fillRect/>
          </a:stretch>
        </p:blipFill>
        <p:spPr>
          <a:xfrm>
            <a:off x="2476543" y="217727"/>
            <a:ext cx="18984507" cy="11865317"/>
          </a:xfrm>
          <a:prstGeom prst="rect">
            <a:avLst/>
          </a:prstGeom>
          <a:ln w="12700">
            <a:miter lim="400000"/>
          </a:ln>
        </p:spPr>
      </p:pic>
      <p:sp>
        <p:nvSpPr>
          <p:cNvPr id="546" name="Interest Rate Uncertainty"/>
          <p:cNvSpPr txBox="1"/>
          <p:nvPr/>
        </p:nvSpPr>
        <p:spPr>
          <a:xfrm>
            <a:off x="13572401" y="7330036"/>
            <a:ext cx="9003204" cy="360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FFFFFF"/>
                </a:solidFill>
                <a:latin typeface="Helvetica"/>
                <a:ea typeface="Helvetica"/>
                <a:cs typeface="Helvetica"/>
                <a:sym typeface="Helvetica"/>
              </a:defRPr>
            </a:lvl1pPr>
          </a:lstStyle>
          <a:p>
            <a:r>
              <a:t>Interest Rate Uncertainty</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559" name="Group"/>
          <p:cNvGrpSpPr/>
          <p:nvPr/>
        </p:nvGrpSpPr>
        <p:grpSpPr>
          <a:xfrm>
            <a:off x="-1" y="12275370"/>
            <a:ext cx="24384004" cy="1445395"/>
            <a:chOff x="0" y="0"/>
            <a:chExt cx="24384003" cy="1445394"/>
          </a:xfrm>
        </p:grpSpPr>
        <p:grpSp>
          <p:nvGrpSpPr>
            <p:cNvPr id="557" name="Group"/>
            <p:cNvGrpSpPr/>
            <p:nvPr/>
          </p:nvGrpSpPr>
          <p:grpSpPr>
            <a:xfrm>
              <a:off x="-1" y="22990"/>
              <a:ext cx="24384004" cy="1422404"/>
              <a:chOff x="0" y="0"/>
              <a:chExt cx="24384003" cy="1422403"/>
            </a:xfrm>
          </p:grpSpPr>
          <p:sp>
            <p:nvSpPr>
              <p:cNvPr id="550"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51"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52"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553"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54"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555"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556"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558"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560"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561"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562" name="C2C2FF4E-2ECD-485A-97FE-8A7D22F4A645-L0-001.jpeg" descr="C2C2FF4E-2ECD-485A-97FE-8A7D22F4A645-L0-001.jpeg"/>
          <p:cNvPicPr>
            <a:picLocks noChangeAspect="1"/>
          </p:cNvPicPr>
          <p:nvPr/>
        </p:nvPicPr>
        <p:blipFill>
          <a:blip r:embed="rId4">
            <a:extLst/>
          </a:blip>
          <a:stretch>
            <a:fillRect/>
          </a:stretch>
        </p:blipFill>
        <p:spPr>
          <a:xfrm>
            <a:off x="2266366" y="79472"/>
            <a:ext cx="19851268" cy="12141826"/>
          </a:xfrm>
          <a:prstGeom prst="rect">
            <a:avLst/>
          </a:prstGeom>
          <a:ln w="12700">
            <a:miter lim="400000"/>
          </a:ln>
        </p:spPr>
      </p:pic>
      <p:pic>
        <p:nvPicPr>
          <p:cNvPr id="563" name="Image" descr="Image"/>
          <p:cNvPicPr>
            <a:picLocks noChangeAspect="1"/>
          </p:cNvPicPr>
          <p:nvPr/>
        </p:nvPicPr>
        <p:blipFill>
          <a:blip r:embed="rId5">
            <a:extLst/>
          </a:blip>
          <a:stretch>
            <a:fillRect/>
          </a:stretch>
        </p:blipFill>
        <p:spPr>
          <a:xfrm>
            <a:off x="-481525" y="-2921000"/>
            <a:ext cx="4876801" cy="30480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145" name="Group"/>
          <p:cNvGrpSpPr/>
          <p:nvPr/>
        </p:nvGrpSpPr>
        <p:grpSpPr>
          <a:xfrm>
            <a:off x="-1" y="12275370"/>
            <a:ext cx="24384004" cy="1445395"/>
            <a:chOff x="0" y="0"/>
            <a:chExt cx="24384003" cy="1445394"/>
          </a:xfrm>
        </p:grpSpPr>
        <p:grpSp>
          <p:nvGrpSpPr>
            <p:cNvPr id="143" name="Group"/>
            <p:cNvGrpSpPr/>
            <p:nvPr/>
          </p:nvGrpSpPr>
          <p:grpSpPr>
            <a:xfrm>
              <a:off x="-1" y="22990"/>
              <a:ext cx="24384004" cy="1422404"/>
              <a:chOff x="0" y="0"/>
              <a:chExt cx="24384003" cy="1422403"/>
            </a:xfrm>
          </p:grpSpPr>
          <p:sp>
            <p:nvSpPr>
              <p:cNvPr id="136"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137"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138"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139"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140"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141"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142"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144"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146"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147"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148" name="65524E82-77B0-4226-9ED7-37293348A532-L0-001.jpeg" descr="65524E82-77B0-4226-9ED7-37293348A532-L0-001.jpeg"/>
          <p:cNvPicPr>
            <a:picLocks noChangeAspect="1"/>
          </p:cNvPicPr>
          <p:nvPr/>
        </p:nvPicPr>
        <p:blipFill>
          <a:blip r:embed="rId4">
            <a:extLst/>
          </a:blip>
          <a:stretch>
            <a:fillRect/>
          </a:stretch>
        </p:blipFill>
        <p:spPr>
          <a:xfrm>
            <a:off x="8384440" y="143008"/>
            <a:ext cx="15885200" cy="11913902"/>
          </a:xfrm>
          <a:prstGeom prst="rect">
            <a:avLst/>
          </a:prstGeom>
          <a:ln w="12700">
            <a:miter lim="400000"/>
          </a:ln>
        </p:spPr>
      </p:pic>
      <p:sp>
        <p:nvSpPr>
          <p:cNvPr id="149" name="The Real Estate Industry Loves Some Fear...…"/>
          <p:cNvSpPr txBox="1"/>
          <p:nvPr/>
        </p:nvSpPr>
        <p:spPr>
          <a:xfrm>
            <a:off x="729018" y="1723242"/>
            <a:ext cx="14096170" cy="711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11500" b="1">
                <a:solidFill>
                  <a:srgbClr val="FFFFFF"/>
                </a:solidFill>
                <a:latin typeface="Helvetica"/>
                <a:ea typeface="Helvetica"/>
                <a:cs typeface="Helvetica"/>
                <a:sym typeface="Helvetica"/>
              </a:defRPr>
            </a:pPr>
            <a:r>
              <a:t>The Real Estate Industry Loves Some Fear...</a:t>
            </a:r>
          </a:p>
          <a:p>
            <a:pPr algn="l">
              <a:defRPr sz="11500" b="1">
                <a:solidFill>
                  <a:srgbClr val="FFFFFF"/>
                </a:solidFill>
                <a:latin typeface="Helvetica"/>
                <a:ea typeface="Helvetica"/>
                <a:cs typeface="Helvetica"/>
                <a:sym typeface="Helvetica"/>
              </a:defRPr>
            </a:pPr>
            <a:r>
              <a:t>don’t we?</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576" name="Group"/>
          <p:cNvGrpSpPr/>
          <p:nvPr/>
        </p:nvGrpSpPr>
        <p:grpSpPr>
          <a:xfrm>
            <a:off x="-1" y="12275370"/>
            <a:ext cx="24384004" cy="1445395"/>
            <a:chOff x="0" y="0"/>
            <a:chExt cx="24384003" cy="1445394"/>
          </a:xfrm>
        </p:grpSpPr>
        <p:grpSp>
          <p:nvGrpSpPr>
            <p:cNvPr id="574" name="Group"/>
            <p:cNvGrpSpPr/>
            <p:nvPr/>
          </p:nvGrpSpPr>
          <p:grpSpPr>
            <a:xfrm>
              <a:off x="-1" y="22990"/>
              <a:ext cx="24384004" cy="1422404"/>
              <a:chOff x="0" y="0"/>
              <a:chExt cx="24384003" cy="1422403"/>
            </a:xfrm>
          </p:grpSpPr>
          <p:sp>
            <p:nvSpPr>
              <p:cNvPr id="567"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68"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69"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570"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71"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572"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573"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575"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577"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578"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579" name="798B0111-D7EA-408F-9B67-A9E480142E9C-L0-001.jpeg" descr="798B0111-D7EA-408F-9B67-A9E480142E9C-L0-001.jpeg"/>
          <p:cNvPicPr>
            <a:picLocks noChangeAspect="1"/>
          </p:cNvPicPr>
          <p:nvPr/>
        </p:nvPicPr>
        <p:blipFill>
          <a:blip r:embed="rId4">
            <a:extLst/>
          </a:blip>
          <a:stretch>
            <a:fillRect/>
          </a:stretch>
        </p:blipFill>
        <p:spPr>
          <a:xfrm>
            <a:off x="1930784" y="127000"/>
            <a:ext cx="20776432" cy="12160144"/>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592" name="Group"/>
          <p:cNvGrpSpPr/>
          <p:nvPr/>
        </p:nvGrpSpPr>
        <p:grpSpPr>
          <a:xfrm>
            <a:off x="-1" y="12275370"/>
            <a:ext cx="24384004" cy="1445395"/>
            <a:chOff x="0" y="0"/>
            <a:chExt cx="24384003" cy="1445394"/>
          </a:xfrm>
        </p:grpSpPr>
        <p:grpSp>
          <p:nvGrpSpPr>
            <p:cNvPr id="590" name="Group"/>
            <p:cNvGrpSpPr/>
            <p:nvPr/>
          </p:nvGrpSpPr>
          <p:grpSpPr>
            <a:xfrm>
              <a:off x="-1" y="22990"/>
              <a:ext cx="24384004" cy="1422404"/>
              <a:chOff x="0" y="0"/>
              <a:chExt cx="24384003" cy="1422403"/>
            </a:xfrm>
          </p:grpSpPr>
          <p:sp>
            <p:nvSpPr>
              <p:cNvPr id="583"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84"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85"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586"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587"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588"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589"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591"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593"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594"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595" name="Image" descr="Image"/>
          <p:cNvPicPr>
            <a:picLocks noChangeAspect="1"/>
          </p:cNvPicPr>
          <p:nvPr/>
        </p:nvPicPr>
        <p:blipFill>
          <a:blip r:embed="rId4">
            <a:extLst/>
          </a:blip>
          <a:stretch>
            <a:fillRect/>
          </a:stretch>
        </p:blipFill>
        <p:spPr>
          <a:xfrm>
            <a:off x="1190115" y="212356"/>
            <a:ext cx="21228456" cy="11876059"/>
          </a:xfrm>
          <a:prstGeom prst="rect">
            <a:avLst/>
          </a:prstGeom>
          <a:ln w="12700">
            <a:miter lim="400000"/>
          </a:ln>
        </p:spPr>
      </p:pic>
      <p:sp>
        <p:nvSpPr>
          <p:cNvPr id="596" name="No Urgency"/>
          <p:cNvSpPr txBox="1"/>
          <p:nvPr/>
        </p:nvSpPr>
        <p:spPr>
          <a:xfrm>
            <a:off x="1279683" y="1007295"/>
            <a:ext cx="13257562"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FFFFFF"/>
                </a:solidFill>
                <a:latin typeface="Helvetica"/>
                <a:ea typeface="Helvetica"/>
                <a:cs typeface="Helvetica"/>
                <a:sym typeface="Helvetica"/>
              </a:defRPr>
            </a:lvl1pPr>
          </a:lstStyle>
          <a:p>
            <a:r>
              <a:t>No Urgency</a:t>
            </a:r>
          </a:p>
        </p:txBody>
      </p:sp>
      <p:sp>
        <p:nvSpPr>
          <p:cNvPr id="597" name="“Are you OK LOSING money by waiting?”"/>
          <p:cNvSpPr txBox="1"/>
          <p:nvPr/>
        </p:nvSpPr>
        <p:spPr>
          <a:xfrm>
            <a:off x="2707528" y="3763159"/>
            <a:ext cx="9712566" cy="4673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0000">
                <a:solidFill>
                  <a:srgbClr val="53585F"/>
                </a:solidFill>
              </a:defRPr>
            </a:lvl1pPr>
          </a:lstStyle>
          <a:p>
            <a:r>
              <a:t>“Are you OK LOSING money by waiting?”</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610" name="Group"/>
          <p:cNvGrpSpPr/>
          <p:nvPr/>
        </p:nvGrpSpPr>
        <p:grpSpPr>
          <a:xfrm>
            <a:off x="-1" y="12275370"/>
            <a:ext cx="24384004" cy="1445395"/>
            <a:chOff x="0" y="0"/>
            <a:chExt cx="24384003" cy="1445394"/>
          </a:xfrm>
        </p:grpSpPr>
        <p:grpSp>
          <p:nvGrpSpPr>
            <p:cNvPr id="608" name="Group"/>
            <p:cNvGrpSpPr/>
            <p:nvPr/>
          </p:nvGrpSpPr>
          <p:grpSpPr>
            <a:xfrm>
              <a:off x="-1" y="22990"/>
              <a:ext cx="24384004" cy="1422404"/>
              <a:chOff x="0" y="0"/>
              <a:chExt cx="24384003" cy="1422403"/>
            </a:xfrm>
          </p:grpSpPr>
          <p:sp>
            <p:nvSpPr>
              <p:cNvPr id="601"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02"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03"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604"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05"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606"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607"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609"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611"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612"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613" name="116F1E63-E605-4619-A8FA-6C75E63703DD-L0-001.jpeg" descr="116F1E63-E605-4619-A8FA-6C75E63703DD-L0-001.jpeg"/>
          <p:cNvPicPr>
            <a:picLocks noChangeAspect="1"/>
          </p:cNvPicPr>
          <p:nvPr/>
        </p:nvPicPr>
        <p:blipFill>
          <a:blip r:embed="rId4">
            <a:extLst/>
          </a:blip>
          <a:stretch>
            <a:fillRect/>
          </a:stretch>
        </p:blipFill>
        <p:spPr>
          <a:xfrm>
            <a:off x="9096106" y="70459"/>
            <a:ext cx="15249147" cy="12159852"/>
          </a:xfrm>
          <a:prstGeom prst="rect">
            <a:avLst/>
          </a:prstGeom>
          <a:ln w="12700">
            <a:miter lim="400000"/>
          </a:ln>
        </p:spPr>
      </p:pic>
      <p:sp>
        <p:nvSpPr>
          <p:cNvPr id="614" name="-Pull Zillow Reports on properties in your GEOFarm…"/>
          <p:cNvSpPr txBox="1"/>
          <p:nvPr/>
        </p:nvSpPr>
        <p:spPr>
          <a:xfrm>
            <a:off x="275865" y="1635614"/>
            <a:ext cx="12316766" cy="965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7800"/>
            </a:pPr>
            <a:r>
              <a:t>-Pull Zillow Reports on properties in your GEOFarm</a:t>
            </a:r>
          </a:p>
          <a:p>
            <a:pPr algn="l">
              <a:defRPr sz="7800"/>
            </a:pPr>
            <a:r>
              <a:t>-Highlight their Zestimate </a:t>
            </a:r>
          </a:p>
          <a:p>
            <a:pPr algn="l">
              <a:defRPr sz="7800"/>
            </a:pPr>
            <a:r>
              <a:t>-Handwrite on it-“Call me about why this isn’t correct.”</a:t>
            </a:r>
          </a:p>
          <a:p>
            <a:pPr algn="l">
              <a:defRPr sz="7800"/>
            </a:pPr>
            <a:r>
              <a:t>-Mail it to them</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627" name="Group"/>
          <p:cNvGrpSpPr/>
          <p:nvPr/>
        </p:nvGrpSpPr>
        <p:grpSpPr>
          <a:xfrm>
            <a:off x="-1" y="12275370"/>
            <a:ext cx="24384004" cy="1445395"/>
            <a:chOff x="0" y="0"/>
            <a:chExt cx="24384003" cy="1445394"/>
          </a:xfrm>
        </p:grpSpPr>
        <p:grpSp>
          <p:nvGrpSpPr>
            <p:cNvPr id="625" name="Group"/>
            <p:cNvGrpSpPr/>
            <p:nvPr/>
          </p:nvGrpSpPr>
          <p:grpSpPr>
            <a:xfrm>
              <a:off x="-1" y="22990"/>
              <a:ext cx="24384004" cy="1422404"/>
              <a:chOff x="0" y="0"/>
              <a:chExt cx="24384003" cy="1422403"/>
            </a:xfrm>
          </p:grpSpPr>
          <p:sp>
            <p:nvSpPr>
              <p:cNvPr id="618"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19"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20"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621"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22"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623"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624"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626"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628"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629"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630" name="6BD588D6-07BF-4388-83D6-3345E7AF0CE0-L0-001.jpeg" descr="6BD588D6-07BF-4388-83D6-3345E7AF0CE0-L0-001.jpeg"/>
          <p:cNvPicPr>
            <a:picLocks noChangeAspect="1"/>
          </p:cNvPicPr>
          <p:nvPr/>
        </p:nvPicPr>
        <p:blipFill>
          <a:blip r:embed="rId4">
            <a:extLst/>
          </a:blip>
          <a:stretch>
            <a:fillRect/>
          </a:stretch>
        </p:blipFill>
        <p:spPr>
          <a:xfrm>
            <a:off x="18146075" y="105235"/>
            <a:ext cx="6104560" cy="12199218"/>
          </a:xfrm>
          <a:prstGeom prst="rect">
            <a:avLst/>
          </a:prstGeom>
          <a:ln w="12700">
            <a:miter lim="400000"/>
          </a:ln>
        </p:spPr>
      </p:pic>
      <p:pic>
        <p:nvPicPr>
          <p:cNvPr id="631" name="Image" descr="Image"/>
          <p:cNvPicPr>
            <a:picLocks noChangeAspect="1"/>
          </p:cNvPicPr>
          <p:nvPr/>
        </p:nvPicPr>
        <p:blipFill>
          <a:blip r:embed="rId5">
            <a:extLst/>
          </a:blip>
          <a:stretch>
            <a:fillRect/>
          </a:stretch>
        </p:blipFill>
        <p:spPr>
          <a:xfrm>
            <a:off x="61612" y="50776"/>
            <a:ext cx="5636693" cy="12199218"/>
          </a:xfrm>
          <a:prstGeom prst="rect">
            <a:avLst/>
          </a:prstGeom>
          <a:ln w="12700">
            <a:miter lim="400000"/>
          </a:ln>
        </p:spPr>
      </p:pic>
      <p:pic>
        <p:nvPicPr>
          <p:cNvPr id="632" name="Image" descr="Image"/>
          <p:cNvPicPr>
            <a:picLocks noChangeAspect="1"/>
          </p:cNvPicPr>
          <p:nvPr/>
        </p:nvPicPr>
        <p:blipFill>
          <a:blip r:embed="rId6">
            <a:extLst/>
          </a:blip>
          <a:stretch>
            <a:fillRect/>
          </a:stretch>
        </p:blipFill>
        <p:spPr>
          <a:xfrm>
            <a:off x="5917557" y="159693"/>
            <a:ext cx="5586367" cy="12090301"/>
          </a:xfrm>
          <a:prstGeom prst="rect">
            <a:avLst/>
          </a:prstGeom>
          <a:ln w="12700">
            <a:miter lim="400000"/>
          </a:ln>
        </p:spPr>
      </p:pic>
      <p:sp>
        <p:nvSpPr>
          <p:cNvPr id="633" name="How’s the real estate market here?…"/>
          <p:cNvSpPr txBox="1"/>
          <p:nvPr/>
        </p:nvSpPr>
        <p:spPr>
          <a:xfrm>
            <a:off x="11679938" y="1013608"/>
            <a:ext cx="6290122" cy="1017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t>How’s the real estate market here?</a:t>
            </a:r>
          </a:p>
          <a:p>
            <a:endParaRPr/>
          </a:p>
          <a:p>
            <a:r>
              <a:t>Do you own a place?</a:t>
            </a:r>
          </a:p>
          <a:p>
            <a:endParaRPr/>
          </a:p>
          <a:p>
            <a:r>
              <a:t>How long ago did you buy it?</a:t>
            </a:r>
          </a:p>
          <a:p>
            <a:endParaRPr/>
          </a:p>
          <a:p>
            <a:r>
              <a:t>Where do you want to move next? </a:t>
            </a:r>
          </a:p>
          <a:p>
            <a:endParaRPr/>
          </a:p>
          <a:p>
            <a:r>
              <a:t>Would you sell your current place?</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646" name="Group"/>
          <p:cNvGrpSpPr/>
          <p:nvPr/>
        </p:nvGrpSpPr>
        <p:grpSpPr>
          <a:xfrm>
            <a:off x="-1" y="12275370"/>
            <a:ext cx="24384004" cy="1445395"/>
            <a:chOff x="0" y="0"/>
            <a:chExt cx="24384003" cy="1445394"/>
          </a:xfrm>
        </p:grpSpPr>
        <p:grpSp>
          <p:nvGrpSpPr>
            <p:cNvPr id="644" name="Group"/>
            <p:cNvGrpSpPr/>
            <p:nvPr/>
          </p:nvGrpSpPr>
          <p:grpSpPr>
            <a:xfrm>
              <a:off x="-1" y="22990"/>
              <a:ext cx="24384004" cy="1422404"/>
              <a:chOff x="0" y="0"/>
              <a:chExt cx="24384003" cy="1422403"/>
            </a:xfrm>
          </p:grpSpPr>
          <p:sp>
            <p:nvSpPr>
              <p:cNvPr id="637"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38"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39"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640"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41"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642"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643"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645"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647"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648"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649" name="Image" descr="Image"/>
          <p:cNvPicPr>
            <a:picLocks noChangeAspect="1"/>
          </p:cNvPicPr>
          <p:nvPr/>
        </p:nvPicPr>
        <p:blipFill>
          <a:blip r:embed="rId4">
            <a:extLst/>
          </a:blip>
          <a:stretch>
            <a:fillRect/>
          </a:stretch>
        </p:blipFill>
        <p:spPr>
          <a:xfrm>
            <a:off x="1071306" y="88353"/>
            <a:ext cx="21520214" cy="12124064"/>
          </a:xfrm>
          <a:prstGeom prst="rect">
            <a:avLst/>
          </a:prstGeom>
          <a:ln w="12700">
            <a:miter lim="400000"/>
          </a:ln>
        </p:spPr>
      </p:pic>
      <p:sp>
        <p:nvSpPr>
          <p:cNvPr id="650" name="Leveraging A Sale…"/>
          <p:cNvSpPr txBox="1"/>
          <p:nvPr/>
        </p:nvSpPr>
        <p:spPr>
          <a:xfrm>
            <a:off x="224883" y="400793"/>
            <a:ext cx="13606799" cy="5524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r>
              <a:t>Leveraging A Sale</a:t>
            </a:r>
          </a:p>
          <a:p>
            <a:pPr marL="854807" indent="-854807" algn="l">
              <a:buSzPct val="100000"/>
              <a:buAutoNum type="arabicPeriod"/>
            </a:pPr>
            <a:r>
              <a:t>Tell a better story</a:t>
            </a:r>
          </a:p>
          <a:p>
            <a:pPr marL="854807" indent="-854807" algn="l">
              <a:buSzPct val="100000"/>
              <a:buAutoNum type="arabicPeriod"/>
            </a:pPr>
            <a:r>
              <a:t>Mail to neighbors</a:t>
            </a:r>
          </a:p>
          <a:p>
            <a:pPr marL="854807" indent="-854807" algn="l">
              <a:buSzPct val="100000"/>
              <a:buAutoNum type="arabicPeriod"/>
            </a:pPr>
            <a:r>
              <a:t>Call COI/PC</a:t>
            </a:r>
          </a:p>
          <a:p>
            <a:pPr marL="854807" indent="-854807" algn="l">
              <a:buSzPct val="100000"/>
              <a:buAutoNum type="arabicPeriod"/>
            </a:pPr>
            <a:r>
              <a:t>Do a Video-Post IG, FB and YouTube</a:t>
            </a:r>
          </a:p>
          <a:p>
            <a:pPr marL="854807" indent="-854807" algn="l">
              <a:buSzPct val="100000"/>
              <a:buAutoNum type="arabicPeriod"/>
            </a:pPr>
            <a:r>
              <a:t>Boast Post</a:t>
            </a:r>
          </a:p>
          <a:p>
            <a:pPr marL="854807" indent="-854807" algn="l">
              <a:buSzPct val="100000"/>
              <a:buAutoNum type="arabicPeriod"/>
            </a:pPr>
            <a:r>
              <a:t>Email COI/PC</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663" name="Group"/>
          <p:cNvGrpSpPr/>
          <p:nvPr/>
        </p:nvGrpSpPr>
        <p:grpSpPr>
          <a:xfrm>
            <a:off x="-1" y="12275370"/>
            <a:ext cx="24384004" cy="1445395"/>
            <a:chOff x="0" y="0"/>
            <a:chExt cx="24384003" cy="1445394"/>
          </a:xfrm>
        </p:grpSpPr>
        <p:grpSp>
          <p:nvGrpSpPr>
            <p:cNvPr id="661" name="Group"/>
            <p:cNvGrpSpPr/>
            <p:nvPr/>
          </p:nvGrpSpPr>
          <p:grpSpPr>
            <a:xfrm>
              <a:off x="-1" y="22990"/>
              <a:ext cx="24384004" cy="1422404"/>
              <a:chOff x="0" y="0"/>
              <a:chExt cx="24384003" cy="1422403"/>
            </a:xfrm>
          </p:grpSpPr>
          <p:sp>
            <p:nvSpPr>
              <p:cNvPr id="654"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55"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56"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657"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58"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659"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660"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662"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664"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665"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666" name="1C00D975-C11B-47BD-9EB0-BA8D411C12D3-L0-001.jpeg" descr="1C00D975-C11B-47BD-9EB0-BA8D411C12D3-L0-001.jpeg"/>
          <p:cNvPicPr>
            <a:picLocks noChangeAspect="1"/>
          </p:cNvPicPr>
          <p:nvPr/>
        </p:nvPicPr>
        <p:blipFill>
          <a:blip r:embed="rId4">
            <a:extLst/>
          </a:blip>
          <a:stretch>
            <a:fillRect/>
          </a:stretch>
        </p:blipFill>
        <p:spPr>
          <a:xfrm>
            <a:off x="3035187" y="45843"/>
            <a:ext cx="18313626" cy="12209084"/>
          </a:xfrm>
          <a:prstGeom prst="rect">
            <a:avLst/>
          </a:prstGeom>
          <a:ln w="12700">
            <a:miter lim="400000"/>
          </a:ln>
        </p:spPr>
      </p:pic>
      <p:sp>
        <p:nvSpPr>
          <p:cNvPr id="667" name="Don’t have the Loser’s Limp mentality"/>
          <p:cNvSpPr txBox="1"/>
          <p:nvPr/>
        </p:nvSpPr>
        <p:spPr>
          <a:xfrm>
            <a:off x="10784896" y="286833"/>
            <a:ext cx="10392326" cy="535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FFFFFF"/>
                </a:solidFill>
                <a:latin typeface="Helvetica"/>
                <a:ea typeface="Helvetica"/>
                <a:cs typeface="Helvetica"/>
                <a:sym typeface="Helvetica"/>
              </a:defRPr>
            </a:lvl1pPr>
          </a:lstStyle>
          <a:p>
            <a:r>
              <a:t>Don’t have the Loser’s Limp mentality</a:t>
            </a:r>
          </a:p>
        </p:txBody>
      </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680" name="Group"/>
          <p:cNvGrpSpPr/>
          <p:nvPr/>
        </p:nvGrpSpPr>
        <p:grpSpPr>
          <a:xfrm>
            <a:off x="-1" y="12275370"/>
            <a:ext cx="24384004" cy="1445395"/>
            <a:chOff x="0" y="0"/>
            <a:chExt cx="24384003" cy="1445394"/>
          </a:xfrm>
        </p:grpSpPr>
        <p:grpSp>
          <p:nvGrpSpPr>
            <p:cNvPr id="678" name="Group"/>
            <p:cNvGrpSpPr/>
            <p:nvPr/>
          </p:nvGrpSpPr>
          <p:grpSpPr>
            <a:xfrm>
              <a:off x="-1" y="22990"/>
              <a:ext cx="24384004" cy="1422404"/>
              <a:chOff x="0" y="0"/>
              <a:chExt cx="24384003" cy="1422403"/>
            </a:xfrm>
          </p:grpSpPr>
          <p:sp>
            <p:nvSpPr>
              <p:cNvPr id="671"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72"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73"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674"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75"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676"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677"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679"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681"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682"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683" name="Image" descr="Image"/>
          <p:cNvPicPr>
            <a:picLocks noChangeAspect="1"/>
          </p:cNvPicPr>
          <p:nvPr/>
        </p:nvPicPr>
        <p:blipFill>
          <a:blip r:embed="rId4">
            <a:extLst/>
          </a:blip>
          <a:stretch>
            <a:fillRect/>
          </a:stretch>
        </p:blipFill>
        <p:spPr>
          <a:xfrm>
            <a:off x="6245581" y="185967"/>
            <a:ext cx="18042367" cy="11928836"/>
          </a:xfrm>
          <a:prstGeom prst="rect">
            <a:avLst/>
          </a:prstGeom>
          <a:ln w="12700">
            <a:miter lim="400000"/>
          </a:ln>
        </p:spPr>
      </p:pic>
      <p:sp>
        <p:nvSpPr>
          <p:cNvPr id="684" name="The Biggest Challenge is…"/>
          <p:cNvSpPr txBox="1"/>
          <p:nvPr/>
        </p:nvSpPr>
        <p:spPr>
          <a:xfrm>
            <a:off x="671848" y="3420259"/>
            <a:ext cx="15531295" cy="535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11500" b="1">
                <a:solidFill>
                  <a:srgbClr val="FFFFFF"/>
                </a:solidFill>
                <a:latin typeface="Helvetica"/>
                <a:ea typeface="Helvetica"/>
                <a:cs typeface="Helvetica"/>
                <a:sym typeface="Helvetica"/>
              </a:defRPr>
            </a:pPr>
            <a:r>
              <a:t>The Biggest Challenge is</a:t>
            </a:r>
          </a:p>
          <a:p>
            <a:pPr>
              <a:defRPr sz="11500" b="1">
                <a:solidFill>
                  <a:srgbClr val="FFFFFF"/>
                </a:solidFill>
                <a:latin typeface="Helvetica"/>
                <a:ea typeface="Helvetica"/>
                <a:cs typeface="Helvetica"/>
                <a:sym typeface="Helvetica"/>
              </a:defRPr>
            </a:pPr>
            <a:r>
              <a:t>YOU!</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697" name="Group"/>
          <p:cNvGrpSpPr/>
          <p:nvPr/>
        </p:nvGrpSpPr>
        <p:grpSpPr>
          <a:xfrm>
            <a:off x="-1" y="12275370"/>
            <a:ext cx="24384004" cy="1445395"/>
            <a:chOff x="0" y="0"/>
            <a:chExt cx="24384003" cy="1445394"/>
          </a:xfrm>
        </p:grpSpPr>
        <p:grpSp>
          <p:nvGrpSpPr>
            <p:cNvPr id="695" name="Group"/>
            <p:cNvGrpSpPr/>
            <p:nvPr/>
          </p:nvGrpSpPr>
          <p:grpSpPr>
            <a:xfrm>
              <a:off x="-1" y="22990"/>
              <a:ext cx="24384004" cy="1422404"/>
              <a:chOff x="0" y="0"/>
              <a:chExt cx="24384003" cy="1422403"/>
            </a:xfrm>
          </p:grpSpPr>
          <p:sp>
            <p:nvSpPr>
              <p:cNvPr id="688"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89"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90"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691"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692"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693"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694"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696"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698"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699"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700" name="3FF42732-AF62-4D11-9559-8A0570D55058-L0-001.jpeg" descr="3FF42732-AF62-4D11-9559-8A0570D55058-L0-001.jpeg"/>
          <p:cNvPicPr>
            <a:picLocks noChangeAspect="1"/>
          </p:cNvPicPr>
          <p:nvPr/>
        </p:nvPicPr>
        <p:blipFill>
          <a:blip r:embed="rId4">
            <a:extLst/>
          </a:blip>
          <a:stretch>
            <a:fillRect/>
          </a:stretch>
        </p:blipFill>
        <p:spPr>
          <a:xfrm>
            <a:off x="2766362" y="59147"/>
            <a:ext cx="18273529" cy="12182354"/>
          </a:xfrm>
          <a:prstGeom prst="rect">
            <a:avLst/>
          </a:prstGeom>
          <a:ln w="12700">
            <a:miter lim="400000"/>
          </a:ln>
        </p:spPr>
      </p:pic>
      <p:sp>
        <p:nvSpPr>
          <p:cNvPr id="701" name="Show You Care and Connect in Deeper Ways"/>
          <p:cNvSpPr txBox="1"/>
          <p:nvPr/>
        </p:nvSpPr>
        <p:spPr>
          <a:xfrm>
            <a:off x="12513299" y="6882222"/>
            <a:ext cx="12522928" cy="535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FFFFFF"/>
                </a:solidFill>
                <a:latin typeface="Helvetica"/>
                <a:ea typeface="Helvetica"/>
                <a:cs typeface="Helvetica"/>
                <a:sym typeface="Helvetica"/>
              </a:defRPr>
            </a:lvl1pPr>
          </a:lstStyle>
          <a:p>
            <a:r>
              <a:t>Show You Care and Connect in Deeper Ways</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714" name="Group"/>
          <p:cNvGrpSpPr/>
          <p:nvPr/>
        </p:nvGrpSpPr>
        <p:grpSpPr>
          <a:xfrm>
            <a:off x="-1" y="12275370"/>
            <a:ext cx="24384004" cy="1445395"/>
            <a:chOff x="0" y="0"/>
            <a:chExt cx="24384003" cy="1445394"/>
          </a:xfrm>
        </p:grpSpPr>
        <p:grpSp>
          <p:nvGrpSpPr>
            <p:cNvPr id="712" name="Group"/>
            <p:cNvGrpSpPr/>
            <p:nvPr/>
          </p:nvGrpSpPr>
          <p:grpSpPr>
            <a:xfrm>
              <a:off x="-1" y="22990"/>
              <a:ext cx="24384004" cy="1422404"/>
              <a:chOff x="0" y="0"/>
              <a:chExt cx="24384003" cy="1422403"/>
            </a:xfrm>
          </p:grpSpPr>
          <p:sp>
            <p:nvSpPr>
              <p:cNvPr id="705"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06"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07"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708"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09"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710"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711"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713"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715"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716"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717" name="Image" descr="Image"/>
          <p:cNvPicPr>
            <a:picLocks noChangeAspect="1"/>
          </p:cNvPicPr>
          <p:nvPr/>
        </p:nvPicPr>
        <p:blipFill>
          <a:blip r:embed="rId4">
            <a:extLst/>
          </a:blip>
          <a:stretch>
            <a:fillRect/>
          </a:stretch>
        </p:blipFill>
        <p:spPr>
          <a:xfrm>
            <a:off x="2479110" y="77653"/>
            <a:ext cx="18420619" cy="12145464"/>
          </a:xfrm>
          <a:prstGeom prst="rect">
            <a:avLst/>
          </a:prstGeom>
          <a:ln w="12700">
            <a:miter lim="400000"/>
          </a:ln>
        </p:spPr>
      </p:pic>
      <p:sp>
        <p:nvSpPr>
          <p:cNvPr id="718" name="Focus 100% on Your Clients"/>
          <p:cNvSpPr txBox="1"/>
          <p:nvPr/>
        </p:nvSpPr>
        <p:spPr>
          <a:xfrm>
            <a:off x="11584360" y="4493842"/>
            <a:ext cx="9591502" cy="535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FFFFFF"/>
                </a:solidFill>
                <a:latin typeface="Helvetica"/>
                <a:ea typeface="Helvetica"/>
                <a:cs typeface="Helvetica"/>
                <a:sym typeface="Helvetica"/>
              </a:defRPr>
            </a:lvl1pPr>
          </a:lstStyle>
          <a:p>
            <a:r>
              <a:t>Focus 100% on Your Clients</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731" name="Group"/>
          <p:cNvGrpSpPr/>
          <p:nvPr/>
        </p:nvGrpSpPr>
        <p:grpSpPr>
          <a:xfrm>
            <a:off x="-1" y="12275370"/>
            <a:ext cx="24384004" cy="1445395"/>
            <a:chOff x="0" y="0"/>
            <a:chExt cx="24384003" cy="1445394"/>
          </a:xfrm>
        </p:grpSpPr>
        <p:grpSp>
          <p:nvGrpSpPr>
            <p:cNvPr id="729" name="Group"/>
            <p:cNvGrpSpPr/>
            <p:nvPr/>
          </p:nvGrpSpPr>
          <p:grpSpPr>
            <a:xfrm>
              <a:off x="-1" y="22990"/>
              <a:ext cx="24384004" cy="1422404"/>
              <a:chOff x="0" y="0"/>
              <a:chExt cx="24384003" cy="1422403"/>
            </a:xfrm>
          </p:grpSpPr>
          <p:sp>
            <p:nvSpPr>
              <p:cNvPr id="722"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23"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24"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725"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26"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727"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728"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730"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732"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733"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734" name="Image" descr="Image"/>
          <p:cNvPicPr>
            <a:picLocks noChangeAspect="1"/>
          </p:cNvPicPr>
          <p:nvPr/>
        </p:nvPicPr>
        <p:blipFill>
          <a:blip r:embed="rId4">
            <a:extLst/>
          </a:blip>
          <a:stretch>
            <a:fillRect/>
          </a:stretch>
        </p:blipFill>
        <p:spPr>
          <a:xfrm>
            <a:off x="3315009" y="20999"/>
            <a:ext cx="18388156" cy="12258772"/>
          </a:xfrm>
          <a:prstGeom prst="rect">
            <a:avLst/>
          </a:prstGeom>
          <a:ln w="12700">
            <a:miter lim="400000"/>
          </a:ln>
        </p:spPr>
      </p:pic>
      <p:sp>
        <p:nvSpPr>
          <p:cNvPr id="735" name="Get More Buyer Broker Agreements Signed"/>
          <p:cNvSpPr txBox="1"/>
          <p:nvPr/>
        </p:nvSpPr>
        <p:spPr>
          <a:xfrm>
            <a:off x="706665" y="2807027"/>
            <a:ext cx="10726604" cy="711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rPr sz="11500" b="1">
                <a:solidFill>
                  <a:srgbClr val="FFFFFF"/>
                </a:solidFill>
                <a:latin typeface="Helvetica"/>
                <a:ea typeface="Helvetica"/>
                <a:cs typeface="Helvetica"/>
                <a:sym typeface="Helvetica"/>
              </a:rPr>
              <a:t>Get More Buyer Broker Agreements Signed</a:t>
            </a:r>
            <a:r>
              <a:t> </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162" name="Group"/>
          <p:cNvGrpSpPr/>
          <p:nvPr/>
        </p:nvGrpSpPr>
        <p:grpSpPr>
          <a:xfrm>
            <a:off x="-1" y="12275370"/>
            <a:ext cx="24384004" cy="1445395"/>
            <a:chOff x="0" y="0"/>
            <a:chExt cx="24384003" cy="1445394"/>
          </a:xfrm>
        </p:grpSpPr>
        <p:grpSp>
          <p:nvGrpSpPr>
            <p:cNvPr id="160" name="Group"/>
            <p:cNvGrpSpPr/>
            <p:nvPr/>
          </p:nvGrpSpPr>
          <p:grpSpPr>
            <a:xfrm>
              <a:off x="-1" y="22990"/>
              <a:ext cx="24384004" cy="1422404"/>
              <a:chOff x="0" y="0"/>
              <a:chExt cx="24384003" cy="1422403"/>
            </a:xfrm>
          </p:grpSpPr>
          <p:sp>
            <p:nvSpPr>
              <p:cNvPr id="153"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154"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155"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156"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157"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158"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159"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161"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163"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164"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165" name="Image" descr="Image"/>
          <p:cNvPicPr>
            <a:picLocks noChangeAspect="1"/>
          </p:cNvPicPr>
          <p:nvPr/>
        </p:nvPicPr>
        <p:blipFill>
          <a:blip r:embed="rId4">
            <a:extLst/>
          </a:blip>
          <a:stretch>
            <a:fillRect/>
          </a:stretch>
        </p:blipFill>
        <p:spPr>
          <a:xfrm>
            <a:off x="3131673" y="221"/>
            <a:ext cx="18445638" cy="12297092"/>
          </a:xfrm>
          <a:prstGeom prst="rect">
            <a:avLst/>
          </a:prstGeom>
          <a:ln w="12700">
            <a:miter lim="400000"/>
          </a:ln>
        </p:spPr>
      </p:pic>
      <p:sp>
        <p:nvSpPr>
          <p:cNvPr id="166" name="IBuyers"/>
          <p:cNvSpPr txBox="1"/>
          <p:nvPr/>
        </p:nvSpPr>
        <p:spPr>
          <a:xfrm>
            <a:off x="8042404" y="4478371"/>
            <a:ext cx="9575930"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FFFFFF"/>
                </a:solidFill>
                <a:latin typeface="Helvetica"/>
                <a:ea typeface="Helvetica"/>
                <a:cs typeface="Helvetica"/>
                <a:sym typeface="Helvetica"/>
              </a:defRPr>
            </a:lvl1pPr>
          </a:lstStyle>
          <a:p>
            <a:r>
              <a:t>IBuyers</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748" name="Group"/>
          <p:cNvGrpSpPr/>
          <p:nvPr/>
        </p:nvGrpSpPr>
        <p:grpSpPr>
          <a:xfrm>
            <a:off x="-1" y="12275370"/>
            <a:ext cx="24384004" cy="1445395"/>
            <a:chOff x="0" y="0"/>
            <a:chExt cx="24384003" cy="1445394"/>
          </a:xfrm>
        </p:grpSpPr>
        <p:grpSp>
          <p:nvGrpSpPr>
            <p:cNvPr id="746" name="Group"/>
            <p:cNvGrpSpPr/>
            <p:nvPr/>
          </p:nvGrpSpPr>
          <p:grpSpPr>
            <a:xfrm>
              <a:off x="-1" y="22990"/>
              <a:ext cx="24384004" cy="1422404"/>
              <a:chOff x="0" y="0"/>
              <a:chExt cx="24384003" cy="1422403"/>
            </a:xfrm>
          </p:grpSpPr>
          <p:sp>
            <p:nvSpPr>
              <p:cNvPr id="739"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40"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41"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742"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43"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744"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745"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747"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749"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750"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751" name="Image" descr="Image"/>
          <p:cNvPicPr>
            <a:picLocks noChangeAspect="1"/>
          </p:cNvPicPr>
          <p:nvPr/>
        </p:nvPicPr>
        <p:blipFill>
          <a:blip r:embed="rId4">
            <a:extLst/>
          </a:blip>
          <a:stretch>
            <a:fillRect/>
          </a:stretch>
        </p:blipFill>
        <p:spPr>
          <a:xfrm>
            <a:off x="151795" y="2574086"/>
            <a:ext cx="24080410" cy="7152598"/>
          </a:xfrm>
          <a:prstGeom prst="rect">
            <a:avLst/>
          </a:prstGeom>
          <a:ln w="12700">
            <a:miter lim="400000"/>
          </a:ln>
        </p:spPr>
      </p:pic>
      <p:sp>
        <p:nvSpPr>
          <p:cNvPr id="752" name="Have Massive Belief In Yourself &amp; Your Company"/>
          <p:cNvSpPr txBox="1"/>
          <p:nvPr/>
        </p:nvSpPr>
        <p:spPr>
          <a:xfrm>
            <a:off x="3098306" y="972794"/>
            <a:ext cx="18187388" cy="360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FFFFFF"/>
                </a:solidFill>
                <a:latin typeface="Helvetica"/>
                <a:ea typeface="Helvetica"/>
                <a:cs typeface="Helvetica"/>
                <a:sym typeface="Helvetica"/>
              </a:defRPr>
            </a:lvl1pPr>
          </a:lstStyle>
          <a:p>
            <a:r>
              <a:t>Have Massive Belief In Yourself &amp; Your Company  </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765" name="Group"/>
          <p:cNvGrpSpPr/>
          <p:nvPr/>
        </p:nvGrpSpPr>
        <p:grpSpPr>
          <a:xfrm>
            <a:off x="-1" y="12275370"/>
            <a:ext cx="24384004" cy="1445395"/>
            <a:chOff x="0" y="0"/>
            <a:chExt cx="24384003" cy="1445394"/>
          </a:xfrm>
        </p:grpSpPr>
        <p:grpSp>
          <p:nvGrpSpPr>
            <p:cNvPr id="763" name="Group"/>
            <p:cNvGrpSpPr/>
            <p:nvPr/>
          </p:nvGrpSpPr>
          <p:grpSpPr>
            <a:xfrm>
              <a:off x="-1" y="22990"/>
              <a:ext cx="24384004" cy="1422404"/>
              <a:chOff x="0" y="0"/>
              <a:chExt cx="24384003" cy="1422403"/>
            </a:xfrm>
          </p:grpSpPr>
          <p:sp>
            <p:nvSpPr>
              <p:cNvPr id="756"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57"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58"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759"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60"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761"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762"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764"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766"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767"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768" name="Image" descr="Image"/>
          <p:cNvPicPr>
            <a:picLocks noChangeAspect="1"/>
          </p:cNvPicPr>
          <p:nvPr/>
        </p:nvPicPr>
        <p:blipFill>
          <a:blip r:embed="rId4">
            <a:extLst/>
          </a:blip>
          <a:stretch>
            <a:fillRect/>
          </a:stretch>
        </p:blipFill>
        <p:spPr>
          <a:xfrm>
            <a:off x="1527826" y="721139"/>
            <a:ext cx="22075506" cy="10388474"/>
          </a:xfrm>
          <a:prstGeom prst="rect">
            <a:avLst/>
          </a:prstGeom>
          <a:ln w="12700">
            <a:miter lim="400000"/>
          </a:ln>
        </p:spPr>
      </p:pic>
      <p:sp>
        <p:nvSpPr>
          <p:cNvPr id="769" name="Smile and Have Fun"/>
          <p:cNvSpPr txBox="1"/>
          <p:nvPr/>
        </p:nvSpPr>
        <p:spPr>
          <a:xfrm>
            <a:off x="5481006" y="7837430"/>
            <a:ext cx="14169147"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sz="11500" b="1">
                <a:solidFill>
                  <a:srgbClr val="FFFFFF"/>
                </a:solidFill>
                <a:latin typeface="Helvetica"/>
                <a:ea typeface="Helvetica"/>
                <a:cs typeface="Helvetica"/>
                <a:sym typeface="Helvetica"/>
              </a:rPr>
              <a:t>Smile and Have Fun</a:t>
            </a:r>
            <a:r>
              <a:t> </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782" name="Group"/>
          <p:cNvGrpSpPr/>
          <p:nvPr/>
        </p:nvGrpSpPr>
        <p:grpSpPr>
          <a:xfrm>
            <a:off x="-1" y="12275370"/>
            <a:ext cx="24384004" cy="1445395"/>
            <a:chOff x="0" y="0"/>
            <a:chExt cx="24384003" cy="1445394"/>
          </a:xfrm>
        </p:grpSpPr>
        <p:grpSp>
          <p:nvGrpSpPr>
            <p:cNvPr id="780" name="Group"/>
            <p:cNvGrpSpPr/>
            <p:nvPr/>
          </p:nvGrpSpPr>
          <p:grpSpPr>
            <a:xfrm>
              <a:off x="-1" y="22990"/>
              <a:ext cx="24384004" cy="1422404"/>
              <a:chOff x="0" y="0"/>
              <a:chExt cx="24384003" cy="1422403"/>
            </a:xfrm>
          </p:grpSpPr>
          <p:sp>
            <p:nvSpPr>
              <p:cNvPr id="773"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74"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75"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776"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77"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778"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779"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781"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783"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784"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785" name="Image" descr="Image"/>
          <p:cNvPicPr>
            <a:picLocks noChangeAspect="1"/>
          </p:cNvPicPr>
          <p:nvPr/>
        </p:nvPicPr>
        <p:blipFill>
          <a:blip r:embed="rId4">
            <a:extLst/>
          </a:blip>
          <a:stretch>
            <a:fillRect/>
          </a:stretch>
        </p:blipFill>
        <p:spPr>
          <a:xfrm>
            <a:off x="2969448" y="52814"/>
            <a:ext cx="18292714" cy="12195142"/>
          </a:xfrm>
          <a:prstGeom prst="rect">
            <a:avLst/>
          </a:prstGeom>
          <a:ln w="12700">
            <a:miter lim="400000"/>
          </a:ln>
        </p:spPr>
      </p:pic>
      <p:sp>
        <p:nvSpPr>
          <p:cNvPr id="786" name="Be Authentic and Genuine"/>
          <p:cNvSpPr txBox="1"/>
          <p:nvPr/>
        </p:nvSpPr>
        <p:spPr>
          <a:xfrm>
            <a:off x="13499233" y="574489"/>
            <a:ext cx="7680227" cy="711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FFFFFF"/>
                </a:solidFill>
                <a:latin typeface="Helvetica"/>
                <a:ea typeface="Helvetica"/>
                <a:cs typeface="Helvetica"/>
                <a:sym typeface="Helvetica"/>
              </a:defRPr>
            </a:lvl1pPr>
          </a:lstStyle>
          <a:p>
            <a:r>
              <a:t>Be Authentic and Genuine</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799" name="Group"/>
          <p:cNvGrpSpPr/>
          <p:nvPr/>
        </p:nvGrpSpPr>
        <p:grpSpPr>
          <a:xfrm>
            <a:off x="-1" y="12275370"/>
            <a:ext cx="24384004" cy="1445395"/>
            <a:chOff x="0" y="0"/>
            <a:chExt cx="24384003" cy="1445394"/>
          </a:xfrm>
        </p:grpSpPr>
        <p:grpSp>
          <p:nvGrpSpPr>
            <p:cNvPr id="797" name="Group"/>
            <p:cNvGrpSpPr/>
            <p:nvPr/>
          </p:nvGrpSpPr>
          <p:grpSpPr>
            <a:xfrm>
              <a:off x="-1" y="22990"/>
              <a:ext cx="24384004" cy="1422404"/>
              <a:chOff x="0" y="0"/>
              <a:chExt cx="24384003" cy="1422403"/>
            </a:xfrm>
          </p:grpSpPr>
          <p:sp>
            <p:nvSpPr>
              <p:cNvPr id="790"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91"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92"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793"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794"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795"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796"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798"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800"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801"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802" name="Image" descr="Image"/>
          <p:cNvPicPr>
            <a:picLocks noChangeAspect="1"/>
          </p:cNvPicPr>
          <p:nvPr/>
        </p:nvPicPr>
        <p:blipFill>
          <a:blip r:embed="rId4">
            <a:extLst/>
          </a:blip>
          <a:stretch>
            <a:fillRect/>
          </a:stretch>
        </p:blipFill>
        <p:spPr>
          <a:xfrm>
            <a:off x="3255218" y="-11148"/>
            <a:ext cx="16973875" cy="12382159"/>
          </a:xfrm>
          <a:prstGeom prst="rect">
            <a:avLst/>
          </a:prstGeom>
          <a:ln w="12700">
            <a:miter lim="400000"/>
          </a:ln>
        </p:spPr>
      </p:pic>
      <p:sp>
        <p:nvSpPr>
          <p:cNvPr id="803" name="Focus on Listings"/>
          <p:cNvSpPr txBox="1"/>
          <p:nvPr/>
        </p:nvSpPr>
        <p:spPr>
          <a:xfrm>
            <a:off x="1893365" y="10209420"/>
            <a:ext cx="23576239"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FFFFFF"/>
                </a:solidFill>
                <a:latin typeface="Helvetica"/>
                <a:ea typeface="Helvetica"/>
                <a:cs typeface="Helvetica"/>
                <a:sym typeface="Helvetica"/>
              </a:defRPr>
            </a:lvl1pPr>
          </a:lstStyle>
          <a:p>
            <a:r>
              <a:t>Focus on Listings</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816" name="Group"/>
          <p:cNvGrpSpPr/>
          <p:nvPr/>
        </p:nvGrpSpPr>
        <p:grpSpPr>
          <a:xfrm>
            <a:off x="-1" y="12275370"/>
            <a:ext cx="24384004" cy="1445395"/>
            <a:chOff x="0" y="0"/>
            <a:chExt cx="24384003" cy="1445394"/>
          </a:xfrm>
        </p:grpSpPr>
        <p:grpSp>
          <p:nvGrpSpPr>
            <p:cNvPr id="814" name="Group"/>
            <p:cNvGrpSpPr/>
            <p:nvPr/>
          </p:nvGrpSpPr>
          <p:grpSpPr>
            <a:xfrm>
              <a:off x="-1" y="22990"/>
              <a:ext cx="24384004" cy="1422404"/>
              <a:chOff x="0" y="0"/>
              <a:chExt cx="24384003" cy="1422403"/>
            </a:xfrm>
          </p:grpSpPr>
          <p:sp>
            <p:nvSpPr>
              <p:cNvPr id="807"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08"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09"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810"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11"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812"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813"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815"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817"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818"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819" name="Image" descr="Image"/>
          <p:cNvPicPr>
            <a:picLocks noChangeAspect="1"/>
          </p:cNvPicPr>
          <p:nvPr/>
        </p:nvPicPr>
        <p:blipFill>
          <a:blip r:embed="rId4">
            <a:extLst/>
          </a:blip>
          <a:stretch>
            <a:fillRect/>
          </a:stretch>
        </p:blipFill>
        <p:spPr>
          <a:xfrm>
            <a:off x="3208308" y="144574"/>
            <a:ext cx="17967384" cy="12011622"/>
          </a:xfrm>
          <a:prstGeom prst="rect">
            <a:avLst/>
          </a:prstGeom>
          <a:ln w="12700">
            <a:miter lim="400000"/>
          </a:ln>
        </p:spPr>
      </p:pic>
      <p:sp>
        <p:nvSpPr>
          <p:cNvPr id="820" name="Get Better Everyday"/>
          <p:cNvSpPr txBox="1"/>
          <p:nvPr/>
        </p:nvSpPr>
        <p:spPr>
          <a:xfrm>
            <a:off x="5654289" y="9946588"/>
            <a:ext cx="17360619"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FFFFFF"/>
                </a:solidFill>
                <a:latin typeface="Helvetica"/>
                <a:ea typeface="Helvetica"/>
                <a:cs typeface="Helvetica"/>
                <a:sym typeface="Helvetica"/>
              </a:defRPr>
            </a:lvl1pPr>
          </a:lstStyle>
          <a:p>
            <a:r>
              <a:t>Get Better Everyday</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833" name="Group"/>
          <p:cNvGrpSpPr/>
          <p:nvPr/>
        </p:nvGrpSpPr>
        <p:grpSpPr>
          <a:xfrm>
            <a:off x="-1" y="12275370"/>
            <a:ext cx="24384004" cy="1445395"/>
            <a:chOff x="0" y="0"/>
            <a:chExt cx="24384003" cy="1445394"/>
          </a:xfrm>
        </p:grpSpPr>
        <p:grpSp>
          <p:nvGrpSpPr>
            <p:cNvPr id="831" name="Group"/>
            <p:cNvGrpSpPr/>
            <p:nvPr/>
          </p:nvGrpSpPr>
          <p:grpSpPr>
            <a:xfrm>
              <a:off x="-1" y="22990"/>
              <a:ext cx="24384004" cy="1422404"/>
              <a:chOff x="0" y="0"/>
              <a:chExt cx="24384003" cy="1422403"/>
            </a:xfrm>
          </p:grpSpPr>
          <p:sp>
            <p:nvSpPr>
              <p:cNvPr id="824"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25"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26"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827"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28"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829"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830"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832"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834"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835"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836" name="Image" descr="Image"/>
          <p:cNvPicPr>
            <a:picLocks noChangeAspect="1"/>
          </p:cNvPicPr>
          <p:nvPr/>
        </p:nvPicPr>
        <p:blipFill>
          <a:blip r:embed="rId4">
            <a:extLst/>
          </a:blip>
          <a:stretch>
            <a:fillRect/>
          </a:stretch>
        </p:blipFill>
        <p:spPr>
          <a:xfrm>
            <a:off x="3004764" y="54960"/>
            <a:ext cx="18374472" cy="12249647"/>
          </a:xfrm>
          <a:prstGeom prst="rect">
            <a:avLst/>
          </a:prstGeom>
          <a:ln w="12700">
            <a:miter lim="400000"/>
          </a:ln>
        </p:spPr>
      </p:pic>
      <p:sp>
        <p:nvSpPr>
          <p:cNvPr id="837" name="Constant &amp; Never Ending Practice and Learning"/>
          <p:cNvSpPr txBox="1"/>
          <p:nvPr/>
        </p:nvSpPr>
        <p:spPr>
          <a:xfrm>
            <a:off x="2543553" y="7746537"/>
            <a:ext cx="20634513" cy="3632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600" b="1">
                <a:solidFill>
                  <a:srgbClr val="FFFFFF"/>
                </a:solidFill>
                <a:latin typeface="Helvetica"/>
                <a:ea typeface="Helvetica"/>
                <a:cs typeface="Helvetica"/>
                <a:sym typeface="Helvetica"/>
              </a:defRPr>
            </a:lvl1pPr>
          </a:lstStyle>
          <a:p>
            <a:r>
              <a:t>Constant &amp; Never Ending Practice and Learning </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850" name="Group"/>
          <p:cNvGrpSpPr/>
          <p:nvPr/>
        </p:nvGrpSpPr>
        <p:grpSpPr>
          <a:xfrm>
            <a:off x="-1" y="12275370"/>
            <a:ext cx="24384004" cy="1445395"/>
            <a:chOff x="0" y="0"/>
            <a:chExt cx="24384003" cy="1445394"/>
          </a:xfrm>
        </p:grpSpPr>
        <p:grpSp>
          <p:nvGrpSpPr>
            <p:cNvPr id="848" name="Group"/>
            <p:cNvGrpSpPr/>
            <p:nvPr/>
          </p:nvGrpSpPr>
          <p:grpSpPr>
            <a:xfrm>
              <a:off x="-1" y="22990"/>
              <a:ext cx="24384004" cy="1422404"/>
              <a:chOff x="0" y="0"/>
              <a:chExt cx="24384003" cy="1422403"/>
            </a:xfrm>
          </p:grpSpPr>
          <p:sp>
            <p:nvSpPr>
              <p:cNvPr id="841"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42"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43"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844"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45"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846"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847"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849"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851"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852"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853" name="Image" descr="Image"/>
          <p:cNvPicPr>
            <a:picLocks noChangeAspect="1"/>
          </p:cNvPicPr>
          <p:nvPr/>
        </p:nvPicPr>
        <p:blipFill>
          <a:blip r:embed="rId4">
            <a:extLst/>
          </a:blip>
          <a:stretch>
            <a:fillRect/>
          </a:stretch>
        </p:blipFill>
        <p:spPr>
          <a:xfrm>
            <a:off x="270837" y="311448"/>
            <a:ext cx="23842326" cy="11677875"/>
          </a:xfrm>
          <a:prstGeom prst="rect">
            <a:avLst/>
          </a:prstGeom>
          <a:ln w="12700">
            <a:miter lim="400000"/>
          </a:ln>
        </p:spPr>
      </p:pic>
      <p:sp>
        <p:nvSpPr>
          <p:cNvPr id="854" name="Get in Action…"/>
          <p:cNvSpPr txBox="1"/>
          <p:nvPr/>
        </p:nvSpPr>
        <p:spPr>
          <a:xfrm>
            <a:off x="-236591" y="4540033"/>
            <a:ext cx="13941354" cy="7112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11500" b="1">
                <a:solidFill>
                  <a:srgbClr val="FFFFFF"/>
                </a:solidFill>
                <a:latin typeface="Helvetica"/>
                <a:ea typeface="Helvetica"/>
                <a:cs typeface="Helvetica"/>
                <a:sym typeface="Helvetica"/>
              </a:defRPr>
            </a:pPr>
            <a:r>
              <a:t>Get in Action</a:t>
            </a:r>
          </a:p>
          <a:p>
            <a:pPr>
              <a:defRPr sz="11500" b="1">
                <a:solidFill>
                  <a:srgbClr val="FFFFFF"/>
                </a:solidFill>
                <a:latin typeface="Helvetica"/>
                <a:ea typeface="Helvetica"/>
                <a:cs typeface="Helvetica"/>
                <a:sym typeface="Helvetica"/>
              </a:defRPr>
            </a:pPr>
            <a:r>
              <a:t>Don’t Wait</a:t>
            </a:r>
          </a:p>
          <a:p>
            <a:pPr>
              <a:defRPr sz="11500" b="1">
                <a:solidFill>
                  <a:srgbClr val="FFFFFF"/>
                </a:solidFill>
                <a:latin typeface="Helvetica"/>
                <a:ea typeface="Helvetica"/>
                <a:cs typeface="Helvetica"/>
                <a:sym typeface="Helvetica"/>
              </a:defRPr>
            </a:pPr>
            <a:r>
              <a:t>Do Something to Get Something</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867" name="Group"/>
          <p:cNvGrpSpPr/>
          <p:nvPr/>
        </p:nvGrpSpPr>
        <p:grpSpPr>
          <a:xfrm>
            <a:off x="-1" y="12275370"/>
            <a:ext cx="24384004" cy="1445395"/>
            <a:chOff x="0" y="0"/>
            <a:chExt cx="24384003" cy="1445394"/>
          </a:xfrm>
        </p:grpSpPr>
        <p:grpSp>
          <p:nvGrpSpPr>
            <p:cNvPr id="865" name="Group"/>
            <p:cNvGrpSpPr/>
            <p:nvPr/>
          </p:nvGrpSpPr>
          <p:grpSpPr>
            <a:xfrm>
              <a:off x="-1" y="22990"/>
              <a:ext cx="24384004" cy="1422404"/>
              <a:chOff x="0" y="0"/>
              <a:chExt cx="24384003" cy="1422403"/>
            </a:xfrm>
          </p:grpSpPr>
          <p:sp>
            <p:nvSpPr>
              <p:cNvPr id="858"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59"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60"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861"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62"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863"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864"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866"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868"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869"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870" name="Image" descr="Image"/>
          <p:cNvPicPr>
            <a:picLocks noChangeAspect="1"/>
          </p:cNvPicPr>
          <p:nvPr/>
        </p:nvPicPr>
        <p:blipFill>
          <a:blip r:embed="rId4">
            <a:extLst/>
          </a:blip>
          <a:stretch>
            <a:fillRect/>
          </a:stretch>
        </p:blipFill>
        <p:spPr>
          <a:xfrm>
            <a:off x="3520386" y="131278"/>
            <a:ext cx="16703020" cy="12038214"/>
          </a:xfrm>
          <a:prstGeom prst="rect">
            <a:avLst/>
          </a:prstGeom>
          <a:ln w="12700">
            <a:miter lim="400000"/>
          </a:ln>
        </p:spPr>
      </p:pic>
      <p:sp>
        <p:nvSpPr>
          <p:cNvPr id="871" name="Focus on 1 Appointment a Day"/>
          <p:cNvSpPr txBox="1"/>
          <p:nvPr/>
        </p:nvSpPr>
        <p:spPr>
          <a:xfrm>
            <a:off x="-181475" y="805544"/>
            <a:ext cx="12273030" cy="535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A6AAA9"/>
                </a:solidFill>
                <a:latin typeface="Helvetica"/>
                <a:ea typeface="Helvetica"/>
                <a:cs typeface="Helvetica"/>
                <a:sym typeface="Helvetica"/>
              </a:defRPr>
            </a:lvl1pPr>
          </a:lstStyle>
          <a:p>
            <a:r>
              <a:t>Focus on 1 Appointment a Day</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884" name="Group"/>
          <p:cNvGrpSpPr/>
          <p:nvPr/>
        </p:nvGrpSpPr>
        <p:grpSpPr>
          <a:xfrm>
            <a:off x="-1" y="12275370"/>
            <a:ext cx="24384004" cy="1445395"/>
            <a:chOff x="0" y="0"/>
            <a:chExt cx="24384003" cy="1445394"/>
          </a:xfrm>
        </p:grpSpPr>
        <p:grpSp>
          <p:nvGrpSpPr>
            <p:cNvPr id="882" name="Group"/>
            <p:cNvGrpSpPr/>
            <p:nvPr/>
          </p:nvGrpSpPr>
          <p:grpSpPr>
            <a:xfrm>
              <a:off x="-1" y="22990"/>
              <a:ext cx="24384004" cy="1422404"/>
              <a:chOff x="0" y="0"/>
              <a:chExt cx="24384003" cy="1422403"/>
            </a:xfrm>
          </p:grpSpPr>
          <p:sp>
            <p:nvSpPr>
              <p:cNvPr id="875"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76"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77"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878"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79"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880"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881"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883"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885"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886"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887" name="Image" descr="Image"/>
          <p:cNvPicPr>
            <a:picLocks noChangeAspect="1"/>
          </p:cNvPicPr>
          <p:nvPr/>
        </p:nvPicPr>
        <p:blipFill>
          <a:blip r:embed="rId4">
            <a:extLst/>
          </a:blip>
          <a:stretch>
            <a:fillRect/>
          </a:stretch>
        </p:blipFill>
        <p:spPr>
          <a:xfrm>
            <a:off x="2263168" y="124685"/>
            <a:ext cx="20688235" cy="12051400"/>
          </a:xfrm>
          <a:prstGeom prst="rect">
            <a:avLst/>
          </a:prstGeom>
          <a:ln w="12700">
            <a:miter lim="400000"/>
          </a:ln>
        </p:spPr>
      </p:pic>
      <p:sp>
        <p:nvSpPr>
          <p:cNvPr id="888" name="Stand Out &amp; Don’t Follow The Crowd"/>
          <p:cNvSpPr txBox="1"/>
          <p:nvPr/>
        </p:nvSpPr>
        <p:spPr>
          <a:xfrm>
            <a:off x="4492111" y="7907429"/>
            <a:ext cx="15833118" cy="360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FFFFFF"/>
                </a:solidFill>
                <a:latin typeface="Helvetica"/>
                <a:ea typeface="Helvetica"/>
                <a:cs typeface="Helvetica"/>
                <a:sym typeface="Helvetica"/>
              </a:defRPr>
            </a:lvl1pPr>
          </a:lstStyle>
          <a:p>
            <a:r>
              <a:t>Stand Out &amp; Don’t Follow The Crowd</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901" name="Group"/>
          <p:cNvGrpSpPr/>
          <p:nvPr/>
        </p:nvGrpSpPr>
        <p:grpSpPr>
          <a:xfrm>
            <a:off x="-1" y="12275370"/>
            <a:ext cx="24384004" cy="1445395"/>
            <a:chOff x="0" y="0"/>
            <a:chExt cx="24384003" cy="1445394"/>
          </a:xfrm>
        </p:grpSpPr>
        <p:grpSp>
          <p:nvGrpSpPr>
            <p:cNvPr id="899" name="Group"/>
            <p:cNvGrpSpPr/>
            <p:nvPr/>
          </p:nvGrpSpPr>
          <p:grpSpPr>
            <a:xfrm>
              <a:off x="-1" y="22990"/>
              <a:ext cx="24384004" cy="1422404"/>
              <a:chOff x="0" y="0"/>
              <a:chExt cx="24384003" cy="1422403"/>
            </a:xfrm>
          </p:grpSpPr>
          <p:sp>
            <p:nvSpPr>
              <p:cNvPr id="892"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93"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94"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895"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896"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897"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898"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900"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902"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903"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904" name="Image" descr="Image"/>
          <p:cNvPicPr>
            <a:picLocks noChangeAspect="1"/>
          </p:cNvPicPr>
          <p:nvPr/>
        </p:nvPicPr>
        <p:blipFill>
          <a:blip r:embed="rId4">
            <a:extLst/>
          </a:blip>
          <a:stretch>
            <a:fillRect/>
          </a:stretch>
        </p:blipFill>
        <p:spPr>
          <a:xfrm>
            <a:off x="3019319" y="35264"/>
            <a:ext cx="18345362" cy="12230242"/>
          </a:xfrm>
          <a:prstGeom prst="rect">
            <a:avLst/>
          </a:prstGeom>
          <a:ln w="12700">
            <a:miter lim="400000"/>
          </a:ln>
        </p:spPr>
      </p:pic>
      <p:sp>
        <p:nvSpPr>
          <p:cNvPr id="905" name="Be Excited About The Possibilities"/>
          <p:cNvSpPr txBox="1"/>
          <p:nvPr/>
        </p:nvSpPr>
        <p:spPr>
          <a:xfrm>
            <a:off x="3158226" y="8692131"/>
            <a:ext cx="18673804" cy="360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FFFFFF"/>
                </a:solidFill>
                <a:latin typeface="Helvetica"/>
                <a:ea typeface="Helvetica"/>
                <a:cs typeface="Helvetica"/>
                <a:sym typeface="Helvetica"/>
              </a:defRPr>
            </a:lvl1pPr>
          </a:lstStyle>
          <a:p>
            <a:r>
              <a:t>Be Excited About The Possibilities</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307" name="Group"/>
          <p:cNvGrpSpPr/>
          <p:nvPr/>
        </p:nvGrpSpPr>
        <p:grpSpPr>
          <a:xfrm>
            <a:off x="-1" y="12275370"/>
            <a:ext cx="24384004" cy="1445395"/>
            <a:chOff x="0" y="0"/>
            <a:chExt cx="24384003" cy="1445394"/>
          </a:xfrm>
        </p:grpSpPr>
        <p:grpSp>
          <p:nvGrpSpPr>
            <p:cNvPr id="305" name="Group"/>
            <p:cNvGrpSpPr/>
            <p:nvPr/>
          </p:nvGrpSpPr>
          <p:grpSpPr>
            <a:xfrm>
              <a:off x="-1" y="22990"/>
              <a:ext cx="24384004" cy="1422404"/>
              <a:chOff x="0" y="0"/>
              <a:chExt cx="24384003" cy="1422403"/>
            </a:xfrm>
          </p:grpSpPr>
          <p:sp>
            <p:nvSpPr>
              <p:cNvPr id="298"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299"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00"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301"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02"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303"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304"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306"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308"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309"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310" name="BAF556CF-BB86-4D46-8BE2-03A92CCE8AF9-L0-001.jpeg" descr="BAF556CF-BB86-4D46-8BE2-03A92CCE8AF9-L0-001.jpeg"/>
          <p:cNvPicPr>
            <a:picLocks noChangeAspect="1"/>
          </p:cNvPicPr>
          <p:nvPr/>
        </p:nvPicPr>
        <p:blipFill>
          <a:blip r:embed="rId4">
            <a:extLst/>
          </a:blip>
          <a:stretch>
            <a:fillRect/>
          </a:stretch>
        </p:blipFill>
        <p:spPr>
          <a:xfrm>
            <a:off x="197013" y="2433273"/>
            <a:ext cx="23989974" cy="7985567"/>
          </a:xfrm>
          <a:prstGeom prst="rect">
            <a:avLst/>
          </a:prstGeom>
          <a:ln w="12700">
            <a:miter lim="400000"/>
          </a:ln>
        </p:spPr>
      </p:pic>
      <p:sp>
        <p:nvSpPr>
          <p:cNvPr id="311" name="They aren’t DISRUPTORS..."/>
          <p:cNvSpPr txBox="1"/>
          <p:nvPr/>
        </p:nvSpPr>
        <p:spPr>
          <a:xfrm>
            <a:off x="1458606" y="302236"/>
            <a:ext cx="23921014"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rPr sz="11500"/>
              <a:t>They aren’t DISRUPTORS..</a:t>
            </a:r>
            <a:r>
              <a:t>.</a:t>
            </a:r>
          </a:p>
        </p:txBody>
      </p:sp>
      <p:sp>
        <p:nvSpPr>
          <p:cNvPr id="312" name="They are DISTRACTORS..."/>
          <p:cNvSpPr txBox="1"/>
          <p:nvPr/>
        </p:nvSpPr>
        <p:spPr>
          <a:xfrm>
            <a:off x="3847528" y="10289605"/>
            <a:ext cx="16688944"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r>
              <a:rPr sz="11500"/>
              <a:t>They are DISTRACTORS</a:t>
            </a:r>
            <a:r>
              <a:t>...</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918" name="Group"/>
          <p:cNvGrpSpPr/>
          <p:nvPr/>
        </p:nvGrpSpPr>
        <p:grpSpPr>
          <a:xfrm>
            <a:off x="-1" y="12275370"/>
            <a:ext cx="24384004" cy="1445395"/>
            <a:chOff x="0" y="0"/>
            <a:chExt cx="24384003" cy="1445394"/>
          </a:xfrm>
        </p:grpSpPr>
        <p:grpSp>
          <p:nvGrpSpPr>
            <p:cNvPr id="916" name="Group"/>
            <p:cNvGrpSpPr/>
            <p:nvPr/>
          </p:nvGrpSpPr>
          <p:grpSpPr>
            <a:xfrm>
              <a:off x="-1" y="22990"/>
              <a:ext cx="24384004" cy="1422404"/>
              <a:chOff x="0" y="0"/>
              <a:chExt cx="24384003" cy="1422403"/>
            </a:xfrm>
          </p:grpSpPr>
          <p:sp>
            <p:nvSpPr>
              <p:cNvPr id="909"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910"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911"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912"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913"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914"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915"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917"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919"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920"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921" name="Image" descr="Image"/>
          <p:cNvPicPr>
            <a:picLocks noChangeAspect="1"/>
          </p:cNvPicPr>
          <p:nvPr/>
        </p:nvPicPr>
        <p:blipFill>
          <a:blip r:embed="rId4">
            <a:extLst/>
          </a:blip>
          <a:stretch>
            <a:fillRect/>
          </a:stretch>
        </p:blipFill>
        <p:spPr>
          <a:xfrm>
            <a:off x="4149335" y="352403"/>
            <a:ext cx="16085330" cy="10723553"/>
          </a:xfrm>
          <a:prstGeom prst="rect">
            <a:avLst/>
          </a:prstGeom>
          <a:ln w="12700">
            <a:miter lim="400000"/>
          </a:ln>
        </p:spPr>
      </p:pic>
      <p:sp>
        <p:nvSpPr>
          <p:cNvPr id="922" name="Courage Over Comfort?…"/>
          <p:cNvSpPr txBox="1"/>
          <p:nvPr/>
        </p:nvSpPr>
        <p:spPr>
          <a:xfrm>
            <a:off x="1810673" y="300204"/>
            <a:ext cx="21465814" cy="360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11500" b="1">
                <a:solidFill>
                  <a:srgbClr val="FFFFFF"/>
                </a:solidFill>
                <a:latin typeface="Helvetica"/>
                <a:ea typeface="Helvetica"/>
                <a:cs typeface="Helvetica"/>
                <a:sym typeface="Helvetica"/>
              </a:defRPr>
            </a:pPr>
            <a:r>
              <a:t>Courage Over Comfort?</a:t>
            </a:r>
          </a:p>
          <a:p>
            <a:pPr>
              <a:defRPr sz="11500" b="1">
                <a:solidFill>
                  <a:srgbClr val="FFFFFF"/>
                </a:solidFill>
                <a:latin typeface="Helvetica"/>
                <a:ea typeface="Helvetica"/>
                <a:cs typeface="Helvetica"/>
                <a:sym typeface="Helvetica"/>
              </a:defRPr>
            </a:pPr>
            <a:r>
              <a:t>Take the Path of Resistance</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935" name="Group"/>
          <p:cNvGrpSpPr/>
          <p:nvPr/>
        </p:nvGrpSpPr>
        <p:grpSpPr>
          <a:xfrm>
            <a:off x="-1" y="12275370"/>
            <a:ext cx="24384004" cy="1445395"/>
            <a:chOff x="0" y="0"/>
            <a:chExt cx="24384003" cy="1445394"/>
          </a:xfrm>
        </p:grpSpPr>
        <p:grpSp>
          <p:nvGrpSpPr>
            <p:cNvPr id="933" name="Group"/>
            <p:cNvGrpSpPr/>
            <p:nvPr/>
          </p:nvGrpSpPr>
          <p:grpSpPr>
            <a:xfrm>
              <a:off x="-1" y="22990"/>
              <a:ext cx="24384004" cy="1422404"/>
              <a:chOff x="0" y="0"/>
              <a:chExt cx="24384003" cy="1422403"/>
            </a:xfrm>
          </p:grpSpPr>
          <p:sp>
            <p:nvSpPr>
              <p:cNvPr id="926"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927"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928"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929"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930"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931"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932"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934"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936"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937"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sp>
        <p:nvSpPr>
          <p:cNvPr id="938" name="How do you get 1 sale from every sale this year?…"/>
          <p:cNvSpPr txBox="1"/>
          <p:nvPr/>
        </p:nvSpPr>
        <p:spPr>
          <a:xfrm>
            <a:off x="1039104" y="4322337"/>
            <a:ext cx="22305792" cy="8102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1282211" indent="-1282211" algn="l">
              <a:buSzPct val="100000"/>
              <a:buAutoNum type="arabicPeriod"/>
              <a:defRPr sz="7500">
                <a:solidFill>
                  <a:srgbClr val="FFFFFF"/>
                </a:solidFill>
              </a:defRPr>
            </a:pPr>
            <a:r>
              <a:t>How do you get 1 sale from every sale this year?</a:t>
            </a:r>
          </a:p>
          <a:p>
            <a:pPr marL="1282211" indent="-1282211" algn="l">
              <a:buSzPct val="100000"/>
              <a:buAutoNum type="arabicPeriod"/>
              <a:defRPr sz="7500">
                <a:solidFill>
                  <a:srgbClr val="FFFFFF"/>
                </a:solidFill>
              </a:defRPr>
            </a:pPr>
            <a:endParaRPr/>
          </a:p>
          <a:p>
            <a:pPr algn="l">
              <a:defRPr sz="7500">
                <a:solidFill>
                  <a:srgbClr val="FFFFFF"/>
                </a:solidFill>
              </a:defRPr>
            </a:pPr>
            <a:r>
              <a:t>2. How do you get 1 referral from each client?</a:t>
            </a:r>
          </a:p>
          <a:p>
            <a:pPr algn="l">
              <a:defRPr sz="7500">
                <a:solidFill>
                  <a:srgbClr val="FFFFFF"/>
                </a:solidFill>
              </a:defRPr>
            </a:pPr>
            <a:endParaRPr/>
          </a:p>
          <a:p>
            <a:pPr algn="l">
              <a:defRPr sz="7500">
                <a:solidFill>
                  <a:srgbClr val="FFFFFF"/>
                </a:solidFill>
              </a:defRPr>
            </a:pPr>
            <a:r>
              <a:t>3. How do you get 1 referral from your each vendor partner?</a:t>
            </a:r>
          </a:p>
        </p:txBody>
      </p:sp>
      <p:sp>
        <p:nvSpPr>
          <p:cNvPr id="939" name="My Challenge To You the Next 90 Days"/>
          <p:cNvSpPr txBox="1"/>
          <p:nvPr/>
        </p:nvSpPr>
        <p:spPr>
          <a:xfrm>
            <a:off x="2324625" y="773027"/>
            <a:ext cx="19734751" cy="360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latin typeface="Helvetica"/>
                <a:ea typeface="Helvetica"/>
                <a:cs typeface="Helvetica"/>
                <a:sym typeface="Helvetica"/>
              </a:defRPr>
            </a:lvl1pPr>
          </a:lstStyle>
          <a:p>
            <a:r>
              <a:t>My Challenge To You the Next 90 Days</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952" name="Group"/>
          <p:cNvGrpSpPr/>
          <p:nvPr/>
        </p:nvGrpSpPr>
        <p:grpSpPr>
          <a:xfrm>
            <a:off x="-1" y="12275370"/>
            <a:ext cx="24384004" cy="1445395"/>
            <a:chOff x="0" y="0"/>
            <a:chExt cx="24384003" cy="1445394"/>
          </a:xfrm>
        </p:grpSpPr>
        <p:grpSp>
          <p:nvGrpSpPr>
            <p:cNvPr id="950" name="Group"/>
            <p:cNvGrpSpPr/>
            <p:nvPr/>
          </p:nvGrpSpPr>
          <p:grpSpPr>
            <a:xfrm>
              <a:off x="-1" y="22990"/>
              <a:ext cx="24384004" cy="1422404"/>
              <a:chOff x="0" y="0"/>
              <a:chExt cx="24384003" cy="1422403"/>
            </a:xfrm>
          </p:grpSpPr>
          <p:sp>
            <p:nvSpPr>
              <p:cNvPr id="943"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944"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945"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946"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947"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948"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949"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951"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953"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954"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955" name="8EF31BFD-7857-41AB-9B1F-4EB7BCC4B875-L0-001-small.jpg" descr="8EF31BFD-7857-41AB-9B1F-4EB7BCC4B875-L0-001-small.jpg"/>
          <p:cNvPicPr>
            <a:picLocks noChangeAspect="1"/>
          </p:cNvPicPr>
          <p:nvPr/>
        </p:nvPicPr>
        <p:blipFill>
          <a:blip r:embed="rId4">
            <a:extLst/>
          </a:blip>
          <a:stretch>
            <a:fillRect/>
          </a:stretch>
        </p:blipFill>
        <p:spPr>
          <a:xfrm>
            <a:off x="1193093" y="0"/>
            <a:ext cx="21997814" cy="12373771"/>
          </a:xfrm>
          <a:prstGeom prst="rect">
            <a:avLst/>
          </a:prstGeom>
          <a:ln w="12700">
            <a:miter lim="400000"/>
          </a:ln>
        </p:spPr>
      </p:pic>
      <p:sp>
        <p:nvSpPr>
          <p:cNvPr id="956" name="THANK YOU!"/>
          <p:cNvSpPr txBox="1"/>
          <p:nvPr/>
        </p:nvSpPr>
        <p:spPr>
          <a:xfrm>
            <a:off x="8091220" y="3651688"/>
            <a:ext cx="16418717" cy="1854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DCDEE0"/>
                </a:solidFill>
                <a:latin typeface="Helvetica"/>
                <a:ea typeface="Helvetica"/>
                <a:cs typeface="Helvetica"/>
                <a:sym typeface="Helvetica"/>
              </a:defRPr>
            </a:lvl1pPr>
          </a:lstStyle>
          <a:p>
            <a:r>
              <a:t>THANK YOU!</a:t>
            </a:r>
          </a:p>
        </p:txBody>
      </p:sp>
      <p:sp>
        <p:nvSpPr>
          <p:cNvPr id="957" name="@jeffmays_RE"/>
          <p:cNvSpPr txBox="1"/>
          <p:nvPr/>
        </p:nvSpPr>
        <p:spPr>
          <a:xfrm>
            <a:off x="8631035" y="11114012"/>
            <a:ext cx="15339089" cy="1244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7500">
                <a:solidFill>
                  <a:srgbClr val="FFFFFF"/>
                </a:solidFill>
              </a:defRPr>
            </a:lvl1pPr>
          </a:lstStyle>
          <a:p>
            <a:r>
              <a:t>@jeffmays_RE</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325" name="Group"/>
          <p:cNvGrpSpPr/>
          <p:nvPr/>
        </p:nvGrpSpPr>
        <p:grpSpPr>
          <a:xfrm>
            <a:off x="-1" y="12275370"/>
            <a:ext cx="24384004" cy="1445395"/>
            <a:chOff x="0" y="0"/>
            <a:chExt cx="24384003" cy="1445394"/>
          </a:xfrm>
        </p:grpSpPr>
        <p:grpSp>
          <p:nvGrpSpPr>
            <p:cNvPr id="323" name="Group"/>
            <p:cNvGrpSpPr/>
            <p:nvPr/>
          </p:nvGrpSpPr>
          <p:grpSpPr>
            <a:xfrm>
              <a:off x="-1" y="22990"/>
              <a:ext cx="24384004" cy="1422404"/>
              <a:chOff x="0" y="0"/>
              <a:chExt cx="24384003" cy="1422403"/>
            </a:xfrm>
          </p:grpSpPr>
          <p:sp>
            <p:nvSpPr>
              <p:cNvPr id="316"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17"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18"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319"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20"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321"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322"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324"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326"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327"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328" name="Image" descr="Image"/>
          <p:cNvPicPr>
            <a:picLocks noChangeAspect="1"/>
          </p:cNvPicPr>
          <p:nvPr/>
        </p:nvPicPr>
        <p:blipFill>
          <a:blip r:embed="rId4">
            <a:extLst/>
          </a:blip>
          <a:stretch>
            <a:fillRect/>
          </a:stretch>
        </p:blipFill>
        <p:spPr>
          <a:xfrm>
            <a:off x="3031866" y="60545"/>
            <a:ext cx="18320268" cy="12179680"/>
          </a:xfrm>
          <a:prstGeom prst="rect">
            <a:avLst/>
          </a:prstGeom>
          <a:ln w="12700">
            <a:miter lim="400000"/>
          </a:ln>
        </p:spPr>
      </p:pic>
      <p:sp>
        <p:nvSpPr>
          <p:cNvPr id="329" name="This Is NOT a Sound Business Model"/>
          <p:cNvSpPr txBox="1"/>
          <p:nvPr/>
        </p:nvSpPr>
        <p:spPr>
          <a:xfrm>
            <a:off x="11591260" y="2393947"/>
            <a:ext cx="12311205" cy="5359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solidFill>
                  <a:srgbClr val="A6AAA9"/>
                </a:solidFill>
                <a:latin typeface="Helvetica"/>
                <a:ea typeface="Helvetica"/>
                <a:cs typeface="Helvetica"/>
                <a:sym typeface="Helvetica"/>
              </a:defRPr>
            </a:lvl1pPr>
          </a:lstStyle>
          <a:p>
            <a:r>
              <a:t>This Is NOT a Sound Business Model</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342" name="Group"/>
          <p:cNvGrpSpPr/>
          <p:nvPr/>
        </p:nvGrpSpPr>
        <p:grpSpPr>
          <a:xfrm>
            <a:off x="-1" y="12275370"/>
            <a:ext cx="24384004" cy="1445395"/>
            <a:chOff x="0" y="0"/>
            <a:chExt cx="24384003" cy="1445394"/>
          </a:xfrm>
        </p:grpSpPr>
        <p:grpSp>
          <p:nvGrpSpPr>
            <p:cNvPr id="340" name="Group"/>
            <p:cNvGrpSpPr/>
            <p:nvPr/>
          </p:nvGrpSpPr>
          <p:grpSpPr>
            <a:xfrm>
              <a:off x="-1" y="22990"/>
              <a:ext cx="24384004" cy="1422404"/>
              <a:chOff x="0" y="0"/>
              <a:chExt cx="24384003" cy="1422403"/>
            </a:xfrm>
          </p:grpSpPr>
          <p:sp>
            <p:nvSpPr>
              <p:cNvPr id="333"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34"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35"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336"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37"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338"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339"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341"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343"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344"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345" name="Image" descr="Image"/>
          <p:cNvPicPr>
            <a:picLocks noChangeAspect="1"/>
          </p:cNvPicPr>
          <p:nvPr/>
        </p:nvPicPr>
        <p:blipFill>
          <a:blip r:embed="rId4">
            <a:extLst/>
          </a:blip>
          <a:stretch>
            <a:fillRect/>
          </a:stretch>
        </p:blipFill>
        <p:spPr>
          <a:xfrm>
            <a:off x="2748479" y="63406"/>
            <a:ext cx="18109659" cy="12073106"/>
          </a:xfrm>
          <a:prstGeom prst="rect">
            <a:avLst/>
          </a:prstGeom>
          <a:ln w="12700">
            <a:miter lim="400000"/>
          </a:ln>
        </p:spPr>
      </p:pic>
      <p:sp>
        <p:nvSpPr>
          <p:cNvPr id="346" name="Commission Compression"/>
          <p:cNvSpPr txBox="1"/>
          <p:nvPr/>
        </p:nvSpPr>
        <p:spPr>
          <a:xfrm>
            <a:off x="8166683" y="3959711"/>
            <a:ext cx="9574270" cy="360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r>
              <a:rPr sz="11500" b="1">
                <a:solidFill>
                  <a:srgbClr val="FFFFFF"/>
                </a:solidFill>
                <a:latin typeface="Helvetica"/>
                <a:ea typeface="Helvetica"/>
                <a:cs typeface="Helvetica"/>
                <a:sym typeface="Helvetica"/>
              </a:rPr>
              <a:t>Commission Compression</a:t>
            </a:r>
            <a:r>
              <a:t> </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359" name="Group"/>
          <p:cNvGrpSpPr/>
          <p:nvPr/>
        </p:nvGrpSpPr>
        <p:grpSpPr>
          <a:xfrm>
            <a:off x="-1" y="12275370"/>
            <a:ext cx="24384004" cy="1445395"/>
            <a:chOff x="0" y="0"/>
            <a:chExt cx="24384003" cy="1445394"/>
          </a:xfrm>
        </p:grpSpPr>
        <p:grpSp>
          <p:nvGrpSpPr>
            <p:cNvPr id="357" name="Group"/>
            <p:cNvGrpSpPr/>
            <p:nvPr/>
          </p:nvGrpSpPr>
          <p:grpSpPr>
            <a:xfrm>
              <a:off x="-1" y="22990"/>
              <a:ext cx="24384004" cy="1422404"/>
              <a:chOff x="0" y="0"/>
              <a:chExt cx="24384003" cy="1422403"/>
            </a:xfrm>
          </p:grpSpPr>
          <p:sp>
            <p:nvSpPr>
              <p:cNvPr id="350"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51"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52"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353"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54"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355"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356"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358"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360"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361"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sp>
        <p:nvSpPr>
          <p:cNvPr id="362" name="What do YOU do that’s unique for clients?…"/>
          <p:cNvSpPr txBox="1"/>
          <p:nvPr/>
        </p:nvSpPr>
        <p:spPr>
          <a:xfrm>
            <a:off x="1594143" y="3824117"/>
            <a:ext cx="21881838" cy="924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10000">
                <a:solidFill>
                  <a:srgbClr val="FFFFFF"/>
                </a:solidFill>
              </a:defRPr>
            </a:pPr>
            <a:r>
              <a:t>What do YOU do that’s unique for clients? </a:t>
            </a:r>
          </a:p>
          <a:p>
            <a:pPr>
              <a:defRPr sz="10000">
                <a:solidFill>
                  <a:srgbClr val="FFFFFF"/>
                </a:solidFill>
              </a:defRPr>
            </a:pPr>
            <a:r>
              <a:t>How do they know that? </a:t>
            </a:r>
          </a:p>
          <a:p>
            <a:pPr>
              <a:defRPr sz="10000">
                <a:solidFill>
                  <a:srgbClr val="FFFFFF"/>
                </a:solidFill>
              </a:defRPr>
            </a:pPr>
            <a:r>
              <a:t>Is it packaged/marketed? </a:t>
            </a:r>
          </a:p>
          <a:p>
            <a:pPr>
              <a:defRPr sz="10000">
                <a:solidFill>
                  <a:srgbClr val="FFFFFF"/>
                </a:solidFill>
              </a:defRPr>
            </a:pPr>
            <a:r>
              <a:t>What’s your value add?</a:t>
            </a:r>
          </a:p>
        </p:txBody>
      </p:sp>
      <p:sp>
        <p:nvSpPr>
          <p:cNvPr id="363" name="Stand Out-Market Differently Than Everyone Else"/>
          <p:cNvSpPr txBox="1"/>
          <p:nvPr/>
        </p:nvSpPr>
        <p:spPr>
          <a:xfrm>
            <a:off x="2180959" y="179512"/>
            <a:ext cx="20401255" cy="3606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11500" b="1">
                <a:latin typeface="Helvetica"/>
                <a:ea typeface="Helvetica"/>
                <a:cs typeface="Helvetica"/>
                <a:sym typeface="Helvetica"/>
              </a:defRPr>
            </a:lvl1pPr>
          </a:lstStyle>
          <a:p>
            <a:r>
              <a:t>Stand Out-Market Differently Than Everyone Else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376" name="Group"/>
          <p:cNvGrpSpPr/>
          <p:nvPr/>
        </p:nvGrpSpPr>
        <p:grpSpPr>
          <a:xfrm>
            <a:off x="-1" y="12275370"/>
            <a:ext cx="24384004" cy="1445395"/>
            <a:chOff x="0" y="0"/>
            <a:chExt cx="24384003" cy="1445394"/>
          </a:xfrm>
        </p:grpSpPr>
        <p:grpSp>
          <p:nvGrpSpPr>
            <p:cNvPr id="374" name="Group"/>
            <p:cNvGrpSpPr/>
            <p:nvPr/>
          </p:nvGrpSpPr>
          <p:grpSpPr>
            <a:xfrm>
              <a:off x="-1" y="22990"/>
              <a:ext cx="24384004" cy="1422404"/>
              <a:chOff x="0" y="0"/>
              <a:chExt cx="24384003" cy="1422403"/>
            </a:xfrm>
          </p:grpSpPr>
          <p:sp>
            <p:nvSpPr>
              <p:cNvPr id="367"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68"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69"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370"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71"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372"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373"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375"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377"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378"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pic>
        <p:nvPicPr>
          <p:cNvPr id="379" name="162755DF-0F08-4DF7-8716-C2D338AFDEEA-L0-001.jpeg" descr="162755DF-0F08-4DF7-8716-C2D338AFDEEA-L0-001.jpeg"/>
          <p:cNvPicPr>
            <a:picLocks noChangeAspect="1"/>
          </p:cNvPicPr>
          <p:nvPr/>
        </p:nvPicPr>
        <p:blipFill>
          <a:blip r:embed="rId4">
            <a:extLst/>
          </a:blip>
          <a:stretch>
            <a:fillRect/>
          </a:stretch>
        </p:blipFill>
        <p:spPr>
          <a:xfrm>
            <a:off x="10268788" y="1403896"/>
            <a:ext cx="14088189" cy="9392126"/>
          </a:xfrm>
          <a:prstGeom prst="rect">
            <a:avLst/>
          </a:prstGeom>
          <a:ln w="12700">
            <a:miter lim="400000"/>
          </a:ln>
        </p:spPr>
      </p:pic>
      <p:sp>
        <p:nvSpPr>
          <p:cNvPr id="380" name="Someone Will Do It For Less-…"/>
          <p:cNvSpPr txBox="1"/>
          <p:nvPr/>
        </p:nvSpPr>
        <p:spPr>
          <a:xfrm>
            <a:off x="575681" y="2810284"/>
            <a:ext cx="15301244" cy="6680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6200" b="1">
                <a:solidFill>
                  <a:srgbClr val="FFFFFF"/>
                </a:solidFill>
                <a:latin typeface="Helvetica"/>
                <a:ea typeface="Helvetica"/>
                <a:cs typeface="Helvetica"/>
                <a:sym typeface="Helvetica"/>
              </a:defRPr>
            </a:pPr>
            <a:r>
              <a:t>Someone Will Do It For Less-</a:t>
            </a:r>
          </a:p>
          <a:p>
            <a:pPr algn="l">
              <a:defRPr sz="6200" b="1">
                <a:solidFill>
                  <a:srgbClr val="FFFFFF"/>
                </a:solidFill>
                <a:latin typeface="Helvetica"/>
                <a:ea typeface="Helvetica"/>
                <a:cs typeface="Helvetica"/>
                <a:sym typeface="Helvetica"/>
              </a:defRPr>
            </a:pPr>
            <a:r>
              <a:t>“Really. List with anyone but THAT agent. If they can’t negotiate their own value already..what will they do with you equity, negotiating behind closed doors when it’s not their money? Is that who you want working to get you top dollar?</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BDBDD"/>
        </a:solidFill>
        <a:effectLst/>
      </p:bgPr>
    </p:bg>
    <p:spTree>
      <p:nvGrpSpPr>
        <p:cNvPr id="1" name=""/>
        <p:cNvGrpSpPr/>
        <p:nvPr/>
      </p:nvGrpSpPr>
      <p:grpSpPr>
        <a:xfrm>
          <a:off x="0" y="0"/>
          <a:ext cx="0" cy="0"/>
          <a:chOff x="0" y="0"/>
          <a:chExt cx="0" cy="0"/>
        </a:xfrm>
      </p:grpSpPr>
      <p:grpSp>
        <p:nvGrpSpPr>
          <p:cNvPr id="393" name="Group"/>
          <p:cNvGrpSpPr/>
          <p:nvPr/>
        </p:nvGrpSpPr>
        <p:grpSpPr>
          <a:xfrm>
            <a:off x="-1" y="12275370"/>
            <a:ext cx="24384004" cy="1445395"/>
            <a:chOff x="0" y="0"/>
            <a:chExt cx="24384003" cy="1445394"/>
          </a:xfrm>
        </p:grpSpPr>
        <p:grpSp>
          <p:nvGrpSpPr>
            <p:cNvPr id="391" name="Group"/>
            <p:cNvGrpSpPr/>
            <p:nvPr/>
          </p:nvGrpSpPr>
          <p:grpSpPr>
            <a:xfrm>
              <a:off x="-1" y="22990"/>
              <a:ext cx="24384004" cy="1422404"/>
              <a:chOff x="0" y="0"/>
              <a:chExt cx="24384003" cy="1422403"/>
            </a:xfrm>
          </p:grpSpPr>
          <p:sp>
            <p:nvSpPr>
              <p:cNvPr id="384" name="Shape"/>
              <p:cNvSpPr/>
              <p:nvPr/>
            </p:nvSpPr>
            <p:spPr>
              <a:xfrm>
                <a:off x="-1" y="-1"/>
                <a:ext cx="18353092" cy="142240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0606" y="21600"/>
                    </a:lnTo>
                    <a:lnTo>
                      <a:pt x="21600" y="0"/>
                    </a:lnTo>
                    <a:lnTo>
                      <a:pt x="0" y="0"/>
                    </a:lnTo>
                    <a:close/>
                  </a:path>
                </a:pathLst>
              </a:custGeom>
              <a:solidFill>
                <a:srgbClr val="103057"/>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85" name="Shape"/>
              <p:cNvSpPr/>
              <p:nvPr/>
            </p:nvSpPr>
            <p:spPr>
              <a:xfrm>
                <a:off x="17508539" y="-1"/>
                <a:ext cx="6875465" cy="1422404"/>
              </a:xfrm>
              <a:custGeom>
                <a:avLst/>
                <a:gdLst/>
                <a:ahLst/>
                <a:cxnLst>
                  <a:cxn ang="0">
                    <a:pos x="wd2" y="hd2"/>
                  </a:cxn>
                  <a:cxn ang="5400000">
                    <a:pos x="wd2" y="hd2"/>
                  </a:cxn>
                  <a:cxn ang="10800000">
                    <a:pos x="wd2" y="hd2"/>
                  </a:cxn>
                  <a:cxn ang="16200000">
                    <a:pos x="wd2" y="hd2"/>
                  </a:cxn>
                </a:cxnLst>
                <a:rect l="0" t="0" r="r" b="b"/>
                <a:pathLst>
                  <a:path w="21600" h="21600" extrusionOk="0">
                    <a:moveTo>
                      <a:pt x="2653" y="0"/>
                    </a:moveTo>
                    <a:lnTo>
                      <a:pt x="0" y="21600"/>
                    </a:lnTo>
                    <a:lnTo>
                      <a:pt x="21600" y="21600"/>
                    </a:lnTo>
                    <a:lnTo>
                      <a:pt x="21600" y="0"/>
                    </a:lnTo>
                    <a:lnTo>
                      <a:pt x="2653" y="0"/>
                    </a:lnTo>
                    <a:close/>
                  </a:path>
                </a:pathLst>
              </a:custGeom>
              <a:solidFill>
                <a:srgbClr val="DADBDC"/>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86" name="#TomFerry"/>
              <p:cNvSpPr txBox="1"/>
              <p:nvPr/>
            </p:nvSpPr>
            <p:spPr>
              <a:xfrm>
                <a:off x="17978115" y="292101"/>
                <a:ext cx="5936313" cy="838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4800" spc="288">
                    <a:solidFill>
                      <a:srgbClr val="F7941E"/>
                    </a:solidFill>
                    <a:latin typeface="Open Sans Semibold"/>
                    <a:ea typeface="Open Sans Semibold"/>
                    <a:cs typeface="Open Sans Semibold"/>
                    <a:sym typeface="Open Sans Semibold"/>
                  </a:defRPr>
                </a:pPr>
                <a:r>
                  <a:t>#</a:t>
                </a:r>
                <a:r>
                  <a:rPr>
                    <a:solidFill>
                      <a:srgbClr val="103057"/>
                    </a:solidFill>
                    <a:latin typeface="Open Sans Light"/>
                    <a:ea typeface="Open Sans Light"/>
                    <a:cs typeface="Open Sans Light"/>
                    <a:sym typeface="Open Sans Light"/>
                  </a:rPr>
                  <a:t>TomFerry</a:t>
                </a:r>
              </a:p>
            </p:txBody>
          </p:sp>
          <p:sp>
            <p:nvSpPr>
              <p:cNvPr id="387" name="Shape"/>
              <p:cNvSpPr/>
              <p:nvPr/>
            </p:nvSpPr>
            <p:spPr>
              <a:xfrm>
                <a:off x="16630651" y="-1"/>
                <a:ext cx="1722439" cy="1422404"/>
              </a:xfrm>
              <a:custGeom>
                <a:avLst/>
                <a:gdLst/>
                <a:ahLst/>
                <a:cxnLst>
                  <a:cxn ang="0">
                    <a:pos x="wd2" y="hd2"/>
                  </a:cxn>
                  <a:cxn ang="5400000">
                    <a:pos x="wd2" y="hd2"/>
                  </a:cxn>
                  <a:cxn ang="10800000">
                    <a:pos x="wd2" y="hd2"/>
                  </a:cxn>
                  <a:cxn ang="16200000">
                    <a:pos x="wd2" y="hd2"/>
                  </a:cxn>
                </a:cxnLst>
                <a:rect l="0" t="0" r="r" b="b"/>
                <a:pathLst>
                  <a:path w="21600" h="21600" extrusionOk="0">
                    <a:moveTo>
                      <a:pt x="16270" y="0"/>
                    </a:moveTo>
                    <a:lnTo>
                      <a:pt x="0" y="21600"/>
                    </a:lnTo>
                    <a:lnTo>
                      <a:pt x="11009" y="21600"/>
                    </a:lnTo>
                    <a:lnTo>
                      <a:pt x="21600" y="0"/>
                    </a:lnTo>
                    <a:lnTo>
                      <a:pt x="16270" y="0"/>
                    </a:lnTo>
                    <a:close/>
                  </a:path>
                </a:pathLst>
              </a:custGeom>
              <a:solidFill>
                <a:srgbClr val="B6B8BA"/>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388" name="Circle"/>
              <p:cNvSpPr/>
              <p:nvPr/>
            </p:nvSpPr>
            <p:spPr>
              <a:xfrm>
                <a:off x="216560" y="76200"/>
                <a:ext cx="1270003" cy="1270003"/>
              </a:xfrm>
              <a:prstGeom prst="ellipse">
                <a:avLst/>
              </a:prstGeom>
              <a:solidFill>
                <a:srgbClr val="0E284A">
                  <a:alpha val="40349"/>
                </a:srgbClr>
              </a:solidFill>
              <a:ln w="12700" cap="flat">
                <a:noFill/>
                <a:miter lim="400000"/>
              </a:ln>
              <a:effectLst/>
            </p:spPr>
            <p:txBody>
              <a:bodyPr wrap="square" lIns="0" tIns="0" rIns="0" bIns="0" numCol="1" anchor="ctr">
                <a:noAutofit/>
              </a:bodyPr>
              <a:lstStyle/>
              <a:p>
                <a:pPr defTabSz="2522360">
                  <a:defRPr sz="9600" b="1">
                    <a:solidFill>
                      <a:srgbClr val="FFFFFF"/>
                    </a:solidFill>
                    <a:latin typeface="Helvetica Neue"/>
                    <a:ea typeface="Helvetica Neue"/>
                    <a:cs typeface="Helvetica Neue"/>
                    <a:sym typeface="Helvetica Neue"/>
                  </a:defRPr>
                </a:pPr>
                <a:endParaRPr/>
              </a:p>
            </p:txBody>
          </p:sp>
          <p:sp>
            <p:nvSpPr>
              <p:cNvPr id="389" name="Circle"/>
              <p:cNvSpPr/>
              <p:nvPr/>
            </p:nvSpPr>
            <p:spPr>
              <a:xfrm>
                <a:off x="356260" y="203200"/>
                <a:ext cx="1016003" cy="1016003"/>
              </a:xfrm>
              <a:prstGeom prst="ellipse">
                <a:avLst/>
              </a:prstGeom>
              <a:solidFill>
                <a:srgbClr val="DADBDC"/>
              </a:solidFill>
              <a:ln w="12700" cap="flat">
                <a:noFill/>
                <a:miter lim="400000"/>
              </a:ln>
              <a:effectLst/>
            </p:spPr>
            <p:txBody>
              <a:bodyPr wrap="square" lIns="0" tIns="0" rIns="0" bIns="0" numCol="1" anchor="ctr">
                <a:noAutofit/>
              </a:bodyPr>
              <a:lstStyle/>
              <a:p>
                <a:pPr defTabSz="2522360">
                  <a:defRPr sz="9600">
                    <a:solidFill>
                      <a:srgbClr val="FFFFFF"/>
                    </a:solidFill>
                    <a:latin typeface="Helvetica Neue Medium"/>
                    <a:ea typeface="Helvetica Neue Medium"/>
                    <a:cs typeface="Helvetica Neue Medium"/>
                    <a:sym typeface="Helvetica Neue Medium"/>
                  </a:defRPr>
                </a:pPr>
                <a:endParaRPr/>
              </a:p>
            </p:txBody>
          </p:sp>
          <p:sp>
            <p:nvSpPr>
              <p:cNvPr id="390" name="TF"/>
              <p:cNvSpPr txBox="1"/>
              <p:nvPr/>
            </p:nvSpPr>
            <p:spPr>
              <a:xfrm>
                <a:off x="477941" y="300833"/>
                <a:ext cx="747241" cy="76993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67467" tIns="67467" rIns="67467" bIns="67467" numCol="1" anchor="ctr">
                <a:spAutoFit/>
              </a:bodyPr>
              <a:lstStyle/>
              <a:p>
                <a:pPr defTabSz="2522360">
                  <a:defRPr sz="4200" spc="-209">
                    <a:solidFill>
                      <a:srgbClr val="103057"/>
                    </a:solidFill>
                    <a:latin typeface="Open Sans Semibold"/>
                    <a:ea typeface="Open Sans Semibold"/>
                    <a:cs typeface="Open Sans Semibold"/>
                    <a:sym typeface="Open Sans Semibold"/>
                  </a:defRPr>
                </a:pPr>
                <a:r>
                  <a:t>T</a:t>
                </a:r>
                <a:r>
                  <a:rPr>
                    <a:latin typeface="Open Sans Light"/>
                    <a:ea typeface="Open Sans Light"/>
                    <a:cs typeface="Open Sans Light"/>
                    <a:sym typeface="Open Sans Light"/>
                  </a:rPr>
                  <a:t>F</a:t>
                </a:r>
              </a:p>
            </p:txBody>
          </p:sp>
        </p:grpSp>
        <p:sp>
          <p:nvSpPr>
            <p:cNvPr id="392" name="Rectangle"/>
            <p:cNvSpPr/>
            <p:nvPr/>
          </p:nvSpPr>
          <p:spPr>
            <a:xfrm>
              <a:off x="0" y="-1"/>
              <a:ext cx="24384003" cy="25401"/>
            </a:xfrm>
            <a:prstGeom prst="rect">
              <a:avLst/>
            </a:prstGeom>
            <a:solidFill>
              <a:srgbClr val="FFFFFF"/>
            </a:solid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grpSp>
      <p:sp>
        <p:nvSpPr>
          <p:cNvPr id="394" name="Rectangle"/>
          <p:cNvSpPr/>
          <p:nvPr/>
        </p:nvSpPr>
        <p:spPr>
          <a:xfrm>
            <a:off x="-1" y="-1"/>
            <a:ext cx="24384004" cy="25401"/>
          </a:xfrm>
          <a:prstGeom prst="rect">
            <a:avLst/>
          </a:prstGeom>
          <a:solidFill>
            <a:srgbClr val="414042"/>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395" name="Image" descr="Image"/>
          <p:cNvPicPr>
            <a:picLocks noChangeAspect="1"/>
          </p:cNvPicPr>
          <p:nvPr/>
        </p:nvPicPr>
        <p:blipFill>
          <a:blip r:embed="rId3">
            <a:extLst/>
          </a:blip>
          <a:srcRect t="88761"/>
          <a:stretch>
            <a:fillRect/>
          </a:stretch>
        </p:blipFill>
        <p:spPr>
          <a:xfrm>
            <a:off x="0" y="12174518"/>
            <a:ext cx="24384000" cy="1541483"/>
          </a:xfrm>
          <a:prstGeom prst="rect">
            <a:avLst/>
          </a:prstGeom>
          <a:ln w="12700">
            <a:miter lim="400000"/>
          </a:ln>
        </p:spPr>
      </p:pic>
      <p:sp>
        <p:nvSpPr>
          <p:cNvPr id="396" name="You’re mainly attracted to that agent/company because they’re offering a discount right? (YES)…"/>
          <p:cNvSpPr txBox="1"/>
          <p:nvPr/>
        </p:nvSpPr>
        <p:spPr>
          <a:xfrm>
            <a:off x="3891943" y="460586"/>
            <a:ext cx="17474620" cy="11722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r>
              <a:t>You’re mainly attracted to that agent/company because they’re offering a discount right? (YES)</a:t>
            </a:r>
          </a:p>
          <a:p>
            <a:pPr algn="l"/>
            <a:endParaRPr/>
          </a:p>
          <a:p>
            <a:pPr algn="l"/>
            <a:r>
              <a:t>Not because they’re the best or has an amazing marketing program..it’s the discount correct? (YES)</a:t>
            </a:r>
          </a:p>
          <a:p>
            <a:pPr algn="l"/>
            <a:endParaRPr/>
          </a:p>
          <a:p>
            <a:pPr algn="l"/>
            <a:r>
              <a:t>So..their business is solely built around attracting people with a discount..agreed? (YES)</a:t>
            </a:r>
          </a:p>
          <a:p>
            <a:pPr algn="l"/>
            <a:endParaRPr/>
          </a:p>
          <a:p>
            <a:pPr algn="l"/>
            <a:r>
              <a:t>Then that means they’ll be selling your property at a... what? </a:t>
            </a:r>
          </a:p>
          <a:p>
            <a:pPr algn="l"/>
            <a:r>
              <a:t>(A DISCOUNT)</a:t>
            </a:r>
          </a:p>
          <a:p>
            <a:pPr algn="l"/>
            <a:endParaRPr/>
          </a:p>
          <a:p>
            <a:pPr algn="l"/>
            <a:r>
              <a:t>Is that how you want your biggest asset positioned... at a discount? (NO)</a:t>
            </a: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TotalTime>
  <Words>1843</Words>
  <Application>Microsoft Office PowerPoint</Application>
  <PresentationFormat>Custom</PresentationFormat>
  <Paragraphs>207</Paragraphs>
  <Slides>42</Slides>
  <Notes>42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Helvetica</vt:lpstr>
      <vt:lpstr>Helvetica Light</vt:lpstr>
      <vt:lpstr>Helvetica Neue</vt:lpstr>
      <vt:lpstr>Helvetica Neue Medium</vt:lpstr>
      <vt:lpstr>Open Sans Light</vt:lpstr>
      <vt:lpstr>Open Sans Semibold</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Henager</dc:creator>
  <cp:lastModifiedBy>Tony Floyd</cp:lastModifiedBy>
  <cp:revision>2</cp:revision>
  <dcterms:modified xsi:type="dcterms:W3CDTF">2019-02-07T16:23:55Z</dcterms:modified>
</cp:coreProperties>
</file>