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192" r:id="rId1"/>
  </p:sldMasterIdLst>
  <p:notesMasterIdLst>
    <p:notesMasterId r:id="rId57"/>
  </p:notesMasterIdLst>
  <p:handoutMasterIdLst>
    <p:handoutMasterId r:id="rId58"/>
  </p:handoutMasterIdLst>
  <p:sldIdLst>
    <p:sldId id="994" r:id="rId2"/>
    <p:sldId id="1001" r:id="rId3"/>
    <p:sldId id="992" r:id="rId4"/>
    <p:sldId id="367" r:id="rId5"/>
    <p:sldId id="995" r:id="rId6"/>
    <p:sldId id="998" r:id="rId7"/>
    <p:sldId id="1038" r:id="rId8"/>
    <p:sldId id="407" r:id="rId9"/>
    <p:sldId id="1035" r:id="rId10"/>
    <p:sldId id="1012" r:id="rId11"/>
    <p:sldId id="999" r:id="rId12"/>
    <p:sldId id="1003" r:id="rId13"/>
    <p:sldId id="1007" r:id="rId14"/>
    <p:sldId id="368" r:id="rId15"/>
    <p:sldId id="1009" r:id="rId16"/>
    <p:sldId id="334" r:id="rId17"/>
    <p:sldId id="335" r:id="rId18"/>
    <p:sldId id="409" r:id="rId19"/>
    <p:sldId id="404" r:id="rId20"/>
    <p:sldId id="340" r:id="rId21"/>
    <p:sldId id="1024" r:id="rId22"/>
    <p:sldId id="1025" r:id="rId23"/>
    <p:sldId id="1027" r:id="rId24"/>
    <p:sldId id="1028" r:id="rId25"/>
    <p:sldId id="1029" r:id="rId26"/>
    <p:sldId id="1030" r:id="rId27"/>
    <p:sldId id="1026" r:id="rId28"/>
    <p:sldId id="386" r:id="rId29"/>
    <p:sldId id="378" r:id="rId30"/>
    <p:sldId id="1036" r:id="rId31"/>
    <p:sldId id="1037" r:id="rId32"/>
    <p:sldId id="349" r:id="rId33"/>
    <p:sldId id="344" r:id="rId34"/>
    <p:sldId id="353" r:id="rId35"/>
    <p:sldId id="1017" r:id="rId36"/>
    <p:sldId id="1018" r:id="rId37"/>
    <p:sldId id="1019" r:id="rId38"/>
    <p:sldId id="1020" r:id="rId39"/>
    <p:sldId id="1021" r:id="rId40"/>
    <p:sldId id="1022" r:id="rId41"/>
    <p:sldId id="348" r:id="rId42"/>
    <p:sldId id="345" r:id="rId43"/>
    <p:sldId id="1023" r:id="rId44"/>
    <p:sldId id="351" r:id="rId45"/>
    <p:sldId id="343" r:id="rId46"/>
    <p:sldId id="352" r:id="rId47"/>
    <p:sldId id="1011" r:id="rId48"/>
    <p:sldId id="1034" r:id="rId49"/>
    <p:sldId id="1032" r:id="rId50"/>
    <p:sldId id="338" r:id="rId51"/>
    <p:sldId id="336" r:id="rId52"/>
    <p:sldId id="1013" r:id="rId53"/>
    <p:sldId id="1014" r:id="rId54"/>
    <p:sldId id="1015" r:id="rId55"/>
    <p:sldId id="1016" r:id="rId5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60033"/>
    <a:srgbClr val="660066"/>
    <a:srgbClr val="006699"/>
    <a:srgbClr val="0033CC"/>
    <a:srgbClr val="0000FF"/>
    <a:srgbClr val="FFFF99"/>
    <a:srgbClr val="CC00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38" autoAdjust="0"/>
    <p:restoredTop sz="94605" autoAdjust="0"/>
  </p:normalViewPr>
  <p:slideViewPr>
    <p:cSldViewPr>
      <p:cViewPr varScale="1">
        <p:scale>
          <a:sx n="104" d="100"/>
          <a:sy n="104" d="100"/>
        </p:scale>
        <p:origin x="183" y="6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70"/>
    </p:cViewPr>
  </p:sorterViewPr>
  <p:notesViewPr>
    <p:cSldViewPr>
      <p:cViewPr varScale="1">
        <p:scale>
          <a:sx n="48" d="100"/>
          <a:sy n="48" d="100"/>
        </p:scale>
        <p:origin x="-2650" y="-77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0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0" tIns="45284" rIns="90570" bIns="4528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8750" y="0"/>
            <a:ext cx="3040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0" tIns="45284" rIns="90570" bIns="452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3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8088"/>
            <a:ext cx="3040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0" tIns="45284" rIns="90570" bIns="4528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3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8750" y="8828088"/>
            <a:ext cx="3040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0" tIns="45284" rIns="90570" bIns="4528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E4C6888-6CE2-42EF-AB72-10E6AD2C5C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0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0" tIns="46146" rIns="92290" bIns="46146" numCol="1" anchor="t" anchorCtr="0" compatLnSpc="1">
            <a:prstTxWarp prst="textNoShape">
              <a:avLst/>
            </a:prstTxWarp>
          </a:bodyPr>
          <a:lstStyle>
            <a:lvl1pPr defTabSz="92299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8750" y="0"/>
            <a:ext cx="3040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0" tIns="46146" rIns="92290" bIns="46146" numCol="1" anchor="t" anchorCtr="0" compatLnSpc="1">
            <a:prstTxWarp prst="textNoShape">
              <a:avLst/>
            </a:prstTxWarp>
          </a:bodyPr>
          <a:lstStyle>
            <a:lvl1pPr algn="r" defTabSz="92299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5325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0" tIns="46146" rIns="92290" bIns="461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8088"/>
            <a:ext cx="3040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0" tIns="46146" rIns="92290" bIns="46146" numCol="1" anchor="b" anchorCtr="0" compatLnSpc="1">
            <a:prstTxWarp prst="textNoShape">
              <a:avLst/>
            </a:prstTxWarp>
          </a:bodyPr>
          <a:lstStyle>
            <a:lvl1pPr defTabSz="92299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8750" y="8828088"/>
            <a:ext cx="3040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0" tIns="46146" rIns="92290" bIns="46146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5A46CC74-0904-412C-971A-AA36B7FD7F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5325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B94A3A3-1120-42C4-B8F4-145EAD2F0644}" type="slidenum">
              <a:rPr lang="en-US" altLang="en-US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280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5325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B94A3A3-1120-42C4-B8F4-145EAD2F0644}" type="slidenum">
              <a:rPr lang="en-US" altLang="en-US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814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5325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B94A3A3-1120-42C4-B8F4-145EAD2F0644}" type="slidenum">
              <a:rPr lang="en-US" altLang="en-US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43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5325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B94A3A3-1120-42C4-B8F4-145EAD2F0644}" type="slidenum">
              <a:rPr lang="en-US" altLang="en-US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2638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5325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B94A3A3-1120-42C4-B8F4-145EAD2F0644}" type="slidenum">
              <a:rPr lang="en-US" altLang="en-US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2105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5325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B94A3A3-1120-42C4-B8F4-145EAD2F0644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258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5325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B94A3A3-1120-42C4-B8F4-145EAD2F0644}" type="slidenum">
              <a:rPr lang="en-US" altLang="en-US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4551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5325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B94A3A3-1120-42C4-B8F4-145EAD2F0644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2700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46CC74-0904-412C-971A-AA36B7FD7F2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128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5325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B94A3A3-1120-42C4-B8F4-145EAD2F0644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4465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5325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B94A3A3-1120-42C4-B8F4-145EAD2F0644}" type="slidenum">
              <a:rPr lang="en-US" altLang="en-US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751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52FE37-20E1-4E13-B021-EB4702226954}" type="datetime1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98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5D5FA3-0BDA-40A0-94D1-2F0CD64F8E18}" type="datetime1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10E9FE-0949-41AA-A165-2D7B2557A5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54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96EEC8-DF7D-458B-9192-2D3E9159535C}" type="datetime1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6002E-C24A-48F5-8538-1B6DD52DE5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73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FB591E-3CAA-499D-B215-AF9D8C71C5B5}" type="datetime1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C7E9E7-B712-4DCB-9C53-B18211F1CD1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74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799ED4-7137-40EE-B630-200B7FDD8B88}" type="datetime1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183EBB-F5DD-4C46-BAC9-05E9AB44ED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28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CC3BC4-BDF0-4892-A675-62428D6F7788}" type="datetime1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B5DF02-CA3A-46EC-A353-B52A021682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5AF001-1F71-43CE-8C1D-D2601E247DB2}" type="datetime1">
              <a:rPr lang="en-US" smtClean="0"/>
              <a:t>4/23/2019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F90BAB-1ACC-4B74-BFF1-34816A54C8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98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F54942-30C6-441E-B680-7BFA030882C6}" type="datetime1">
              <a:rPr lang="en-US" smtClean="0"/>
              <a:t>4/23/2019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0515B-51DB-4360-9A55-E53B2998E0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80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191A4E-67CA-4C4E-9FD9-929CD95373F5}" type="datetime1">
              <a:rPr lang="en-US" smtClean="0"/>
              <a:t>4/23/2019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10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697088-F2AF-4E2F-AA60-2B2D40A59C6E}" type="datetime1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68586-11AE-467B-86CB-639967AC45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10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55B7FD-75BB-48C2-BDAA-763D942C754C}" type="datetime1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AB700B-EB9D-4B75-8955-0E41715CA1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94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640A9C7-F7C9-42E2-9AC1-9E2A1A3A99AC}" type="datetime1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705613B-B823-4C62-AF53-BB2ED0488B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0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K_yD6itgX9U&amp;list=LLOJzEialegEtLZJTLPRJV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5029844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gutV9Zsk94&amp;feature=youtu.b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hyperlink" Target="http://atlantarealestatescoop.com/wp-content/uploads/2018/12/Compass-Video-Highlights-Los-Angeles-Event-2018.docx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compass.com/neighborhood-guides/santa_barbara_montecito/goleta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9&amp;v=yDYQoe18ec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altrends.com/rankings/real-trends-500-by-volume-2019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Image result for compass real estate logo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11325225" cy="193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22763" y="436562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April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C9A6FF-F6C8-4D25-AF93-E4AFB3DA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2151A-B9F4-4E67-90A7-8DF89FB2A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75158"/>
      </p:ext>
    </p:extLst>
  </p:cSld>
  <p:clrMapOvr>
    <a:masterClrMapping/>
  </p:clrMapOvr>
  <p:transition spd="slow" advTm="13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F8DF45-DBA5-4197-8709-FFF27DCDB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930" y="228600"/>
            <a:ext cx="3739443" cy="6016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99519A-A02E-4A12-8553-C5500CC8F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1676400"/>
            <a:ext cx="7315200" cy="45683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C94873-4B81-4690-A0D2-BA5882077B9E}"/>
              </a:ext>
            </a:extLst>
          </p:cNvPr>
          <p:cNvSpPr txBox="1"/>
          <p:nvPr/>
        </p:nvSpPr>
        <p:spPr>
          <a:xfrm>
            <a:off x="609600" y="13200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Compass Locations</a:t>
            </a:r>
          </a:p>
          <a:p>
            <a:pPr algn="ctr"/>
            <a:r>
              <a:rPr lang="en-US" sz="4800" dirty="0"/>
              <a:t>300 Offices by end of 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A62470-4B85-4414-986F-3744F780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217D52A1-815D-4C7A-B2ED-5DB0ED187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3538907693"/>
      </p:ext>
    </p:extLst>
  </p:cSld>
  <p:clrMapOvr>
    <a:masterClrMapping/>
  </p:clrMapOvr>
  <p:transition spd="slow" advTm="13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542" y="609600"/>
            <a:ext cx="8324915" cy="53351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304800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Compass Is In Atlanta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D7ECF4-DD84-4F3D-924E-C0F06A4E0B15}"/>
              </a:ext>
            </a:extLst>
          </p:cNvPr>
          <p:cNvSpPr/>
          <p:nvPr/>
        </p:nvSpPr>
        <p:spPr>
          <a:xfrm>
            <a:off x="2438400" y="5944707"/>
            <a:ext cx="815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https://www.youtube.com/watch?v=K_yD6itgX9U&amp;list=LLOJzEialegEtLZJTLPRJVng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98D761-E3C4-4AAB-9937-A63E6D56C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6FA3C80-42EC-44AB-857F-66CA8C14F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3122628528"/>
      </p:ext>
    </p:extLst>
  </p:cSld>
  <p:clrMapOvr>
    <a:masterClrMapping/>
  </p:clrMapOvr>
  <p:transition spd="slow" advTm="13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4704" y="5754438"/>
            <a:ext cx="9129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u="sng" dirty="0">
                <a:solidFill>
                  <a:prstClr val="black"/>
                </a:solidFill>
                <a:hlinkClick r:id="rId3"/>
              </a:rPr>
              <a:t>https://vimeo.com/250298441</a:t>
            </a:r>
            <a:r>
              <a:rPr lang="en-US" dirty="0">
                <a:solidFill>
                  <a:prstClr val="black"/>
                </a:solidFill>
              </a:rPr>
              <a:t>    </a:t>
            </a:r>
            <a:r>
              <a:rPr lang="en-US" dirty="0">
                <a:solidFill>
                  <a:schemeClr val="dk1"/>
                </a:solidFill>
              </a:rPr>
              <a:t> Password: </a:t>
            </a:r>
            <a:r>
              <a:rPr lang="en-US" dirty="0" err="1">
                <a:solidFill>
                  <a:schemeClr val="dk1"/>
                </a:solidFill>
              </a:rPr>
              <a:t>compasstech</a:t>
            </a:r>
            <a:r>
              <a:rPr lang="en-US" dirty="0">
                <a:solidFill>
                  <a:schemeClr val="dk1"/>
                </a:solidFill>
              </a:rPr>
              <a:t> </a:t>
            </a:r>
          </a:p>
          <a:p>
            <a:pPr lvl="0" algn="ctr" defTabSz="9144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228600"/>
            <a:ext cx="9708389" cy="554038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F3C2ED-7664-45F8-B164-E90DD28CD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05359B3-8257-437C-95AE-905506C13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102745708"/>
      </p:ext>
    </p:extLst>
  </p:cSld>
  <p:clrMapOvr>
    <a:masterClrMapping/>
  </p:clrMapOvr>
  <p:transition spd="slow" advTm="13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00200" y="5257800"/>
            <a:ext cx="91297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Video:  </a:t>
            </a:r>
            <a:r>
              <a:rPr lang="en-US" u="sng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https://www.youtube.com/watch?v=0gutV9Zsk94&amp;feature=youtu.be</a:t>
            </a:r>
            <a:endParaRPr lang="en-US" u="sng" dirty="0">
              <a:solidFill>
                <a:srgbClr val="0070C0"/>
              </a:solidFill>
            </a:endParaRPr>
          </a:p>
          <a:p>
            <a:pPr algn="ctr" defTabSz="914400"/>
            <a:r>
              <a:rPr lang="en-US" u="sng" dirty="0">
                <a:solidFill>
                  <a:prstClr val="black"/>
                </a:solidFill>
              </a:rPr>
              <a:t>Video Notes:  </a:t>
            </a:r>
            <a:r>
              <a:rPr lang="en-US" u="sng" dirty="0">
                <a:solidFill>
                  <a:prstClr val="black"/>
                </a:solidFill>
                <a:hlinkClick r:id="rId4"/>
              </a:rPr>
              <a:t>http://atlantarealestatescoop.com/wp-content/uploads/2018/12/Compass-Video-Highlights-Los-Angeles-Event-2018.docx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4CBB2D-3687-44DD-9123-FBEB1BC05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9988" y="762000"/>
            <a:ext cx="7892024" cy="4424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5E5F12-FA96-4F06-9480-EB4EA573E239}"/>
              </a:ext>
            </a:extLst>
          </p:cNvPr>
          <p:cNvSpPr txBox="1"/>
          <p:nvPr/>
        </p:nvSpPr>
        <p:spPr>
          <a:xfrm>
            <a:off x="609600" y="13200"/>
            <a:ext cx="1074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Compass Los Angeles Event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0D981-B3A5-45D2-807B-80B2D17FC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5952D28-891B-4F44-A763-0B70318A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162430572"/>
      </p:ext>
    </p:extLst>
  </p:cSld>
  <p:clrMapOvr>
    <a:masterClrMapping/>
  </p:clrMapOvr>
  <p:transition spd="slow" advTm="13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0139"/>
            <a:ext cx="6098883" cy="6136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4645B130-0156-4E26-BE08-D315A8B2034D}"/>
              </a:ext>
            </a:extLst>
          </p:cNvPr>
          <p:cNvSpPr/>
          <p:nvPr/>
        </p:nvSpPr>
        <p:spPr>
          <a:xfrm>
            <a:off x="4038600" y="2133600"/>
            <a:ext cx="1371600" cy="914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E7FA42-E33D-4549-B808-685E8ED545CC}"/>
              </a:ext>
            </a:extLst>
          </p:cNvPr>
          <p:cNvSpPr txBox="1"/>
          <p:nvPr/>
        </p:nvSpPr>
        <p:spPr>
          <a:xfrm>
            <a:off x="152400" y="762000"/>
            <a:ext cx="374010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Spending Heavily with Inman News and Many Local Outlets to Influence Perception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1323E-F88C-4924-817A-EA3788CFA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C7E9E7-B712-4DCB-9C53-B18211F1CD1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AAB00F8-3CE6-439E-B6B3-69BF68001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3765263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4151" y="1271750"/>
            <a:ext cx="79220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How We Built the Compass Tech Suite</a:t>
            </a:r>
          </a:p>
          <a:p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Presented by Rory </a:t>
            </a:r>
            <a:r>
              <a:rPr lang="en-US" sz="2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Golod</a:t>
            </a: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Chief of Staff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Single most important thing Compass has created? Agent feedback system.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“We’d hate for our competitors to get their hands on this.”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Agents can add suggestions, up-vote other suggestions, and leave comments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Topics: Tech, Marketing, Office Space, Community/Culture, Support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36" y="-129904"/>
            <a:ext cx="5496128" cy="17438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F614CB-20DE-4519-A477-6899EDD09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62EB5E1C-1477-4119-8C18-8BA1B87FF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401245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3" b="34610"/>
          <a:stretch/>
        </p:blipFill>
        <p:spPr>
          <a:xfrm>
            <a:off x="2209800" y="0"/>
            <a:ext cx="8139767" cy="627094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58E59-9484-46CA-8A14-EDEB1668C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BE57DF3-0273-4798-BA37-84D2C0CDD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403151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1295400"/>
            <a:ext cx="8839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Marketing Platform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Goal: Allow agents to do everything from one platform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Content management system allows agents to create all marketing collateral easily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Postcards, brochures, social media posts, e-newsletters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Print at desk or 3</a:t>
            </a:r>
            <a:r>
              <a:rPr lang="en-US" sz="2800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rd</a:t>
            </a: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party print shop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“The power of Photoshop in the hands of a novice”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One Marketing Services Resource for every 7 agents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Generous Marketing Budgets to fund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36" y="-129904"/>
            <a:ext cx="5496128" cy="17438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30944A-ADE3-41E9-B79D-679BABDAF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8032C88-B30B-4C05-8527-1FE041EF5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12902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80644"/>
            <a:ext cx="9144000" cy="56967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CAADB-7848-490F-BD5A-01FE14035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4274FFA-9455-4343-879E-9B4B75BC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423247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0960"/>
            <a:ext cx="9144000" cy="1782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12160"/>
            <a:ext cx="9144000" cy="13012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536160"/>
            <a:ext cx="9144000" cy="140744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2152650" y="145916"/>
            <a:ext cx="7886700" cy="6644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Agent Logos</a:t>
            </a:r>
            <a:endParaRPr lang="en-US" altLang="en-US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9CF2B-C802-470F-B6FC-AE2928FE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630AFF3-3875-4E43-99C4-46BA8E2DB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4149598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1219200"/>
            <a:ext cx="107442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/>
              <a:t>Awareness Is The First ISM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DD12BB-6412-405A-BABE-F60B0E8D7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6CE19F6-5988-4AE6-BE34-765268966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677246717"/>
      </p:ext>
    </p:extLst>
  </p:cSld>
  <p:clrMapOvr>
    <a:masterClrMapping/>
  </p:clrMapOvr>
  <p:transition spd="slow" advTm="13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5FBB93-20EC-445C-8178-331E437B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7959075" cy="62342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B1BC9-A67E-4153-AA79-A41AB0B40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9F75045-D82B-4D04-8DE1-0083D763F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142284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0D22E3-5DE6-4C5E-A27E-D6C1C7A59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817" y="0"/>
            <a:ext cx="7941983" cy="61380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6EFE2-1377-4D99-8334-1E0423975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C755788-B6E3-4EEA-83E3-CD6636E7B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8700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558780-C507-436E-8BEB-CBEAC168E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8075478" cy="63563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2CF14-DD5C-43C6-84DD-68086E87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AA91A0D-9B91-4E96-8579-0F20DCC76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229525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3DD8DD-81E2-4C1A-A11A-0CEE56C5C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76200"/>
            <a:ext cx="8896386" cy="618277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5F4340-8394-435B-BD5A-C2245EBA7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6253BA2-66E7-444F-AB94-1B3C5CBC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16105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A54FD-C69A-4540-894C-A2EC2E51B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0"/>
            <a:ext cx="8888287" cy="62845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9B4BC-1AD4-4AB0-A223-6B73DF8DB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997CFAE-597F-4D0A-8C21-ECB17EB9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41315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1F7CCB-D55A-4BAF-9A61-3A2793D1A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76200"/>
            <a:ext cx="7660271" cy="62078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B9420-C619-48D8-A5B5-4BBA4EC92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C1B7120-186D-4B81-87D8-C0269DBCE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48351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278F0-10E0-4AC6-9C31-12A7FB6CC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74" y="381001"/>
            <a:ext cx="11865450" cy="5791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C4826-F853-4233-87D9-1981B21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255E9FC-E2F4-44FE-A66B-95B312A63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21258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9B23CE-C4C5-4F34-9852-191884820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11135915" cy="60630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5C1246-8249-4339-B5F3-49EA3D751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8852DFE-5846-41C0-AC82-E8AB581E6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22705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-76200"/>
            <a:ext cx="8382000" cy="62864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FF4EB-20F1-492F-84D2-EC96A7A87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2D8B28B-98CA-4A78-8C13-61A258CA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3936998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2" y="37937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Compass Neighborhood Guides</a:t>
            </a:r>
          </a:p>
          <a:p>
            <a:r>
              <a:rPr lang="en-US" dirty="0"/>
              <a:t>Example: </a:t>
            </a:r>
            <a:r>
              <a:rPr lang="en-US" dirty="0">
                <a:hlinkClick r:id="rId2"/>
              </a:rPr>
              <a:t>https://www.compass.com/neighborhood-guides/santa_barbara_montecito/goleta/</a:t>
            </a:r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92423"/>
            <a:ext cx="9144000" cy="485597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902E8A-A599-4189-A52C-E513A7E07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C5B8916-C85D-4976-9DE5-3690EA8E3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3378155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451"/>
            <a:ext cx="12192000" cy="682154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B2E0B7-C42B-40EF-B438-85A9B79FC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80289"/>
      </p:ext>
    </p:extLst>
  </p:cSld>
  <p:clrMapOvr>
    <a:masterClrMapping/>
  </p:clrMapOvr>
  <p:transition spd="slow" advTm="13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029B57-767C-42E8-9E71-589534A04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313CDC-5570-467F-8966-5FCDE980E220}"/>
              </a:ext>
            </a:extLst>
          </p:cNvPr>
          <p:cNvSpPr/>
          <p:nvPr/>
        </p:nvSpPr>
        <p:spPr>
          <a:xfrm>
            <a:off x="2362200" y="5334000"/>
            <a:ext cx="2209800" cy="914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More Info Available:  sign.compass.com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5A7E9-2692-4E87-9CEC-F43D47EF7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640A38-63BE-4FB0-85E1-1FEB116E2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0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97426-BBE7-44CC-98BA-CE7FDE349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5107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3296D8-D69A-4448-A2BB-250F0D3B00D4}"/>
              </a:ext>
            </a:extLst>
          </p:cNvPr>
          <p:cNvSpPr/>
          <p:nvPr/>
        </p:nvSpPr>
        <p:spPr>
          <a:xfrm>
            <a:off x="7239000" y="152400"/>
            <a:ext cx="4876800" cy="655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Compass 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Motion-sensor illumination when consumer comes within 20 feet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QR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Bluetooth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Beacon Technology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Allows consumer to connect and view listing info from the Compass 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Agent can customize listing info with 3D tour, floor plans, video, photos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Includes WAZE ads for the listing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Modular assembly for easy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Customizable with agent riders, illumination settings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Battery recharges in 3 hours and lasts 2 weeks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Initial cost $1000.  Expect substantial reduction in cost over time.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890D2B-478E-42EF-8BA0-526FC8B97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13A288-9039-4208-9EC6-973BAAFEE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2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1641190"/>
            <a:ext cx="93620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Workspace for Buyers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Toursheet</a:t>
            </a: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to view multiple properties</a:t>
            </a:r>
          </a:p>
          <a:p>
            <a:pPr marL="914400" lvl="1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Routes pre-calculated and easily edited in real-time</a:t>
            </a:r>
          </a:p>
          <a:p>
            <a:pPr marL="914400" lvl="1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Email listing agent with pre-populated message to schedule showing</a:t>
            </a:r>
          </a:p>
          <a:p>
            <a:pPr marL="914400" lvl="1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Add appointments to calendar</a:t>
            </a:r>
          </a:p>
          <a:p>
            <a:pPr marL="914400" lvl="1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Send link and calendar appointment to client</a:t>
            </a:r>
          </a:p>
          <a:p>
            <a:pPr marL="457200" indent="-457200">
              <a:buFontTx/>
              <a:buChar char="-"/>
            </a:pPr>
            <a:endParaRPr lang="en-US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36" y="-129904"/>
            <a:ext cx="5496128" cy="17438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E64197-2A8C-468B-9AB5-768DF7496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A0EAFFE-9CFF-4168-A1E9-0784F6EA4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24063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87"/>
          <a:stretch/>
        </p:blipFill>
        <p:spPr>
          <a:xfrm rot="5400000">
            <a:off x="2443264" y="-223735"/>
            <a:ext cx="6848271" cy="73152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0DF102-627C-4E1F-B70A-13C29033F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2AEFB-DB75-4B64-A487-3210EB170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1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1586762"/>
            <a:ext cx="79220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Collections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Organize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Collaborate (Chat with Clients)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Discuss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Monitor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Built in Pinterest style user interface</a:t>
            </a:r>
          </a:p>
          <a:p>
            <a:pPr marL="457200" indent="-457200">
              <a:buFontTx/>
              <a:buChar char="-"/>
            </a:pPr>
            <a:endParaRPr lang="en-US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36" y="-129904"/>
            <a:ext cx="5496128" cy="17438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61512-EC75-48CF-86A7-5A6EB9DB8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88D312F-DC37-4098-B27E-347F6BE9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150016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A38755-1978-40F4-88AD-34C4C9394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E5BCB4-E8A4-4B24-8393-DEC96AEA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57118-B57F-49BC-A76C-1914E463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F20E80-069C-4227-94EC-64A5D3C5F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E35F1-0E30-42EE-A576-8C146F8A2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3E8FA6E-6F6E-4B5F-90C1-F70D796D4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48960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360AF0-803B-47DE-AF4A-AE45D99B1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55B72-5961-400E-B502-BBED4B76F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0136501-A898-4BC6-9139-9B2400BAC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150809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FE2C85-7457-4111-BF73-FACFBD729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53E82-4CF1-4624-928B-8DE1E4B35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56943D9-C42E-4CE9-8FEE-B47A5540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19321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96FD7C-4468-49B7-A5CB-81C544975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E22E88-7B70-47D2-AA7C-E3A4CB600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E42A21F-5179-46BD-AB8B-1E3948C32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75366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1219200"/>
            <a:ext cx="4572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Dream Big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Move Fast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Learn From Reality 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 Solutions-Driven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Obsess About Opportunity 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Collaborate Without Ego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Maximize Your Strengths 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Bounce Back With Passion 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5027E4-E70A-4082-B45E-CBC9FE9D2BE1}"/>
              </a:ext>
            </a:extLst>
          </p:cNvPr>
          <p:cNvSpPr txBox="1"/>
          <p:nvPr/>
        </p:nvSpPr>
        <p:spPr>
          <a:xfrm>
            <a:off x="609600" y="13200"/>
            <a:ext cx="1074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Compass 8 Core Principles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C95280-6100-4213-ADB6-7AC9933F1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981200"/>
            <a:ext cx="5744950" cy="3200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E99593-CF17-448A-8FBB-D861A13B0361}"/>
              </a:ext>
            </a:extLst>
          </p:cNvPr>
          <p:cNvSpPr/>
          <p:nvPr/>
        </p:nvSpPr>
        <p:spPr>
          <a:xfrm>
            <a:off x="6028607" y="533400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Robert </a:t>
            </a:r>
            <a:r>
              <a:rPr lang="en-US" sz="1600" b="1" dirty="0" err="1"/>
              <a:t>Reffkin</a:t>
            </a:r>
            <a:r>
              <a:rPr lang="en-US" sz="1600" b="1" dirty="0"/>
              <a:t> announces Entrepreneurship Principles – May 2018</a:t>
            </a:r>
          </a:p>
          <a:p>
            <a:r>
              <a:rPr lang="en-US" sz="1600" dirty="0">
                <a:hlinkClick r:id="rId3"/>
              </a:rPr>
              <a:t>https://www.youtube.com/watch?time_continue=9&amp;v=yDYQoe18ec4</a:t>
            </a:r>
            <a:endParaRPr lang="en-US" sz="16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4F116B-C5BE-4228-BE92-4F94A7D07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459C0C5-3DD4-4339-869E-476F2982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341644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7C910A-6060-4B8A-91EC-338A7CEBE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0"/>
            <a:ext cx="10164582" cy="683704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DF24A-A05D-462A-B563-C0177E5C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CEAC423-6C48-4946-9D44-FF40C2936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383400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4151" y="1271750"/>
            <a:ext cx="79220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Insights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Views, time spent, new/returning, traffic source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Listings, agent profile, collections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Key insights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Available for Compass website and selected aggregators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Social targeting for viewers of competing listings</a:t>
            </a:r>
          </a:p>
          <a:p>
            <a:pPr marL="457200" indent="-457200">
              <a:buFontTx/>
              <a:buChar char="-"/>
            </a:pPr>
            <a:endParaRPr lang="en-US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36" y="-129904"/>
            <a:ext cx="5496128" cy="17438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BF03E7-2B40-4A7E-AEAB-723989E9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7AA72E9-91FD-42DF-A786-14C9E8433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380044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E6A94C-A100-4930-B934-BA6B04D13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377" y="0"/>
            <a:ext cx="8987246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C2B26-D18D-477C-81A0-05BA337E8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7A637C4-4943-48A2-863D-795E06424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176855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7" b="28369"/>
          <a:stretch/>
        </p:blipFill>
        <p:spPr>
          <a:xfrm>
            <a:off x="629267" y="4867"/>
            <a:ext cx="10876933" cy="68531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DB6A46-8EF0-4A5F-A4BD-EADCFB72D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C704B-0A49-42BB-866D-EEEB4563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1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4151" y="1271750"/>
            <a:ext cx="79220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Network Tool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Show active agents with similar listings/buyer transactions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Contact top agents in other markets (at Compass or other brokerages)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Network with agents likely to bring a buyer for your property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Find international buyers</a:t>
            </a:r>
          </a:p>
          <a:p>
            <a:pPr marL="457200" indent="-457200">
              <a:buFontTx/>
              <a:buChar char="-"/>
            </a:pPr>
            <a:endParaRPr lang="en-US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36" y="-129904"/>
            <a:ext cx="5496128" cy="17438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0382D-18E4-4178-8C61-02EEC5883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9A748DA-61BA-4C8F-9427-3505B0BC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230524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8" b="33050"/>
          <a:stretch/>
        </p:blipFill>
        <p:spPr>
          <a:xfrm>
            <a:off x="533400" y="0"/>
            <a:ext cx="11277558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295AF-3D91-4427-A07C-22E3E35C0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A6E84-3152-4A2B-9F65-19E775AB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8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4151" y="1271749"/>
            <a:ext cx="79220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Mobile Platforms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All tools are available on mobile app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Including market data</a:t>
            </a:r>
          </a:p>
          <a:p>
            <a:pPr marL="457200" indent="-457200">
              <a:buFontTx/>
              <a:buChar char="-"/>
            </a:pPr>
            <a:endParaRPr lang="en-US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36" y="-129904"/>
            <a:ext cx="5496128" cy="17438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D280C-E3FC-46D3-BE4E-CCE8B2B54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CFA8D47-ABCA-4AEA-AFE4-3FE7520B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277342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E38C6A-6E69-47D2-ABFC-80C1BE6AD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21374"/>
            <a:ext cx="5943600" cy="53032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034989-C6DE-4AFC-8EA0-3F4F94D68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36" y="-448480"/>
            <a:ext cx="5496128" cy="1743880"/>
          </a:xfrm>
          <a:prstGeom prst="rect">
            <a:avLst/>
          </a:prstGeom>
        </p:spPr>
      </p:pic>
      <p:pic>
        <p:nvPicPr>
          <p:cNvPr id="1026" name="Picture 2" descr="5b55ac10-ab9a-4f73-aeec-4e1cd0bde8b4@namprd11">
            <a:extLst>
              <a:ext uri="{FF2B5EF4-FFF2-40B4-BE49-F238E27FC236}">
                <a16:creationId xmlns:a16="http://schemas.microsoft.com/office/drawing/2014/main" id="{8214ECDC-AB6E-4F43-B23A-0CE00D899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990600"/>
            <a:ext cx="2429317" cy="5334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E2862-B758-4D6A-AD2B-FBA12CA8C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D158B3C-FA3A-4401-B0FF-EAEF25027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985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609357-0951-48B4-A1B1-CD0ED930E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19200"/>
            <a:ext cx="5610679" cy="5053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034989-C6DE-4AFC-8EA0-3F4F94D68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36" y="-448480"/>
            <a:ext cx="5496128" cy="1743880"/>
          </a:xfrm>
          <a:prstGeom prst="rect">
            <a:avLst/>
          </a:prstGeom>
        </p:spPr>
      </p:pic>
      <p:pic>
        <p:nvPicPr>
          <p:cNvPr id="1026" name="Picture 2" descr="a3a620dc-6179-4978-8737-f04dd6ddf48d@namprd11">
            <a:extLst>
              <a:ext uri="{FF2B5EF4-FFF2-40B4-BE49-F238E27FC236}">
                <a16:creationId xmlns:a16="http://schemas.microsoft.com/office/drawing/2014/main" id="{8A8509E6-642E-46EF-B6A1-6630BDFA2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170" y="1201554"/>
            <a:ext cx="2314103" cy="50716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B9BC7-F784-4938-8B1E-6C2C72D58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7E424D2-F1A6-4A31-AF28-CCB080083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61495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9A38EA-E4CF-44FF-B38E-49449B5EB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009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3BCB3A-B355-49EE-834F-87BB8F968671}"/>
              </a:ext>
            </a:extLst>
          </p:cNvPr>
          <p:cNvSpPr/>
          <p:nvPr/>
        </p:nvSpPr>
        <p:spPr>
          <a:xfrm>
            <a:off x="7459750" y="838200"/>
            <a:ext cx="4457700" cy="2971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CRM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Powered by Artificial Intelligence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Contacts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Deals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Keeps contacts updated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Predictive insights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Sales pipeline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Commission modeling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Track activities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Transforming data into actionable insights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DB7D83-559F-4440-BD89-D29A647476DB}"/>
              </a:ext>
            </a:extLst>
          </p:cNvPr>
          <p:cNvSpPr/>
          <p:nvPr/>
        </p:nvSpPr>
        <p:spPr>
          <a:xfrm>
            <a:off x="7497849" y="4114800"/>
            <a:ext cx="4419601" cy="22159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Compass Data Pledge</a:t>
            </a:r>
            <a:br>
              <a:rPr lang="en-US" b="1" dirty="0">
                <a:solidFill>
                  <a:srgbClr val="000000"/>
                </a:solidFill>
              </a:rPr>
            </a:br>
            <a:endParaRPr lang="en-US" sz="1200" b="1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We believe Agent's data is their own and we will always allow agents to take their client database with them.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We will never contact Agent's clients without their explicit permission.</a:t>
            </a:r>
          </a:p>
          <a:p>
            <a:endParaRPr lang="en-US" sz="1400" dirty="0">
              <a:solidFill>
                <a:srgbClr val="000000"/>
              </a:solidFill>
              <a:effectLst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19272-3350-4FA3-8429-66E54F5CB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0" y="6411833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Confidential.  For Internal Use Only.  Berkshire Hathaway HomeServices Georgia Properties.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E9966-A58C-4DCA-98C9-D8F9509E2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09600"/>
            <a:ext cx="11277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The Stated Goal:</a:t>
            </a:r>
            <a:br>
              <a:rPr lang="en-US" sz="4400" dirty="0"/>
            </a:br>
            <a:r>
              <a:rPr lang="en-US" sz="4400" dirty="0"/>
              <a:t> </a:t>
            </a:r>
          </a:p>
          <a:p>
            <a:pPr algn="ctr"/>
            <a:r>
              <a:rPr lang="en-US" sz="4400" dirty="0"/>
              <a:t>20 20 </a:t>
            </a:r>
            <a:br>
              <a:rPr lang="en-US" sz="4400" dirty="0"/>
            </a:br>
            <a:r>
              <a:rPr lang="en-US" sz="4400" dirty="0"/>
              <a:t> by</a:t>
            </a:r>
            <a:br>
              <a:rPr lang="en-US" sz="4400" dirty="0"/>
            </a:br>
            <a:r>
              <a:rPr lang="en-US" sz="4400" dirty="0"/>
              <a:t>20 20</a:t>
            </a:r>
          </a:p>
          <a:p>
            <a:pPr algn="ctr"/>
            <a:endParaRPr lang="en-US" sz="4400" dirty="0"/>
          </a:p>
          <a:p>
            <a:pPr algn="ctr"/>
            <a:r>
              <a:rPr lang="en-US" sz="4400" dirty="0"/>
              <a:t>20% Market Share in 20 Top Cities by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C56A7-B475-4137-BF35-98C58071A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BEB131E-A67D-4D9C-8089-A3AB66477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3646321806"/>
      </p:ext>
    </p:extLst>
  </p:cSld>
  <p:clrMapOvr>
    <a:masterClrMapping/>
  </p:clrMapOvr>
  <p:transition spd="slow" advTm="13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1524000"/>
            <a:ext cx="9525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NEW and IMPROVED CRM</a:t>
            </a:r>
          </a:p>
          <a:p>
            <a:pPr marL="457200" indent="-457200">
              <a:buFont typeface="Segoe UI" panose="020B0502040204020203" pitchFamily="34" charset="0"/>
              <a:buChar char="–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Internally developed CRM scheduled for launch on 9/17/18.  </a:t>
            </a:r>
            <a:r>
              <a:rPr lang="en-US" sz="28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Official launch did not happen. </a:t>
            </a:r>
            <a:endParaRPr lang="en-US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Acquired </a:t>
            </a:r>
            <a:r>
              <a:rPr lang="en-US" sz="2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Contactually</a:t>
            </a: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 February 2019. 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Questions their initial strategy to develop solutions in-house.  Now Robert </a:t>
            </a:r>
            <a:r>
              <a:rPr lang="en-US" sz="2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Reffkin</a:t>
            </a: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says they will have a mix of in-house and acquired technology.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36" y="-129904"/>
            <a:ext cx="5496128" cy="17438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0C7530-4321-48D2-A7C9-C3D752EB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E152C4B-B0C3-435C-90FC-B39F45365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212236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1600200"/>
            <a:ext cx="9525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Coming Next: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Digital Marketing Platform for social media and Google AdWords advertising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Transaction management (within 12-18 months)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Compass Marketplace - Platform to allow agents to earn referral money on ancillary services (moving companies, interior design, furniture, lawn care, insurance, etc.)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36" y="-129904"/>
            <a:ext cx="5496128" cy="1743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AD3157-5126-42CE-B542-85006DD8B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070" y="4800600"/>
            <a:ext cx="7796270" cy="13525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10364-F17F-40F5-82B7-285BDB013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2781D05-251B-41F8-BCF7-A00FBA908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334418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4151" y="1271749"/>
            <a:ext cx="79220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Specialty Markets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New Developments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Sports &amp; Entertainment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Commercial  </a:t>
            </a:r>
          </a:p>
          <a:p>
            <a:pPr marL="457200" indent="-457200">
              <a:buFontTx/>
              <a:buChar char="-"/>
            </a:pPr>
            <a:endParaRPr lang="en-US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36" y="-129904"/>
            <a:ext cx="5496128" cy="17438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12C23-C895-4602-8533-320BCC561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CF632AB-A8B1-4B5E-AFB9-916AA357B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11247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F5CE21-C36F-4F31-9368-CD5E186EC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6CB522-3F93-4572-AF20-45963FEAE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90A1B0-D854-4AF9-B2DD-9A552918A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6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A92B74-F775-4E62-8D52-13C84D579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680" y="0"/>
            <a:ext cx="892064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822704-4E06-4943-82F8-171D03503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44B2E-F491-4768-94E6-683861F5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9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A0615E-D977-4C39-A2E1-4D3362AFC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" y="0"/>
            <a:ext cx="12175671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E7B8D-7FCA-4628-A059-FA7427E4C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27EC5F6-428B-4370-9142-5FFA75A9E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36538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8605" y="54560"/>
            <a:ext cx="10744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Compass Snapshot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6 years old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Raised $1.2 </a:t>
            </a:r>
            <a:r>
              <a:rPr lang="en-US" sz="2400" dirty="0" err="1"/>
              <a:t>Bil</a:t>
            </a:r>
            <a:r>
              <a:rPr lang="en-US" sz="2400" dirty="0"/>
              <a:t> in Financing, Valuation $4.4 Billion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Expect #3 on </a:t>
            </a:r>
            <a:r>
              <a:rPr lang="en-US" sz="2400" dirty="0" err="1"/>
              <a:t>RealTrends</a:t>
            </a:r>
            <a:r>
              <a:rPr lang="en-US" sz="2400" dirty="0"/>
              <a:t> 2019 Ranking </a:t>
            </a:r>
            <a:r>
              <a:rPr lang="en-US" dirty="0"/>
              <a:t>(Acquired Pacific Union, Alain </a:t>
            </a:r>
            <a:r>
              <a:rPr lang="en-US" dirty="0" err="1"/>
              <a:t>Pinel</a:t>
            </a:r>
            <a:r>
              <a:rPr lang="en-US" dirty="0"/>
              <a:t>)</a:t>
            </a:r>
          </a:p>
          <a:p>
            <a:pPr lvl="1"/>
            <a:r>
              <a:rPr lang="en-US" sz="2000" dirty="0">
                <a:hlinkClick r:id="rId3"/>
              </a:rPr>
              <a:t>https://www.realtrends.com/rankings/real-trends-500-by-volume-2019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$14 </a:t>
            </a:r>
            <a:r>
              <a:rPr lang="en-US" sz="2400" dirty="0" err="1"/>
              <a:t>Bil</a:t>
            </a:r>
            <a:r>
              <a:rPr lang="en-US" sz="2400" dirty="0"/>
              <a:t> Volume in 2017.  $45 </a:t>
            </a:r>
            <a:r>
              <a:rPr lang="en-US" sz="2400" dirty="0" err="1"/>
              <a:t>Bil</a:t>
            </a:r>
            <a:r>
              <a:rPr lang="en-US" sz="2400" dirty="0"/>
              <a:t> Volume in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1500 employees/ 8,000 Agents in 238 Offices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Forecasting 300 Offices by end of 2019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278" y="76199"/>
            <a:ext cx="2820635" cy="6280151"/>
          </a:xfrm>
          <a:prstGeom prst="rect">
            <a:avLst/>
          </a:prstGeom>
        </p:spPr>
      </p:pic>
      <p:pic>
        <p:nvPicPr>
          <p:cNvPr id="56322" name="Picture 2" descr="Ori All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68" y="3352800"/>
            <a:ext cx="1686147" cy="16861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Robert Reffk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991" y="3352800"/>
            <a:ext cx="1676400" cy="1676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0991" y="5108853"/>
            <a:ext cx="26681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Ori </a:t>
            </a:r>
            <a:r>
              <a:rPr lang="en-US" dirty="0" err="1"/>
              <a:t>Allon</a:t>
            </a:r>
            <a:br>
              <a:rPr lang="en-US" dirty="0"/>
            </a:br>
            <a:r>
              <a:rPr lang="en-US" dirty="0"/>
              <a:t>Founder &amp; Exec. Chairman</a:t>
            </a:r>
          </a:p>
          <a:p>
            <a:pPr algn="ctr"/>
            <a:r>
              <a:rPr lang="en-US" dirty="0"/>
              <a:t>Google, Twitter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7200" y="5108853"/>
            <a:ext cx="27251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Robert </a:t>
            </a:r>
            <a:r>
              <a:rPr lang="en-US" dirty="0" err="1"/>
              <a:t>Reffkin</a:t>
            </a:r>
            <a:br>
              <a:rPr lang="en-US" dirty="0"/>
            </a:br>
            <a:r>
              <a:rPr lang="en-US" dirty="0"/>
              <a:t>Founder &amp; CEO</a:t>
            </a:r>
          </a:p>
          <a:p>
            <a:pPr algn="ctr"/>
            <a:r>
              <a:rPr lang="en-US" dirty="0"/>
              <a:t>Goldman Sachs, McKinsey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E5CE2-0B52-4570-BACD-43809328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2C7DDD2B-26F8-47E0-931A-038CEA7AC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4081393401"/>
      </p:ext>
    </p:extLst>
  </p:cSld>
  <p:clrMapOvr>
    <a:masterClrMapping/>
  </p:clrMapOvr>
  <p:transition spd="slow" advTm="13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8605" y="54560"/>
            <a:ext cx="1074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Compass Financial Comparison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4C930FD-7811-428C-B684-59DDD92E6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943960"/>
              </p:ext>
            </p:extLst>
          </p:nvPr>
        </p:nvGraphicFramePr>
        <p:xfrm>
          <a:off x="838200" y="838200"/>
          <a:ext cx="101346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>
                  <a:extLst>
                    <a:ext uri="{9D8B030D-6E8A-4147-A177-3AD203B41FA5}">
                      <a16:colId xmlns:a16="http://schemas.microsoft.com/office/drawing/2014/main" val="36174311"/>
                    </a:ext>
                  </a:extLst>
                </a:gridCol>
                <a:gridCol w="2533650">
                  <a:extLst>
                    <a:ext uri="{9D8B030D-6E8A-4147-A177-3AD203B41FA5}">
                      <a16:colId xmlns:a16="http://schemas.microsoft.com/office/drawing/2014/main" val="1799587411"/>
                    </a:ext>
                  </a:extLst>
                </a:gridCol>
                <a:gridCol w="2533650">
                  <a:extLst>
                    <a:ext uri="{9D8B030D-6E8A-4147-A177-3AD203B41FA5}">
                      <a16:colId xmlns:a16="http://schemas.microsoft.com/office/drawing/2014/main" val="378559252"/>
                    </a:ext>
                  </a:extLst>
                </a:gridCol>
                <a:gridCol w="2533650">
                  <a:extLst>
                    <a:ext uri="{9D8B030D-6E8A-4147-A177-3AD203B41FA5}">
                      <a16:colId xmlns:a16="http://schemas.microsoft.com/office/drawing/2014/main" val="80125297"/>
                    </a:ext>
                  </a:extLst>
                </a:gridCol>
              </a:tblGrid>
              <a:tr h="644939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 Revenue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GCI Revenue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Valuation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582833"/>
                  </a:ext>
                </a:extLst>
              </a:tr>
              <a:tr h="64493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$35 Billion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(1)</a:t>
                      </a:r>
                      <a:r>
                        <a:rPr lang="en-US" dirty="0"/>
                        <a:t> $900 Million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$4.4 Billion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8374309"/>
                  </a:ext>
                </a:extLst>
              </a:tr>
              <a:tr h="64493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HomeServices of America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$135 Billion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(2) </a:t>
                      </a:r>
                      <a:r>
                        <a:rPr lang="en-US" dirty="0"/>
                        <a:t>$4 Billion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$19.5 Billion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762425"/>
                  </a:ext>
                </a:extLst>
              </a:tr>
              <a:tr h="111318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BHHS Georgia Properties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 Billion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$120 Million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$586 Million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0635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EDE9196-EA68-4895-8C78-D3B4F2387987}"/>
              </a:ext>
            </a:extLst>
          </p:cNvPr>
          <p:cNvSpPr/>
          <p:nvPr/>
        </p:nvSpPr>
        <p:spPr>
          <a:xfrm>
            <a:off x="4343400" y="3886583"/>
            <a:ext cx="4724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Data from Inman News quote from Robert </a:t>
            </a:r>
            <a:r>
              <a:rPr lang="en-US" sz="1200" dirty="0" err="1">
                <a:solidFill>
                  <a:schemeClr val="tx1"/>
                </a:solidFill>
              </a:rPr>
              <a:t>Reffkin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Assumes 3% of Revenue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38B74D-8372-40F4-9B96-FD17ABF0C11B}"/>
              </a:ext>
            </a:extLst>
          </p:cNvPr>
          <p:cNvSpPr/>
          <p:nvPr/>
        </p:nvSpPr>
        <p:spPr>
          <a:xfrm>
            <a:off x="838200" y="4648200"/>
            <a:ext cx="10134600" cy="16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b="1" dirty="0">
                <a:solidFill>
                  <a:schemeClr val="tx1"/>
                </a:solidFill>
              </a:rPr>
              <a:t>WSJ Article:  </a:t>
            </a:r>
            <a:r>
              <a:rPr lang="en-US" dirty="0">
                <a:solidFill>
                  <a:schemeClr val="tx1"/>
                </a:solidFill>
              </a:rPr>
              <a:t>SoftBank Group Corp. was forced this month to slash a planned $16 billion investment in co-working startup </a:t>
            </a:r>
            <a:r>
              <a:rPr lang="en-US" dirty="0" err="1">
                <a:solidFill>
                  <a:schemeClr val="tx1"/>
                </a:solidFill>
              </a:rPr>
              <a:t>WeWork</a:t>
            </a:r>
            <a:r>
              <a:rPr lang="en-US" dirty="0">
                <a:solidFill>
                  <a:schemeClr val="tx1"/>
                </a:solidFill>
              </a:rPr>
              <a:t> Cos. by 88% after SoftBank’s backers objected and the Japanese company’s stock had fallen.  </a:t>
            </a:r>
            <a:r>
              <a:rPr lang="en-US" b="1" dirty="0">
                <a:solidFill>
                  <a:schemeClr val="tx1"/>
                </a:solidFill>
              </a:rPr>
              <a:t>The attitude among technology investors is shifting</a:t>
            </a:r>
            <a:r>
              <a:rPr lang="en-US" dirty="0">
                <a:solidFill>
                  <a:schemeClr val="tx1"/>
                </a:solidFill>
              </a:rPr>
              <a:t>, said venture capitalist Josh Wolfe of Lux Capital, “</a:t>
            </a:r>
            <a:r>
              <a:rPr lang="en-US" b="1" dirty="0">
                <a:solidFill>
                  <a:schemeClr val="tx1"/>
                </a:solidFill>
              </a:rPr>
              <a:t>swapping fear of missing out for shame of being suckered</a:t>
            </a:r>
            <a:r>
              <a:rPr lang="en-US" dirty="0">
                <a:solidFill>
                  <a:schemeClr val="tx1"/>
                </a:solidFill>
              </a:rPr>
              <a:t>.”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3D907E-45F7-40CE-A099-C367C02EA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2F46C0EF-75C1-45E4-9B03-BBCD598B8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851360632"/>
      </p:ext>
    </p:extLst>
  </p:cSld>
  <p:clrMapOvr>
    <a:masterClrMapping/>
  </p:clrMapOvr>
  <p:transition spd="slow" advTm="13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8362147" cy="62989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7F290-A189-46EC-8428-53F14ABB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5304113-ADF4-4B1B-A649-253C3204F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1519314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990600"/>
            <a:ext cx="10287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Compass Technology Platform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(One Single Platform)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Three Agent Revenue Streams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Gross Commission Income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Marketplace Revenue (Partners)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Stock Dividend (Retirement Plan)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Attractive Splits, No Franchise Fee, No Monthly Technology Fees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Large Signing Bonuses with Stock Options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Large Marketing Budgets and Agency Resources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Compass Agent Betterment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Fund (Interest-Free business loans)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Compass Black Card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(Credit card that helps fund/ track business expenses)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Compass Listing Concierge Services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(Funds listing renovations and upgrades)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Compass Bridge Loan Program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(Allows Seller to buy before selling current property)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Compass Agent Healthcare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PEO from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IdilusHR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- CIGNA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Compass Agent as CEO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(Agents focus on driving revenue)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Compass COO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(Business consulting services to help agents run business operations)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Compass Agent Data Pledge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(Agent policy for protection of agent provided data)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Agent-Centric Culture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(Agent feedback program to shape future initiatives)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Compass Cares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(Locally controlled charities, Goal - $10 Billion in 10 years)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5027E4-E70A-4082-B45E-CBC9FE9D2BE1}"/>
              </a:ext>
            </a:extLst>
          </p:cNvPr>
          <p:cNvSpPr txBox="1"/>
          <p:nvPr/>
        </p:nvSpPr>
        <p:spPr>
          <a:xfrm>
            <a:off x="609600" y="13200"/>
            <a:ext cx="1074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Compass Agent Value Proposition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2C7D42-3A76-4772-A5E2-3946DA24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7CC26BD-ED84-43A0-BB09-C5F06879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158817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24768</TotalTime>
  <Words>1757</Words>
  <Application>Microsoft Office PowerPoint</Application>
  <PresentationFormat>Widescreen</PresentationFormat>
  <Paragraphs>278</Paragraphs>
  <Slides>55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Calibri</vt:lpstr>
      <vt:lpstr>Calibri Light</vt:lpstr>
      <vt:lpstr>Segoe UI</vt:lpstr>
      <vt:lpstr>Times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Prudential Georgia Realty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Donald Freewalt</dc:creator>
  <cp:lastModifiedBy>Tony Floyd</cp:lastModifiedBy>
  <cp:revision>728</cp:revision>
  <cp:lastPrinted>2019-01-24T21:05:28Z</cp:lastPrinted>
  <dcterms:created xsi:type="dcterms:W3CDTF">2009-11-10T19:50:21Z</dcterms:created>
  <dcterms:modified xsi:type="dcterms:W3CDTF">2019-04-23T22:18:38Z</dcterms:modified>
</cp:coreProperties>
</file>