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notesSlides/notesSlide19.xml" ContentType="application/vnd.openxmlformats-officedocument.presentationml.notesSlide+xml"/>
  <Override PartName="/ppt/charts/chart9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0.xml" ContentType="application/vnd.openxmlformats-officedocument.drawingml.chart+xml"/>
  <Override PartName="/ppt/notesSlides/notesSlide22.xml" ContentType="application/vnd.openxmlformats-officedocument.presentationml.notesSlide+xml"/>
  <Override PartName="/ppt/charts/chart11.xml" ContentType="application/vnd.openxmlformats-officedocument.drawingml.chart+xml"/>
  <Override PartName="/ppt/notesSlides/notesSlide23.xml" ContentType="application/vnd.openxmlformats-officedocument.presentationml.notesSlide+xml"/>
  <Override PartName="/ppt/charts/chart12.xml" ContentType="application/vnd.openxmlformats-officedocument.drawingml.chart+xml"/>
  <Override PartName="/ppt/notesSlides/notesSlide24.xml" ContentType="application/vnd.openxmlformats-officedocument.presentationml.notesSlide+xml"/>
  <Override PartName="/ppt/charts/chart13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4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917" r:id="rId3"/>
  </p:sldMasterIdLst>
  <p:notesMasterIdLst>
    <p:notesMasterId r:id="rId41"/>
  </p:notesMasterIdLst>
  <p:handoutMasterIdLst>
    <p:handoutMasterId r:id="rId42"/>
  </p:handoutMasterIdLst>
  <p:sldIdLst>
    <p:sldId id="887" r:id="rId4"/>
    <p:sldId id="680" r:id="rId5"/>
    <p:sldId id="2966" r:id="rId6"/>
    <p:sldId id="1396" r:id="rId7"/>
    <p:sldId id="2977" r:id="rId8"/>
    <p:sldId id="2967" r:id="rId9"/>
    <p:sldId id="2989" r:id="rId10"/>
    <p:sldId id="911" r:id="rId11"/>
    <p:sldId id="2960" r:id="rId12"/>
    <p:sldId id="273" r:id="rId13"/>
    <p:sldId id="2990" r:id="rId14"/>
    <p:sldId id="2991" r:id="rId15"/>
    <p:sldId id="895" r:id="rId16"/>
    <p:sldId id="829" r:id="rId17"/>
    <p:sldId id="1724" r:id="rId18"/>
    <p:sldId id="1725" r:id="rId19"/>
    <p:sldId id="801" r:id="rId20"/>
    <p:sldId id="856" r:id="rId21"/>
    <p:sldId id="1726" r:id="rId22"/>
    <p:sldId id="892" r:id="rId23"/>
    <p:sldId id="803" r:id="rId24"/>
    <p:sldId id="2961" r:id="rId25"/>
    <p:sldId id="2958" r:id="rId26"/>
    <p:sldId id="874" r:id="rId27"/>
    <p:sldId id="880" r:id="rId28"/>
    <p:sldId id="875" r:id="rId29"/>
    <p:sldId id="886" r:id="rId30"/>
    <p:sldId id="888" r:id="rId31"/>
    <p:sldId id="977" r:id="rId32"/>
    <p:sldId id="889" r:id="rId33"/>
    <p:sldId id="937" r:id="rId34"/>
    <p:sldId id="881" r:id="rId35"/>
    <p:sldId id="816" r:id="rId36"/>
    <p:sldId id="2959" r:id="rId37"/>
    <p:sldId id="814" r:id="rId38"/>
    <p:sldId id="1671" r:id="rId39"/>
    <p:sldId id="929" r:id="rId4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552448"/>
    <a:srgbClr val="562048"/>
    <a:srgbClr val="660066"/>
    <a:srgbClr val="660033"/>
    <a:srgbClr val="006699"/>
    <a:srgbClr val="0033CC"/>
    <a:srgbClr val="0000FF"/>
    <a:srgbClr val="FFFF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38" autoAdjust="0"/>
    <p:restoredTop sz="94605" autoAdjust="0"/>
  </p:normalViewPr>
  <p:slideViewPr>
    <p:cSldViewPr>
      <p:cViewPr varScale="1">
        <p:scale>
          <a:sx n="104" d="100"/>
          <a:sy n="104" d="100"/>
        </p:scale>
        <p:origin x="423" y="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70"/>
    </p:cViewPr>
  </p:sorterViewPr>
  <p:notesViewPr>
    <p:cSldViewPr>
      <p:cViewPr varScale="1">
        <p:scale>
          <a:sx n="48" d="100"/>
          <a:sy n="48" d="100"/>
        </p:scale>
        <p:origin x="-2650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2.xml"/><Relationship Id="rId13" Type="http://schemas.openxmlformats.org/officeDocument/2006/relationships/slide" Target="slides/slide29.xml"/><Relationship Id="rId3" Type="http://schemas.openxmlformats.org/officeDocument/2006/relationships/slide" Target="slides/slide16.xml"/><Relationship Id="rId7" Type="http://schemas.openxmlformats.org/officeDocument/2006/relationships/slide" Target="slides/slide21.xml"/><Relationship Id="rId12" Type="http://schemas.openxmlformats.org/officeDocument/2006/relationships/slide" Target="slides/slide26.xml"/><Relationship Id="rId2" Type="http://schemas.openxmlformats.org/officeDocument/2006/relationships/slide" Target="slides/slide15.xml"/><Relationship Id="rId1" Type="http://schemas.openxmlformats.org/officeDocument/2006/relationships/slide" Target="slides/slide14.xml"/><Relationship Id="rId6" Type="http://schemas.openxmlformats.org/officeDocument/2006/relationships/slide" Target="slides/slide19.xml"/><Relationship Id="rId11" Type="http://schemas.openxmlformats.org/officeDocument/2006/relationships/slide" Target="slides/slide25.xml"/><Relationship Id="rId5" Type="http://schemas.openxmlformats.org/officeDocument/2006/relationships/slide" Target="slides/slide18.xml"/><Relationship Id="rId10" Type="http://schemas.openxmlformats.org/officeDocument/2006/relationships/slide" Target="slides/slide24.xml"/><Relationship Id="rId4" Type="http://schemas.openxmlformats.org/officeDocument/2006/relationships/slide" Target="slides/slide17.xml"/><Relationship Id="rId9" Type="http://schemas.openxmlformats.org/officeDocument/2006/relationships/slide" Target="slides/slide2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C21B-4771-90AC-8D3F6708F4E3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21B-4771-90AC-8D3F6708F4E3}"/>
              </c:ext>
            </c:extLst>
          </c:dPt>
          <c:dPt>
            <c:idx val="2"/>
            <c:invertIfNegative val="0"/>
            <c:bubble3D val="0"/>
            <c:spPr>
              <a:solidFill>
                <a:srgbClr val="FD8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21B-4771-90AC-8D3F6708F4E3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21B-4771-90AC-8D3F6708F4E3}"/>
              </c:ext>
            </c:extLst>
          </c:dPt>
          <c:dLbls>
            <c:spPr>
              <a:noFill/>
              <a:ln w="25383">
                <a:noFill/>
              </a:ln>
            </c:spPr>
            <c:txPr>
              <a:bodyPr/>
              <a:lstStyle/>
              <a:p>
                <a:pPr>
                  <a:defRPr sz="3198" b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Real Estate</c:v>
                </c:pt>
                <c:pt idx="1">
                  <c:v>Stocks</c:v>
                </c:pt>
                <c:pt idx="2">
                  <c:v>Savings Accounts</c:v>
                </c:pt>
                <c:pt idx="3">
                  <c:v>Gold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0.35</c:v>
                </c:pt>
                <c:pt idx="1">
                  <c:v>0.27</c:v>
                </c:pt>
                <c:pt idx="2">
                  <c:v>0.15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1B-4771-90AC-8D3F6708F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axId val="321344960"/>
        <c:axId val="321346528"/>
      </c:barChart>
      <c:catAx>
        <c:axId val="32134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2000">
                <a:solidFill>
                  <a:schemeClr val="tx1"/>
                </a:solidFill>
              </a:defRPr>
            </a:pPr>
            <a:endParaRPr lang="en-US"/>
          </a:p>
        </c:txPr>
        <c:crossAx val="321346528"/>
        <c:crosses val="autoZero"/>
        <c:auto val="1"/>
        <c:lblAlgn val="ctr"/>
        <c:lblOffset val="100"/>
        <c:noMultiLvlLbl val="0"/>
      </c:catAx>
      <c:valAx>
        <c:axId val="321346528"/>
        <c:scaling>
          <c:orientation val="minMax"/>
          <c:max val="0.35"/>
        </c:scaling>
        <c:delete val="1"/>
        <c:axPos val="l"/>
        <c:numFmt formatCode="0%" sourceLinked="1"/>
        <c:majorTickMark val="out"/>
        <c:minorTickMark val="none"/>
        <c:tickLblPos val="nextTo"/>
        <c:crossAx val="321344960"/>
        <c:crosses val="autoZero"/>
        <c:crossBetween val="between"/>
        <c:majorUnit val="0.1"/>
      </c:valAx>
      <c:spPr>
        <a:noFill/>
        <a:ln w="25383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581576026637066E-2"/>
          <c:y val="9.4926350245499183E-2"/>
          <c:w val="0.90566037735849059"/>
          <c:h val="0.72831423895253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6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4876269974615349E-3"/>
                  <c:y val="-2.983522087363479E-3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0D-4141-8AE8-7BBC5A5E6D21}"/>
                </c:ext>
              </c:extLst>
            </c:dLbl>
            <c:dLbl>
              <c:idx val="1"/>
              <c:layout>
                <c:manualLayout>
                  <c:x val="-5.2461933020921166E-3"/>
                  <c:y val="-3.6952287041468784E-3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0D-4141-8AE8-7BBC5A5E6D21}"/>
                </c:ext>
              </c:extLst>
            </c:dLbl>
            <c:dLbl>
              <c:idx val="2"/>
              <c:layout>
                <c:manualLayout>
                  <c:x val="-6.2992122168131727E-4"/>
                  <c:y val="-6.670436913617842E-3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0D-4141-8AE8-7BBC5A5E6D21}"/>
                </c:ext>
              </c:extLst>
            </c:dLbl>
            <c:dLbl>
              <c:idx val="3"/>
              <c:layout>
                <c:manualLayout>
                  <c:x val="-1.8410565423055893E-3"/>
                  <c:y val="-2.8298700231531831E-2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0D-4141-8AE8-7BBC5A5E6D21}"/>
                </c:ext>
              </c:extLst>
            </c:dLbl>
            <c:spPr>
              <a:noFill/>
              <a:ln w="15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"/>
                    <a:ea typeface="Times"/>
                    <a:cs typeface="Time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&lt; $100K</c:v>
                </c:pt>
                <c:pt idx="1">
                  <c:v>$100K-$200K</c:v>
                </c:pt>
                <c:pt idx="2">
                  <c:v>$200K-$500K</c:v>
                </c:pt>
                <c:pt idx="3">
                  <c:v>$500K-1 Mil</c:v>
                </c:pt>
                <c:pt idx="4">
                  <c:v>$1 Mil - $2 Mil</c:v>
                </c:pt>
                <c:pt idx="5">
                  <c:v>$2 Mil +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2.6</c:v>
                </c:pt>
                <c:pt idx="1">
                  <c:v>1.3</c:v>
                </c:pt>
                <c:pt idx="2">
                  <c:v>2.5</c:v>
                </c:pt>
                <c:pt idx="3">
                  <c:v>5</c:v>
                </c:pt>
                <c:pt idx="4">
                  <c:v>8.9</c:v>
                </c:pt>
                <c:pt idx="5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0D-4141-8AE8-7BBC5A5E6D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5508984"/>
        <c:axId val="1"/>
      </c:barChart>
      <c:catAx>
        <c:axId val="265508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8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65508984"/>
        <c:crosses val="autoZero"/>
        <c:crossBetween val="between"/>
      </c:valAx>
      <c:spPr>
        <a:noFill/>
        <a:ln w="15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8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4827968923418"/>
          <c:y val="8.8379705400982E-2"/>
          <c:w val="0.87569367369589346"/>
          <c:h val="0.7168576104746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46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Sheet1!$B$1:$R$1</c:f>
              <c:strCache>
                <c:ptCount val="1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</c:strCache>
            </c:strRef>
          </c:cat>
          <c:val>
            <c:numRef>
              <c:f>Sheet1!$B$2:$R$2</c:f>
              <c:numCache>
                <c:formatCode>"$"#,##0</c:formatCode>
                <c:ptCount val="17"/>
                <c:pt idx="0">
                  <c:v>276</c:v>
                </c:pt>
                <c:pt idx="1">
                  <c:v>278</c:v>
                </c:pt>
                <c:pt idx="2">
                  <c:v>296</c:v>
                </c:pt>
                <c:pt idx="3">
                  <c:v>303</c:v>
                </c:pt>
                <c:pt idx="4">
                  <c:v>312</c:v>
                </c:pt>
                <c:pt idx="5">
                  <c:v>319</c:v>
                </c:pt>
                <c:pt idx="6">
                  <c:v>309</c:v>
                </c:pt>
                <c:pt idx="7">
                  <c:v>302</c:v>
                </c:pt>
                <c:pt idx="8">
                  <c:v>296</c:v>
                </c:pt>
                <c:pt idx="9">
                  <c:v>297</c:v>
                </c:pt>
                <c:pt idx="10">
                  <c:v>300</c:v>
                </c:pt>
                <c:pt idx="11">
                  <c:v>298</c:v>
                </c:pt>
                <c:pt idx="12">
                  <c:v>292</c:v>
                </c:pt>
                <c:pt idx="13">
                  <c:v>292</c:v>
                </c:pt>
                <c:pt idx="14">
                  <c:v>310</c:v>
                </c:pt>
                <c:pt idx="15">
                  <c:v>320</c:v>
                </c:pt>
                <c:pt idx="16">
                  <c:v>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8-4E84-9513-F38646934F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0987248"/>
        <c:axId val="1"/>
      </c:barChart>
      <c:catAx>
        <c:axId val="25098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8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&quot;$&quot;#,##0" sourceLinked="1"/>
        <c:majorTickMark val="out"/>
        <c:minorTickMark val="none"/>
        <c:tickLblPos val="nextTo"/>
        <c:spPr>
          <a:ln w="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50987248"/>
        <c:crosses val="autoZero"/>
        <c:crossBetween val="between"/>
      </c:valAx>
      <c:spPr>
        <a:noFill/>
        <a:ln w="14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5763967804623E-3"/>
          <c:y val="8.6743044189852694E-2"/>
          <c:w val="0.99159423603219543"/>
          <c:h val="0.79214402618657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Market</c:v>
                </c:pt>
              </c:strCache>
            </c:strRef>
          </c:tx>
          <c:spPr>
            <a:solidFill>
              <a:srgbClr val="993366"/>
            </a:solidFill>
            <a:ln w="781">
              <a:solidFill>
                <a:schemeClr val="tx1"/>
              </a:solidFill>
              <a:prstDash val="solid"/>
            </a:ln>
          </c:spPr>
          <c:invertIfNegative val="0"/>
          <c:dLbls>
            <c:numFmt formatCode="\$#,##0" sourceLinked="0"/>
            <c:spPr>
              <a:noFill/>
              <a:ln w="156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"/>
                    <a:ea typeface="Times"/>
                    <a:cs typeface="Time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Sheet1!$B$2:$O$2</c:f>
              <c:numCache>
                <c:formatCode>General</c:formatCode>
                <c:ptCount val="14"/>
                <c:pt idx="0">
                  <c:v>261</c:v>
                </c:pt>
                <c:pt idx="1">
                  <c:v>268</c:v>
                </c:pt>
                <c:pt idx="2">
                  <c:v>209</c:v>
                </c:pt>
                <c:pt idx="3">
                  <c:v>189</c:v>
                </c:pt>
                <c:pt idx="4">
                  <c:v>190</c:v>
                </c:pt>
                <c:pt idx="5">
                  <c:v>176</c:v>
                </c:pt>
                <c:pt idx="6">
                  <c:v>183</c:v>
                </c:pt>
                <c:pt idx="7">
                  <c:v>229</c:v>
                </c:pt>
                <c:pt idx="8">
                  <c:v>250</c:v>
                </c:pt>
                <c:pt idx="9">
                  <c:v>266</c:v>
                </c:pt>
                <c:pt idx="10">
                  <c:v>276</c:v>
                </c:pt>
                <c:pt idx="11">
                  <c:v>289</c:v>
                </c:pt>
                <c:pt idx="12">
                  <c:v>307</c:v>
                </c:pt>
                <c:pt idx="13">
                  <c:v>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52-4E12-A24C-18D8DDE5C9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2182840"/>
        <c:axId val="1"/>
      </c:barChart>
      <c:catAx>
        <c:axId val="262182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\$#,##0" sourceLinked="0"/>
        <c:majorTickMark val="out"/>
        <c:minorTickMark val="none"/>
        <c:tickLblPos val="nextTo"/>
        <c:crossAx val="262182840"/>
        <c:crosses val="autoZero"/>
        <c:crossBetween val="between"/>
      </c:valAx>
      <c:spPr>
        <a:noFill/>
        <a:ln w="15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5189365755135E-2"/>
          <c:y val="8.8379705400982E-2"/>
          <c:w val="0.90265288806395882"/>
          <c:h val="0.700490998363338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800080"/>
            </a:solidFill>
            <a:ln w="75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Sheet1!$B$1:$DH$1</c:f>
              <c:strCache>
                <c:ptCount val="1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June</c:v>
                </c:pt>
                <c:pt idx="30">
                  <c:v>July</c:v>
                </c:pt>
                <c:pt idx="31">
                  <c:v>Aug</c:v>
                </c:pt>
                <c:pt idx="32">
                  <c:v>Sept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Sept</c:v>
                </c:pt>
                <c:pt idx="45">
                  <c:v>October</c:v>
                </c:pt>
                <c:pt idx="46">
                  <c:v>Nov</c:v>
                </c:pt>
                <c:pt idx="47">
                  <c:v>Dec</c:v>
                </c:pt>
                <c:pt idx="48">
                  <c:v>Jan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June</c:v>
                </c:pt>
                <c:pt idx="54">
                  <c:v>July</c:v>
                </c:pt>
                <c:pt idx="55">
                  <c:v>Aug</c:v>
                </c:pt>
                <c:pt idx="56">
                  <c:v>Sept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Sept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June</c:v>
                </c:pt>
                <c:pt idx="78">
                  <c:v>July</c:v>
                </c:pt>
                <c:pt idx="79">
                  <c:v>Aug</c:v>
                </c:pt>
                <c:pt idx="80">
                  <c:v>Sept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</c:v>
                </c:pt>
                <c:pt idx="85">
                  <c:v>Feb</c:v>
                </c:pt>
                <c:pt idx="86">
                  <c:v>Mar</c:v>
                </c:pt>
                <c:pt idx="87">
                  <c:v>April</c:v>
                </c:pt>
                <c:pt idx="88">
                  <c:v>May</c:v>
                </c:pt>
                <c:pt idx="89">
                  <c:v>June</c:v>
                </c:pt>
                <c:pt idx="90">
                  <c:v>July</c:v>
                </c:pt>
                <c:pt idx="91">
                  <c:v>Aug</c:v>
                </c:pt>
                <c:pt idx="92">
                  <c:v>Sept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June</c:v>
                </c:pt>
                <c:pt idx="102">
                  <c:v>July</c:v>
                </c:pt>
                <c:pt idx="103">
                  <c:v>Aug</c:v>
                </c:pt>
                <c:pt idx="104">
                  <c:v>Sept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</c:v>
                </c:pt>
                <c:pt idx="109">
                  <c:v>Feb</c:v>
                </c:pt>
                <c:pt idx="110">
                  <c:v>Mar</c:v>
                </c:pt>
              </c:strCache>
            </c:strRef>
          </c:cat>
          <c:val>
            <c:numRef>
              <c:f>Sheet1!$B$2:$DH$2</c:f>
              <c:numCache>
                <c:formatCode>General</c:formatCode>
                <c:ptCount val="111"/>
                <c:pt idx="0">
                  <c:v>107.04</c:v>
                </c:pt>
                <c:pt idx="1">
                  <c:v>105.65</c:v>
                </c:pt>
                <c:pt idx="2">
                  <c:v>103.73</c:v>
                </c:pt>
                <c:pt idx="3">
                  <c:v>105.69</c:v>
                </c:pt>
                <c:pt idx="4">
                  <c:v>107.86</c:v>
                </c:pt>
                <c:pt idx="5">
                  <c:v>109.72</c:v>
                </c:pt>
                <c:pt idx="6">
                  <c:v>110.02</c:v>
                </c:pt>
                <c:pt idx="7">
                  <c:v>108.95</c:v>
                </c:pt>
                <c:pt idx="8">
                  <c:v>106.39</c:v>
                </c:pt>
                <c:pt idx="9">
                  <c:v>103.3</c:v>
                </c:pt>
                <c:pt idx="10">
                  <c:v>100.8</c:v>
                </c:pt>
                <c:pt idx="11">
                  <c:v>100.06</c:v>
                </c:pt>
                <c:pt idx="12">
                  <c:v>100.33</c:v>
                </c:pt>
                <c:pt idx="13">
                  <c:v>100.68</c:v>
                </c:pt>
                <c:pt idx="14">
                  <c:v>100.33</c:v>
                </c:pt>
                <c:pt idx="15">
                  <c:v>101.81</c:v>
                </c:pt>
                <c:pt idx="16">
                  <c:v>102.8</c:v>
                </c:pt>
                <c:pt idx="17">
                  <c:v>104.32</c:v>
                </c:pt>
                <c:pt idx="18">
                  <c:v>104.55</c:v>
                </c:pt>
                <c:pt idx="19">
                  <c:v>102.04</c:v>
                </c:pt>
                <c:pt idx="20">
                  <c:v>95.99</c:v>
                </c:pt>
                <c:pt idx="21">
                  <c:v>91.21</c:v>
                </c:pt>
                <c:pt idx="22">
                  <c:v>88.93</c:v>
                </c:pt>
                <c:pt idx="23">
                  <c:v>87.3</c:v>
                </c:pt>
                <c:pt idx="24">
                  <c:v>85.44</c:v>
                </c:pt>
                <c:pt idx="25">
                  <c:v>83.27</c:v>
                </c:pt>
                <c:pt idx="26">
                  <c:v>82.54</c:v>
                </c:pt>
                <c:pt idx="27">
                  <c:v>84.48</c:v>
                </c:pt>
                <c:pt idx="28">
                  <c:v>87.87</c:v>
                </c:pt>
                <c:pt idx="29">
                  <c:v>91.75</c:v>
                </c:pt>
                <c:pt idx="30">
                  <c:v>94.15</c:v>
                </c:pt>
                <c:pt idx="31">
                  <c:v>95.8</c:v>
                </c:pt>
                <c:pt idx="32">
                  <c:v>96.06</c:v>
                </c:pt>
                <c:pt idx="33">
                  <c:v>95.6</c:v>
                </c:pt>
                <c:pt idx="34">
                  <c:v>95.68</c:v>
                </c:pt>
                <c:pt idx="35">
                  <c:v>95.95</c:v>
                </c:pt>
                <c:pt idx="36">
                  <c:v>96.98</c:v>
                </c:pt>
                <c:pt idx="37">
                  <c:v>97.01</c:v>
                </c:pt>
                <c:pt idx="38">
                  <c:v>98.29</c:v>
                </c:pt>
                <c:pt idx="39">
                  <c:v>102.06</c:v>
                </c:pt>
                <c:pt idx="40">
                  <c:v>105.56</c:v>
                </c:pt>
                <c:pt idx="41">
                  <c:v>109.15</c:v>
                </c:pt>
                <c:pt idx="42">
                  <c:v>111.54</c:v>
                </c:pt>
                <c:pt idx="43">
                  <c:v>113.47</c:v>
                </c:pt>
                <c:pt idx="44">
                  <c:v>113.99</c:v>
                </c:pt>
                <c:pt idx="45">
                  <c:v>113.72</c:v>
                </c:pt>
                <c:pt idx="46">
                  <c:v>113.37</c:v>
                </c:pt>
                <c:pt idx="47">
                  <c:v>113.35</c:v>
                </c:pt>
                <c:pt idx="48">
                  <c:v>113.23</c:v>
                </c:pt>
                <c:pt idx="49">
                  <c:v>112.6</c:v>
                </c:pt>
                <c:pt idx="50">
                  <c:v>113.72</c:v>
                </c:pt>
                <c:pt idx="51">
                  <c:v>115.89</c:v>
                </c:pt>
                <c:pt idx="52">
                  <c:v>117.25</c:v>
                </c:pt>
                <c:pt idx="53">
                  <c:v>118.43</c:v>
                </c:pt>
                <c:pt idx="54">
                  <c:v>118.97</c:v>
                </c:pt>
                <c:pt idx="55">
                  <c:v>119.89</c:v>
                </c:pt>
                <c:pt idx="56">
                  <c:v>119.03</c:v>
                </c:pt>
                <c:pt idx="57">
                  <c:v>118.74</c:v>
                </c:pt>
                <c:pt idx="58">
                  <c:v>118.93</c:v>
                </c:pt>
                <c:pt idx="59">
                  <c:v>119.1</c:v>
                </c:pt>
                <c:pt idx="60">
                  <c:v>118.79</c:v>
                </c:pt>
                <c:pt idx="61">
                  <c:v>118.85</c:v>
                </c:pt>
                <c:pt idx="62">
                  <c:v>119.89</c:v>
                </c:pt>
                <c:pt idx="63">
                  <c:v>121.48</c:v>
                </c:pt>
                <c:pt idx="64">
                  <c:v>123.2</c:v>
                </c:pt>
                <c:pt idx="65">
                  <c:v>124.86</c:v>
                </c:pt>
                <c:pt idx="66">
                  <c:v>125.88</c:v>
                </c:pt>
                <c:pt idx="67">
                  <c:v>126.21</c:v>
                </c:pt>
                <c:pt idx="68">
                  <c:v>126.32</c:v>
                </c:pt>
                <c:pt idx="69">
                  <c:v>126.03</c:v>
                </c:pt>
                <c:pt idx="70">
                  <c:v>125.72</c:v>
                </c:pt>
                <c:pt idx="71">
                  <c:v>125.61</c:v>
                </c:pt>
                <c:pt idx="72">
                  <c:v>125.7</c:v>
                </c:pt>
                <c:pt idx="73">
                  <c:v>127</c:v>
                </c:pt>
                <c:pt idx="74">
                  <c:v>127.76</c:v>
                </c:pt>
                <c:pt idx="75">
                  <c:v>129.37</c:v>
                </c:pt>
                <c:pt idx="76">
                  <c:v>130.97</c:v>
                </c:pt>
                <c:pt idx="77">
                  <c:v>131.96</c:v>
                </c:pt>
                <c:pt idx="78">
                  <c:v>132.41999999999999</c:v>
                </c:pt>
                <c:pt idx="79">
                  <c:v>132.78</c:v>
                </c:pt>
                <c:pt idx="80">
                  <c:v>132.99</c:v>
                </c:pt>
                <c:pt idx="81">
                  <c:v>133.34</c:v>
                </c:pt>
                <c:pt idx="82">
                  <c:v>133.22999999999999</c:v>
                </c:pt>
                <c:pt idx="83">
                  <c:v>133.36000000000001</c:v>
                </c:pt>
                <c:pt idx="84">
                  <c:v>132.85</c:v>
                </c:pt>
                <c:pt idx="85">
                  <c:v>133.4</c:v>
                </c:pt>
                <c:pt idx="86">
                  <c:v>134.91</c:v>
                </c:pt>
                <c:pt idx="87">
                  <c:v>136.87</c:v>
                </c:pt>
                <c:pt idx="88">
                  <c:v>138.1</c:v>
                </c:pt>
                <c:pt idx="89">
                  <c:v>139</c:v>
                </c:pt>
                <c:pt idx="90">
                  <c:v>139.52000000000001</c:v>
                </c:pt>
                <c:pt idx="91">
                  <c:v>139.91999999999999</c:v>
                </c:pt>
                <c:pt idx="92">
                  <c:v>140.12</c:v>
                </c:pt>
                <c:pt idx="93">
                  <c:v>140.06</c:v>
                </c:pt>
                <c:pt idx="94">
                  <c:v>140.16</c:v>
                </c:pt>
                <c:pt idx="95">
                  <c:v>140.53</c:v>
                </c:pt>
                <c:pt idx="96">
                  <c:v>141.49</c:v>
                </c:pt>
                <c:pt idx="97">
                  <c:v>142.04</c:v>
                </c:pt>
                <c:pt idx="98">
                  <c:v>143.22</c:v>
                </c:pt>
                <c:pt idx="99">
                  <c:v>144.38999999999999</c:v>
                </c:pt>
                <c:pt idx="100">
                  <c:v>145.85</c:v>
                </c:pt>
                <c:pt idx="101">
                  <c:v>146.82</c:v>
                </c:pt>
                <c:pt idx="102">
                  <c:v>147.56</c:v>
                </c:pt>
                <c:pt idx="103">
                  <c:v>147.97999999999999</c:v>
                </c:pt>
                <c:pt idx="104">
                  <c:v>148.22999999999999</c:v>
                </c:pt>
                <c:pt idx="105">
                  <c:v>148.46</c:v>
                </c:pt>
                <c:pt idx="106">
                  <c:v>148.71</c:v>
                </c:pt>
                <c:pt idx="107">
                  <c:v>148.74</c:v>
                </c:pt>
                <c:pt idx="108">
                  <c:v>148.4</c:v>
                </c:pt>
                <c:pt idx="109">
                  <c:v>148.9</c:v>
                </c:pt>
                <c:pt idx="110">
                  <c:v>149.88999999999999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8-4C37-BC45-4D559F4A62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3356048"/>
        <c:axId val="1"/>
      </c:barChart>
      <c:catAx>
        <c:axId val="23335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8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At val="70"/>
        <c:auto val="1"/>
        <c:lblAlgn val="ctr"/>
        <c:lblOffset val="100"/>
        <c:tickLblSkip val="6"/>
        <c:tickMarkSkip val="1"/>
        <c:noMultiLvlLbl val="0"/>
      </c:catAx>
      <c:valAx>
        <c:axId val="1"/>
        <c:scaling>
          <c:orientation val="minMax"/>
          <c:max val="150"/>
          <c:min val="70"/>
        </c:scaling>
        <c:delete val="0"/>
        <c:axPos val="l"/>
        <c:numFmt formatCode="#,##0.00" sourceLinked="0"/>
        <c:majorTickMark val="out"/>
        <c:minorTickMark val="none"/>
        <c:tickLblPos val="nextTo"/>
        <c:spPr>
          <a:ln w="1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6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33356048"/>
        <c:crosses val="autoZero"/>
        <c:crossBetween val="between"/>
      </c:valAx>
      <c:spPr>
        <a:noFill/>
        <a:ln w="150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6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362820569216564E-2"/>
          <c:y val="9.4926350245499183E-2"/>
          <c:w val="0.94285370753236852"/>
          <c:h val="0.738134206219312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83">
              <a:solidFill>
                <a:schemeClr val="tx1"/>
              </a:solidFill>
              <a:prstDash val="solid"/>
            </a:ln>
          </c:spPr>
          <c:invertIfNegative val="0"/>
          <c:dPt>
            <c:idx val="13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D35D-4794-9FC6-B97C655776ED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35D-4794-9FC6-B97C655776ED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D35D-4794-9FC6-B97C655776ED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35D-4794-9FC6-B97C655776ED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D35D-4794-9FC6-B97C655776ED}"/>
              </c:ext>
            </c:extLst>
          </c:dPt>
          <c:dLbls>
            <c:delete val="1"/>
          </c:dLbls>
          <c:cat>
            <c:numRef>
              <c:f>Sheet1!$B$1:$Z$1</c:f>
              <c:numCache>
                <c:formatCode>General</c:formatCode>
                <c:ptCount val="25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</c:numCache>
            </c:numRef>
          </c:cat>
          <c:val>
            <c:numRef>
              <c:f>Sheet1!$B$2:$Z$2</c:f>
              <c:numCache>
                <c:formatCode>General</c:formatCode>
                <c:ptCount val="25"/>
                <c:pt idx="0">
                  <c:v>69.849999999999994</c:v>
                </c:pt>
                <c:pt idx="1">
                  <c:v>70.62</c:v>
                </c:pt>
                <c:pt idx="2">
                  <c:v>72.64</c:v>
                </c:pt>
                <c:pt idx="3">
                  <c:v>75.97</c:v>
                </c:pt>
                <c:pt idx="4">
                  <c:v>78.94</c:v>
                </c:pt>
                <c:pt idx="5">
                  <c:v>81.92</c:v>
                </c:pt>
                <c:pt idx="6">
                  <c:v>109.01</c:v>
                </c:pt>
                <c:pt idx="7">
                  <c:v>113.21</c:v>
                </c:pt>
                <c:pt idx="8">
                  <c:v>116.89</c:v>
                </c:pt>
                <c:pt idx="9">
                  <c:v>121.01</c:v>
                </c:pt>
                <c:pt idx="10">
                  <c:v>127.11</c:v>
                </c:pt>
                <c:pt idx="11">
                  <c:v>133.19</c:v>
                </c:pt>
                <c:pt idx="12">
                  <c:v>134.05000000000001</c:v>
                </c:pt>
                <c:pt idx="13">
                  <c:v>122.65</c:v>
                </c:pt>
                <c:pt idx="14">
                  <c:v>108.4</c:v>
                </c:pt>
                <c:pt idx="15">
                  <c:v>105.77</c:v>
                </c:pt>
                <c:pt idx="16">
                  <c:v>98.36</c:v>
                </c:pt>
                <c:pt idx="17">
                  <c:v>90.72</c:v>
                </c:pt>
                <c:pt idx="18">
                  <c:v>107.36</c:v>
                </c:pt>
                <c:pt idx="19">
                  <c:v>117.12</c:v>
                </c:pt>
                <c:pt idx="20">
                  <c:v>123.59</c:v>
                </c:pt>
                <c:pt idx="21">
                  <c:v>130.84</c:v>
                </c:pt>
                <c:pt idx="22">
                  <c:v>137.94999999999999</c:v>
                </c:pt>
                <c:pt idx="23">
                  <c:v>146.27000000000001</c:v>
                </c:pt>
                <c:pt idx="24">
                  <c:v>149.06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5D-4794-9FC6-B97C655776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9702816"/>
        <c:axId val="1"/>
      </c:barChart>
      <c:catAx>
        <c:axId val="23970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"/>
        <c:scaling>
          <c:orientation val="minMax"/>
          <c:max val="15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39702816"/>
        <c:crosses val="autoZero"/>
        <c:crossBetween val="between"/>
      </c:valAx>
      <c:spPr>
        <a:noFill/>
        <a:ln w="156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477099197935966E-2"/>
          <c:y val="6.397854457365218E-2"/>
          <c:w val="0.91768431372993486"/>
          <c:h val="0.765238367327537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600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281-458E-B56D-35B2B834D2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Sheet1!$A$1:$G$1</c:f>
              <c:strCache>
                <c:ptCount val="7"/>
                <c:pt idx="0">
                  <c:v>BHHS</c:v>
                </c:pt>
                <c:pt idx="1">
                  <c:v>KW-AP</c:v>
                </c:pt>
                <c:pt idx="2">
                  <c:v>AFH</c:v>
                </c:pt>
                <c:pt idx="3">
                  <c:v>HNR</c:v>
                </c:pt>
                <c:pt idx="4">
                  <c:v>ATL Comm</c:v>
                </c:pt>
                <c:pt idx="5">
                  <c:v>CB</c:v>
                </c:pt>
                <c:pt idx="6">
                  <c:v>MB</c:v>
                </c:pt>
              </c:strCache>
            </c:strRef>
          </c:cat>
          <c:val>
            <c:numRef>
              <c:f>Sheet1!$A$2:$G$2</c:f>
              <c:numCache>
                <c:formatCode>"$"#,##0</c:formatCode>
                <c:ptCount val="7"/>
                <c:pt idx="0">
                  <c:v>1586035</c:v>
                </c:pt>
                <c:pt idx="1">
                  <c:v>1265445</c:v>
                </c:pt>
                <c:pt idx="2">
                  <c:v>905461</c:v>
                </c:pt>
                <c:pt idx="3">
                  <c:v>904542</c:v>
                </c:pt>
                <c:pt idx="4">
                  <c:v>784374</c:v>
                </c:pt>
                <c:pt idx="5">
                  <c:v>517224</c:v>
                </c:pt>
                <c:pt idx="6">
                  <c:v>490445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1-0281-458E-B56D-35B2B834D2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3495000"/>
        <c:axId val="1"/>
      </c:barChart>
      <c:catAx>
        <c:axId val="253495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&quot;$&quot;#,##0" sourceLinked="1"/>
        <c:majorTickMark val="none"/>
        <c:minorTickMark val="none"/>
        <c:tickLblPos val="nextTo"/>
        <c:crossAx val="253495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327296309585316E-2"/>
          <c:y val="7.2563696574180159E-2"/>
          <c:w val="0.96781267774987079"/>
          <c:h val="0.809689522158479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Real Estate</c:v>
                </c:pt>
              </c:strCache>
            </c:strRef>
          </c:tx>
          <c:spPr>
            <a:ln w="76200" cap="rnd">
              <a:solidFill>
                <a:srgbClr val="00B8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310734140080144E-2"/>
                  <c:y val="-4.5010834139689988E-2"/>
                </c:manualLayout>
              </c:layout>
              <c:tx>
                <c:rich>
                  <a:bodyPr/>
                  <a:lstStyle/>
                  <a:p>
                    <a:fld id="{07ADBAF1-7837-49F6-B004-336746D313C3}" type="VALUE">
                      <a:rPr lang="en-US">
                        <a:solidFill>
                          <a:srgbClr val="00B8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586-4B26-9510-56071389A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rgbClr val="00B8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Sheet1!$B$2:$B$10</c:f>
              <c:numCache>
                <c:formatCode>0%</c:formatCode>
                <c:ptCount val="9"/>
                <c:pt idx="0">
                  <c:v>0.19</c:v>
                </c:pt>
                <c:pt idx="1">
                  <c:v>0.2</c:v>
                </c:pt>
                <c:pt idx="2">
                  <c:v>0.25</c:v>
                </c:pt>
                <c:pt idx="3">
                  <c:v>0.3</c:v>
                </c:pt>
                <c:pt idx="4">
                  <c:v>0.31</c:v>
                </c:pt>
                <c:pt idx="5">
                  <c:v>0.35</c:v>
                </c:pt>
                <c:pt idx="6">
                  <c:v>0.34</c:v>
                </c:pt>
                <c:pt idx="7">
                  <c:v>0.34</c:v>
                </c:pt>
                <c:pt idx="8">
                  <c:v>0.35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86-4B26-9510-56071389AC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Stocks</c:v>
                </c:pt>
              </c:strCache>
            </c:strRef>
          </c:tx>
          <c:spPr>
            <a:ln w="762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4640071031759972E-2"/>
                  <c:y val="3.22054759207169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86-4B26-9510-56071389A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Sheet1!$C$2:$C$10</c:f>
              <c:numCache>
                <c:formatCode>0%</c:formatCode>
                <c:ptCount val="9"/>
                <c:pt idx="0">
                  <c:v>0.17</c:v>
                </c:pt>
                <c:pt idx="1">
                  <c:v>0.19</c:v>
                </c:pt>
                <c:pt idx="2">
                  <c:v>0.22</c:v>
                </c:pt>
                <c:pt idx="3">
                  <c:v>0.24</c:v>
                </c:pt>
                <c:pt idx="4">
                  <c:v>0.25</c:v>
                </c:pt>
                <c:pt idx="5">
                  <c:v>0.22</c:v>
                </c:pt>
                <c:pt idx="6">
                  <c:v>0.26</c:v>
                </c:pt>
                <c:pt idx="7">
                  <c:v>0.26</c:v>
                </c:pt>
                <c:pt idx="8">
                  <c:v>0.27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86-4B26-9510-56071389AC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Savings Accounts</c:v>
                </c:pt>
              </c:strCache>
            </c:strRef>
          </c:tx>
          <c:spPr>
            <a:ln w="76200" cap="rnd">
              <a:solidFill>
                <a:srgbClr val="FD87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86-4B26-9510-56071389A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rgbClr val="FD87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Sheet1!$D$2:$D$10</c:f>
              <c:numCache>
                <c:formatCode>0%</c:formatCode>
                <c:ptCount val="9"/>
                <c:pt idx="0">
                  <c:v>0.14000000000000001</c:v>
                </c:pt>
                <c:pt idx="1">
                  <c:v>0.19</c:v>
                </c:pt>
                <c:pt idx="2">
                  <c:v>0.17</c:v>
                </c:pt>
                <c:pt idx="3">
                  <c:v>0.14000000000000001</c:v>
                </c:pt>
                <c:pt idx="4">
                  <c:v>0.15</c:v>
                </c:pt>
                <c:pt idx="5">
                  <c:v>0.15</c:v>
                </c:pt>
                <c:pt idx="6">
                  <c:v>0.13</c:v>
                </c:pt>
                <c:pt idx="7">
                  <c:v>0.15</c:v>
                </c:pt>
                <c:pt idx="8">
                  <c:v>0.15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586-4B26-9510-56071389ACD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Gold</c:v>
                </c:pt>
              </c:strCache>
            </c:strRef>
          </c:tx>
          <c:spPr>
            <a:ln w="762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rgbClr val="D6A3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86-4B26-9510-56071389A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Sheet1!$E$2:$E$10</c:f>
              <c:numCache>
                <c:formatCode>0%</c:formatCode>
                <c:ptCount val="9"/>
                <c:pt idx="0">
                  <c:v>0.34</c:v>
                </c:pt>
                <c:pt idx="1">
                  <c:v>0.28000000000000003</c:v>
                </c:pt>
                <c:pt idx="2">
                  <c:v>0.24</c:v>
                </c:pt>
                <c:pt idx="3">
                  <c:v>0.24</c:v>
                </c:pt>
                <c:pt idx="4">
                  <c:v>0.19</c:v>
                </c:pt>
                <c:pt idx="5">
                  <c:v>0.17</c:v>
                </c:pt>
                <c:pt idx="6">
                  <c:v>0.18</c:v>
                </c:pt>
                <c:pt idx="7">
                  <c:v>0.17</c:v>
                </c:pt>
                <c:pt idx="8">
                  <c:v>0.14000000000000001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586-4B26-9510-56071389A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745072"/>
        <c:axId val="415751344"/>
      </c:lineChart>
      <c:catAx>
        <c:axId val="41574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751344"/>
        <c:crosses val="autoZero"/>
        <c:auto val="1"/>
        <c:lblAlgn val="ctr"/>
        <c:lblOffset val="100"/>
        <c:noMultiLvlLbl val="0"/>
      </c:catAx>
      <c:valAx>
        <c:axId val="415751344"/>
        <c:scaling>
          <c:orientation val="minMax"/>
          <c:min val="0.1"/>
        </c:scaling>
        <c:delete val="1"/>
        <c:axPos val="l"/>
        <c:numFmt formatCode="0%" sourceLinked="1"/>
        <c:majorTickMark val="none"/>
        <c:minorTickMark val="none"/>
        <c:tickLblPos val="nextTo"/>
        <c:crossAx val="41574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Rate</c:v>
                </c:pt>
              </c:strCache>
            </c:strRef>
          </c:tx>
          <c:spPr>
            <a:ln w="571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FD-124C-B7DC-AD384E5BBAE2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FD-124C-B7DC-AD384E5BBAE2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3FD-124C-B7DC-AD384E5BBAE2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3FD-124C-B7DC-AD384E5BBAE2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D3FD-124C-B7DC-AD384E5BBAE2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D3FD-124C-B7DC-AD384E5BBAE2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D3FD-124C-B7DC-AD384E5BBAE2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8923-A046-B310-030AF67D542D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8923-A046-B310-030AF67D542D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8923-A046-B310-030AF67D542D}"/>
              </c:ext>
            </c:extLst>
          </c:dPt>
          <c:dPt>
            <c:idx val="19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8923-A046-B310-030AF67D542D}"/>
              </c:ext>
            </c:extLst>
          </c:dPt>
          <c:dPt>
            <c:idx val="20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57AB-7841-9CCC-45FBF09D804D}"/>
              </c:ext>
            </c:extLst>
          </c:dPt>
          <c:cat>
            <c:strRef>
              <c:f>Sheet1!$A$2:$A$21</c:f>
              <c:strCache>
                <c:ptCount val="20"/>
                <c:pt idx="0">
                  <c:v>2016 Q1</c:v>
                </c:pt>
                <c:pt idx="1">
                  <c:v>2016 Q2</c:v>
                </c:pt>
                <c:pt idx="2">
                  <c:v>2016 Q3</c:v>
                </c:pt>
                <c:pt idx="3">
                  <c:v>2016 Q4</c:v>
                </c:pt>
                <c:pt idx="4">
                  <c:v>2017 Q1</c:v>
                </c:pt>
                <c:pt idx="5">
                  <c:v>2017 Q2</c:v>
                </c:pt>
                <c:pt idx="6">
                  <c:v>2017 Q3</c:v>
                </c:pt>
                <c:pt idx="7">
                  <c:v>2017 Q4</c:v>
                </c:pt>
                <c:pt idx="8">
                  <c:v>2018 Q1</c:v>
                </c:pt>
                <c:pt idx="9">
                  <c:v>2018 Q2</c:v>
                </c:pt>
                <c:pt idx="10">
                  <c:v>2018 Q3</c:v>
                </c:pt>
                <c:pt idx="11">
                  <c:v>2018 Q4</c:v>
                </c:pt>
                <c:pt idx="12">
                  <c:v>2019 Q1</c:v>
                </c:pt>
                <c:pt idx="13">
                  <c:v>2019 Q2</c:v>
                </c:pt>
                <c:pt idx="14">
                  <c:v>2019 Q3</c:v>
                </c:pt>
                <c:pt idx="15">
                  <c:v>2019 Q4</c:v>
                </c:pt>
                <c:pt idx="16">
                  <c:v>2020 Q1</c:v>
                </c:pt>
                <c:pt idx="17">
                  <c:v>2020 Q2</c:v>
                </c:pt>
                <c:pt idx="18">
                  <c:v>2020 Q3</c:v>
                </c:pt>
                <c:pt idx="19">
                  <c:v>2020 Q4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3.7</c:v>
                </c:pt>
                <c:pt idx="1">
                  <c:v>3.6</c:v>
                </c:pt>
                <c:pt idx="2">
                  <c:v>3.5</c:v>
                </c:pt>
                <c:pt idx="3">
                  <c:v>3.8</c:v>
                </c:pt>
                <c:pt idx="4" formatCode="0.0">
                  <c:v>4.2</c:v>
                </c:pt>
                <c:pt idx="5" formatCode="0.0">
                  <c:v>4</c:v>
                </c:pt>
                <c:pt idx="6">
                  <c:v>3.9</c:v>
                </c:pt>
                <c:pt idx="7">
                  <c:v>3.9</c:v>
                </c:pt>
                <c:pt idx="8">
                  <c:v>4.3</c:v>
                </c:pt>
                <c:pt idx="9">
                  <c:v>4.5</c:v>
                </c:pt>
                <c:pt idx="10">
                  <c:v>4.5999999999999996</c:v>
                </c:pt>
                <c:pt idx="11">
                  <c:v>4.8</c:v>
                </c:pt>
                <c:pt idx="12">
                  <c:v>4.4000000000000004</c:v>
                </c:pt>
                <c:pt idx="13">
                  <c:v>4.2</c:v>
                </c:pt>
                <c:pt idx="14">
                  <c:v>4.3</c:v>
                </c:pt>
                <c:pt idx="15">
                  <c:v>4.3</c:v>
                </c:pt>
                <c:pt idx="16">
                  <c:v>4.4000000000000004</c:v>
                </c:pt>
                <c:pt idx="17">
                  <c:v>4.4000000000000004</c:v>
                </c:pt>
                <c:pt idx="18">
                  <c:v>4.5</c:v>
                </c:pt>
                <c:pt idx="19">
                  <c:v>4.5999999999999996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3FD-124C-B7DC-AD384E5BBA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5984880"/>
        <c:axId val="1256534448"/>
      </c:lineChart>
      <c:catAx>
        <c:axId val="125598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534448"/>
        <c:crosses val="autoZero"/>
        <c:auto val="1"/>
        <c:lblAlgn val="ctr"/>
        <c:lblOffset val="100"/>
        <c:noMultiLvlLbl val="0"/>
      </c:catAx>
      <c:valAx>
        <c:axId val="1256534448"/>
        <c:scaling>
          <c:orientation val="minMax"/>
          <c:max val="5.4"/>
          <c:min val="3.4"/>
        </c:scaling>
        <c:delete val="1"/>
        <c:axPos val="l"/>
        <c:numFmt formatCode="General" sourceLinked="0"/>
        <c:majorTickMark val="out"/>
        <c:minorTickMark val="none"/>
        <c:tickLblPos val="nextTo"/>
        <c:crossAx val="1255984880"/>
        <c:crosses val="autoZero"/>
        <c:crossBetween val="between"/>
        <c:majorUnit val="0.5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5763967804623E-3"/>
          <c:y val="8.6743044189852694E-2"/>
          <c:w val="0.99159423603219543"/>
          <c:h val="0.79214402618657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781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Sheet1!$B$1:$R$1</c:f>
              <c:strCache>
                <c:ptCount val="1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April</c:v>
                </c:pt>
                <c:pt idx="16">
                  <c:v>May</c:v>
                </c:pt>
              </c:strCache>
            </c:strRef>
          </c:cat>
          <c:val>
            <c:numRef>
              <c:f>Sheet1!$B$2:$R$2</c:f>
              <c:numCache>
                <c:formatCode>General</c:formatCode>
                <c:ptCount val="17"/>
                <c:pt idx="0">
                  <c:v>4615</c:v>
                </c:pt>
                <c:pt idx="1">
                  <c:v>5189</c:v>
                </c:pt>
                <c:pt idx="2">
                  <c:v>8046</c:v>
                </c:pt>
                <c:pt idx="3">
                  <c:v>7141</c:v>
                </c:pt>
                <c:pt idx="4">
                  <c:v>8817</c:v>
                </c:pt>
                <c:pt idx="5">
                  <c:v>9296</c:v>
                </c:pt>
                <c:pt idx="6">
                  <c:v>8124</c:v>
                </c:pt>
                <c:pt idx="7">
                  <c:v>8365</c:v>
                </c:pt>
                <c:pt idx="8">
                  <c:v>7256</c:v>
                </c:pt>
                <c:pt idx="9">
                  <c:v>6925</c:v>
                </c:pt>
                <c:pt idx="10">
                  <c:v>6509</c:v>
                </c:pt>
                <c:pt idx="11">
                  <c:v>6922</c:v>
                </c:pt>
                <c:pt idx="12">
                  <c:v>4858</c:v>
                </c:pt>
                <c:pt idx="13">
                  <c:v>5666</c:v>
                </c:pt>
                <c:pt idx="14">
                  <c:v>7817</c:v>
                </c:pt>
                <c:pt idx="15">
                  <c:v>7913</c:v>
                </c:pt>
                <c:pt idx="16">
                  <c:v>9218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52-4E12-A24C-18D8DDE5C95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Current Month</c:v>
                </c:pt>
              </c:strCache>
            </c:strRef>
          </c:tx>
          <c:spPr>
            <a:solidFill>
              <a:srgbClr val="993366"/>
            </a:solidFill>
          </c:spPr>
          <c:invertIfNegative val="0"/>
          <c:dLbls>
            <c:delete val="1"/>
          </c:dLbls>
          <c:cat>
            <c:strRef>
              <c:f>Sheet1!$B$1:$R$1</c:f>
              <c:strCache>
                <c:ptCount val="1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April</c:v>
                </c:pt>
                <c:pt idx="16">
                  <c:v>May</c:v>
                </c:pt>
              </c:strCache>
            </c:strRef>
          </c:cat>
          <c:val>
            <c:numRef>
              <c:f>Sheet1!$B$3:$R$3</c:f>
              <c:numCache>
                <c:formatCode>General</c:formatCode>
                <c:ptCount val="17"/>
                <c:pt idx="0">
                  <c:v>4858</c:v>
                </c:pt>
                <c:pt idx="1">
                  <c:v>5666</c:v>
                </c:pt>
                <c:pt idx="2">
                  <c:v>7817</c:v>
                </c:pt>
                <c:pt idx="3">
                  <c:v>7913</c:v>
                </c:pt>
                <c:pt idx="4">
                  <c:v>9218</c:v>
                </c:pt>
                <c:pt idx="5">
                  <c:v>9124</c:v>
                </c:pt>
                <c:pt idx="6">
                  <c:v>8730</c:v>
                </c:pt>
                <c:pt idx="7">
                  <c:v>8292</c:v>
                </c:pt>
                <c:pt idx="8">
                  <c:v>7116</c:v>
                </c:pt>
                <c:pt idx="9">
                  <c:v>7129</c:v>
                </c:pt>
                <c:pt idx="10">
                  <c:v>6472</c:v>
                </c:pt>
                <c:pt idx="11">
                  <c:v>6142</c:v>
                </c:pt>
                <c:pt idx="12">
                  <c:v>4550</c:v>
                </c:pt>
                <c:pt idx="13">
                  <c:v>5699</c:v>
                </c:pt>
                <c:pt idx="14">
                  <c:v>7582</c:v>
                </c:pt>
                <c:pt idx="15">
                  <c:v>7942</c:v>
                </c:pt>
                <c:pt idx="16">
                  <c:v>8832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57-4784-85FA-2C29E5B4DC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2182840"/>
        <c:axId val="1"/>
      </c:barChart>
      <c:catAx>
        <c:axId val="262182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\$#,##0" sourceLinked="0"/>
        <c:majorTickMark val="out"/>
        <c:minorTickMark val="none"/>
        <c:tickLblPos val="nextTo"/>
        <c:crossAx val="262182840"/>
        <c:crosses val="autoZero"/>
        <c:crossBetween val="between"/>
      </c:valAx>
      <c:spPr>
        <a:noFill/>
        <a:ln w="1562">
          <a:noFill/>
        </a:ln>
      </c:spPr>
    </c:plotArea>
    <c:legend>
      <c:legendPos val="r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87791342952276"/>
          <c:y val="9.4926350245499183E-2"/>
          <c:w val="0.8615958920348904"/>
          <c:h val="0.702127659574468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Sheet1!$B$1:$R$1</c:f>
              <c:strCache>
                <c:ptCount val="1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</c:strCache>
            </c:strRef>
          </c:cat>
          <c:val>
            <c:numRef>
              <c:f>Sheet1!$B$2:$R$2</c:f>
              <c:numCache>
                <c:formatCode>General</c:formatCode>
                <c:ptCount val="17"/>
                <c:pt idx="0">
                  <c:v>6134</c:v>
                </c:pt>
                <c:pt idx="1">
                  <c:v>7103</c:v>
                </c:pt>
                <c:pt idx="2">
                  <c:v>8875</c:v>
                </c:pt>
                <c:pt idx="3">
                  <c:v>8363</c:v>
                </c:pt>
                <c:pt idx="4">
                  <c:v>8698</c:v>
                </c:pt>
                <c:pt idx="5">
                  <c:v>8521</c:v>
                </c:pt>
                <c:pt idx="6">
                  <c:v>8053</c:v>
                </c:pt>
                <c:pt idx="7">
                  <c:v>7962</c:v>
                </c:pt>
                <c:pt idx="8">
                  <c:v>6535</c:v>
                </c:pt>
                <c:pt idx="9">
                  <c:v>7243</c:v>
                </c:pt>
                <c:pt idx="10">
                  <c:v>6297</c:v>
                </c:pt>
                <c:pt idx="11">
                  <c:v>5079</c:v>
                </c:pt>
                <c:pt idx="12">
                  <c:v>6751</c:v>
                </c:pt>
                <c:pt idx="13">
                  <c:v>7145</c:v>
                </c:pt>
                <c:pt idx="14">
                  <c:v>9137</c:v>
                </c:pt>
                <c:pt idx="15">
                  <c:v>9190</c:v>
                </c:pt>
                <c:pt idx="16">
                  <c:v>9218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6-4F6C-B1D6-DAD6CE58750D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Current Month</c:v>
                </c:pt>
              </c:strCache>
            </c:strRef>
          </c:tx>
          <c:spPr>
            <a:solidFill>
              <a:srgbClr val="993366"/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Sheet1!$B$1:$R$1</c:f>
              <c:strCache>
                <c:ptCount val="1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</c:strCache>
            </c:strRef>
          </c:cat>
          <c:val>
            <c:numRef>
              <c:f>Sheet1!$B$3:$R$3</c:f>
              <c:numCache>
                <c:formatCode>General</c:formatCode>
                <c:ptCount val="17"/>
                <c:pt idx="0">
                  <c:v>6751</c:v>
                </c:pt>
                <c:pt idx="1">
                  <c:v>7145</c:v>
                </c:pt>
                <c:pt idx="2">
                  <c:v>9137</c:v>
                </c:pt>
                <c:pt idx="3">
                  <c:v>9190</c:v>
                </c:pt>
                <c:pt idx="4">
                  <c:v>8847</c:v>
                </c:pt>
                <c:pt idx="5">
                  <c:v>8513</c:v>
                </c:pt>
                <c:pt idx="6">
                  <c:v>7982</c:v>
                </c:pt>
                <c:pt idx="7">
                  <c:v>7996</c:v>
                </c:pt>
                <c:pt idx="8">
                  <c:v>6669</c:v>
                </c:pt>
                <c:pt idx="9">
                  <c:v>6983</c:v>
                </c:pt>
                <c:pt idx="10">
                  <c:v>5659</c:v>
                </c:pt>
                <c:pt idx="11">
                  <c:v>4741</c:v>
                </c:pt>
                <c:pt idx="12">
                  <c:v>6660</c:v>
                </c:pt>
                <c:pt idx="13">
                  <c:v>7277</c:v>
                </c:pt>
                <c:pt idx="14">
                  <c:v>9266</c:v>
                </c:pt>
                <c:pt idx="15">
                  <c:v>9603</c:v>
                </c:pt>
                <c:pt idx="16">
                  <c:v>9871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16-4F6C-B1D6-DAD6CE5875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5583808"/>
        <c:axId val="1"/>
      </c:barChart>
      <c:catAx>
        <c:axId val="24558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5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45583808"/>
        <c:crosses val="autoZero"/>
        <c:crossBetween val="between"/>
      </c:valAx>
      <c:spPr>
        <a:noFill/>
        <a:ln w="725">
          <a:noFill/>
        </a:ln>
      </c:spPr>
    </c:plotArea>
    <c:legend>
      <c:legendPos val="r"/>
      <c:layout>
        <c:manualLayout>
          <c:xMode val="edge"/>
          <c:yMode val="edge"/>
          <c:x val="0.555638968266843"/>
          <c:y val="3.366550321988606E-2"/>
          <c:w val="0.22608295793453712"/>
          <c:h val="0.13471831870796341"/>
        </c:manualLayout>
      </c:layout>
      <c:overlay val="0"/>
      <c:spPr>
        <a:solidFill>
          <a:schemeClr val="bg1"/>
        </a:solidFill>
        <a:ln w="91">
          <a:solidFill>
            <a:schemeClr val="tx1"/>
          </a:solidFill>
          <a:prstDash val="solid"/>
        </a:ln>
      </c:spPr>
      <c:txPr>
        <a:bodyPr/>
        <a:lstStyle/>
        <a:p>
          <a:pPr>
            <a:defRPr sz="1790" b="1" i="0" u="none" strike="noStrike" baseline="0">
              <a:solidFill>
                <a:schemeClr val="tx1"/>
              </a:solidFill>
              <a:latin typeface="Times"/>
              <a:ea typeface="Times"/>
              <a:cs typeface="Time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5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87791342952276"/>
          <c:y val="9.4926350245499183E-2"/>
          <c:w val="0.8615958920348904"/>
          <c:h val="0.702127659574468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Sheet1!$B$1:$Q$1</c:f>
              <c:strCache>
                <c:ptCount val="1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8649</c:v>
                </c:pt>
                <c:pt idx="1">
                  <c:v>9218</c:v>
                </c:pt>
                <c:pt idx="2">
                  <c:v>12655</c:v>
                </c:pt>
                <c:pt idx="3">
                  <c:v>11115</c:v>
                </c:pt>
                <c:pt idx="4">
                  <c:v>12549</c:v>
                </c:pt>
                <c:pt idx="5">
                  <c:v>12615</c:v>
                </c:pt>
                <c:pt idx="6">
                  <c:v>11153</c:v>
                </c:pt>
                <c:pt idx="7">
                  <c:v>11031</c:v>
                </c:pt>
                <c:pt idx="8">
                  <c:v>9110</c:v>
                </c:pt>
                <c:pt idx="9">
                  <c:v>9468</c:v>
                </c:pt>
                <c:pt idx="10">
                  <c:v>7891</c:v>
                </c:pt>
                <c:pt idx="11">
                  <c:v>5517</c:v>
                </c:pt>
                <c:pt idx="12">
                  <c:v>8720</c:v>
                </c:pt>
                <c:pt idx="13">
                  <c:v>9705</c:v>
                </c:pt>
                <c:pt idx="14">
                  <c:v>12102</c:v>
                </c:pt>
                <c:pt idx="15">
                  <c:v>12088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6-4F6C-B1D6-DAD6CE58750D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Current Month</c:v>
                </c:pt>
              </c:strCache>
            </c:strRef>
          </c:tx>
          <c:spPr>
            <a:solidFill>
              <a:srgbClr val="993366"/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Sheet1!$B$1:$Q$1</c:f>
              <c:strCache>
                <c:ptCount val="1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  <c:pt idx="0">
                  <c:v>8720</c:v>
                </c:pt>
                <c:pt idx="1">
                  <c:v>9705</c:v>
                </c:pt>
                <c:pt idx="2">
                  <c:v>12102</c:v>
                </c:pt>
                <c:pt idx="3">
                  <c:v>12088</c:v>
                </c:pt>
                <c:pt idx="4">
                  <c:v>12626</c:v>
                </c:pt>
                <c:pt idx="5">
                  <c:v>12730</c:v>
                </c:pt>
                <c:pt idx="6">
                  <c:v>11577</c:v>
                </c:pt>
                <c:pt idx="7">
                  <c:v>11542</c:v>
                </c:pt>
                <c:pt idx="8">
                  <c:v>10135</c:v>
                </c:pt>
                <c:pt idx="9">
                  <c:v>10662</c:v>
                </c:pt>
                <c:pt idx="10">
                  <c:v>8148</c:v>
                </c:pt>
                <c:pt idx="11">
                  <c:v>5915</c:v>
                </c:pt>
                <c:pt idx="12">
                  <c:v>9995</c:v>
                </c:pt>
                <c:pt idx="13">
                  <c:v>9938</c:v>
                </c:pt>
                <c:pt idx="14">
                  <c:v>12338</c:v>
                </c:pt>
                <c:pt idx="15">
                  <c:v>12940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16-4F6C-B1D6-DAD6CE5875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5583808"/>
        <c:axId val="1"/>
      </c:barChart>
      <c:catAx>
        <c:axId val="24558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5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45583808"/>
        <c:crosses val="autoZero"/>
        <c:crossBetween val="between"/>
      </c:valAx>
      <c:spPr>
        <a:noFill/>
        <a:ln w="725">
          <a:noFill/>
        </a:ln>
      </c:spPr>
    </c:plotArea>
    <c:legend>
      <c:legendPos val="r"/>
      <c:layout>
        <c:manualLayout>
          <c:xMode val="edge"/>
          <c:yMode val="edge"/>
          <c:x val="0.58416511723673215"/>
          <c:y val="4.9439415446137773E-2"/>
          <c:w val="0.22608295793453712"/>
          <c:h val="0.13471831870796341"/>
        </c:manualLayout>
      </c:layout>
      <c:overlay val="0"/>
      <c:spPr>
        <a:solidFill>
          <a:schemeClr val="bg1"/>
        </a:solidFill>
        <a:ln w="91">
          <a:solidFill>
            <a:schemeClr val="tx1"/>
          </a:solidFill>
          <a:prstDash val="solid"/>
        </a:ln>
      </c:spPr>
      <c:txPr>
        <a:bodyPr/>
        <a:lstStyle/>
        <a:p>
          <a:pPr>
            <a:defRPr sz="1790" b="1" i="0" u="none" strike="noStrike" baseline="0">
              <a:solidFill>
                <a:schemeClr val="tx1"/>
              </a:solidFill>
              <a:latin typeface="Times"/>
              <a:ea typeface="Times"/>
              <a:cs typeface="Time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5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68632602483718E-2"/>
          <c:y val="0.12929618582013916"/>
          <c:w val="0.96234002156945697"/>
          <c:h val="0.775756672043944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3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5"/>
              <c:layout>
                <c:manualLayout>
                  <c:x val="-1.7237425903229922E-3"/>
                  <c:y val="-7.8306239506742373E-3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"/>
                        <a:ea typeface="Times"/>
                        <a:cs typeface="Times"/>
                      </a:defRPr>
                    </a:pPr>
                    <a:r>
                      <a:rPr lang="en-US" dirty="0"/>
                      <a:t>10</a:t>
                    </a:r>
                  </a:p>
                </c:rich>
              </c:tx>
              <c:spPr>
                <a:noFill/>
                <a:ln w="1471">
                  <a:noFill/>
                </a:ln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350334003210649E-2"/>
                      <c:h val="5.80337199241689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F0C-41D5-845A-1F3276AA4DA0}"/>
                </c:ext>
              </c:extLst>
            </c:dLbl>
            <c:spPr>
              <a:noFill/>
              <a:ln w="14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"/>
                    <a:ea typeface="Times"/>
                    <a:cs typeface="Time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&lt; $100K</c:v>
                </c:pt>
                <c:pt idx="1">
                  <c:v>$100K-$200K</c:v>
                </c:pt>
                <c:pt idx="2">
                  <c:v>$200K-$500K</c:v>
                </c:pt>
                <c:pt idx="3">
                  <c:v>$500K-$1 mil</c:v>
                </c:pt>
                <c:pt idx="4">
                  <c:v>$1 mil - $2 Mil</c:v>
                </c:pt>
                <c:pt idx="5">
                  <c:v>$2 Mil +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239</c:v>
                </c:pt>
                <c:pt idx="1">
                  <c:v>2113</c:v>
                </c:pt>
                <c:pt idx="2">
                  <c:v>5304</c:v>
                </c:pt>
                <c:pt idx="3">
                  <c:v>1018</c:v>
                </c:pt>
                <c:pt idx="4">
                  <c:v>139</c:v>
                </c:pt>
                <c:pt idx="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0C-41D5-845A-1F3276AA4D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1098224"/>
        <c:axId val="1"/>
      </c:barChart>
      <c:catAx>
        <c:axId val="261098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61098224"/>
        <c:crosses val="autoZero"/>
        <c:crossBetween val="between"/>
      </c:valAx>
      <c:spPr>
        <a:noFill/>
        <a:ln w="147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3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38102783866894E-4"/>
          <c:y val="0.21150017291759596"/>
          <c:w val="0.87791342952275253"/>
          <c:h val="0.713223835562884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35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73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B7E-4935-8B62-014D1FB42AD7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73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FB7E-4935-8B62-014D1FB42AD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5154-4D2A-8B06-B7BE79DA8F6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B7E-4935-8B62-014D1FB42AD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B7E-4935-8B62-014D1FB42AD7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 w="73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FB7E-4935-8B62-014D1FB42AD7}"/>
              </c:ext>
            </c:extLst>
          </c:dPt>
          <c:dLbls>
            <c:dLbl>
              <c:idx val="5"/>
              <c:layout>
                <c:manualLayout>
                  <c:x val="3.5732244591719989E-3"/>
                  <c:y val="-3.3239272843918009E-3"/>
                </c:manualLayout>
              </c:layout>
              <c:spPr>
                <a:noFill/>
                <a:ln w="147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77458740281435E-2"/>
                      <c:h val="7.40929344366645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B7E-4935-8B62-014D1FB42AD7}"/>
                </c:ext>
              </c:extLst>
            </c:dLbl>
            <c:spPr>
              <a:noFill/>
              <a:ln w="147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&lt; $100K</c:v>
                </c:pt>
                <c:pt idx="1">
                  <c:v>$100K-$200K</c:v>
                </c:pt>
                <c:pt idx="2">
                  <c:v>$200K-$500K</c:v>
                </c:pt>
                <c:pt idx="3">
                  <c:v>$500K-$1 mil</c:v>
                </c:pt>
                <c:pt idx="4">
                  <c:v>$1 mil - $2 Mil</c:v>
                </c:pt>
                <c:pt idx="5">
                  <c:v>$2 Mil +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-189</c:v>
                </c:pt>
                <c:pt idx="1">
                  <c:v>-409</c:v>
                </c:pt>
                <c:pt idx="2">
                  <c:v>146</c:v>
                </c:pt>
                <c:pt idx="3">
                  <c:v>66</c:v>
                </c:pt>
                <c:pt idx="4">
                  <c:v>4</c:v>
                </c:pt>
                <c:pt idx="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7E-4935-8B62-014D1FB42A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1066800"/>
        <c:axId val="1"/>
      </c:barChart>
      <c:catAx>
        <c:axId val="25106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51066800"/>
        <c:crosses val="autoZero"/>
        <c:crossBetween val="between"/>
      </c:valAx>
      <c:spPr>
        <a:noFill/>
        <a:ln w="147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4827968923418"/>
          <c:y val="8.8379705400982E-2"/>
          <c:w val="0.87569367369589346"/>
          <c:h val="0.7168576104746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46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Sheet1!$B$1:$R$1</c:f>
              <c:strCache>
                <c:ptCount val="1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</c:strCache>
            </c:strRef>
          </c:cat>
          <c:val>
            <c:numRef>
              <c:f>Sheet1!$B$2:$R$2</c:f>
              <c:numCache>
                <c:formatCode>General</c:formatCode>
                <c:ptCount val="17"/>
                <c:pt idx="0">
                  <c:v>17085</c:v>
                </c:pt>
                <c:pt idx="1">
                  <c:v>17467</c:v>
                </c:pt>
                <c:pt idx="2">
                  <c:v>18101</c:v>
                </c:pt>
                <c:pt idx="3">
                  <c:v>18984</c:v>
                </c:pt>
                <c:pt idx="4">
                  <c:v>19963</c:v>
                </c:pt>
                <c:pt idx="5">
                  <c:v>21615</c:v>
                </c:pt>
                <c:pt idx="6">
                  <c:v>22534</c:v>
                </c:pt>
                <c:pt idx="7">
                  <c:v>22572</c:v>
                </c:pt>
                <c:pt idx="8">
                  <c:v>23057</c:v>
                </c:pt>
                <c:pt idx="9">
                  <c:v>23067</c:v>
                </c:pt>
                <c:pt idx="10">
                  <c:v>22332</c:v>
                </c:pt>
                <c:pt idx="11">
                  <c:v>20790</c:v>
                </c:pt>
                <c:pt idx="12">
                  <c:v>20243</c:v>
                </c:pt>
                <c:pt idx="13">
                  <c:v>20447</c:v>
                </c:pt>
                <c:pt idx="14">
                  <c:v>21174</c:v>
                </c:pt>
                <c:pt idx="15">
                  <c:v>22244</c:v>
                </c:pt>
                <c:pt idx="16">
                  <c:v>23410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8-4E84-9513-F38646934F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0987248"/>
        <c:axId val="1"/>
      </c:barChart>
      <c:catAx>
        <c:axId val="25098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8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50987248"/>
        <c:crosses val="autoZero"/>
        <c:crossBetween val="between"/>
      </c:valAx>
      <c:spPr>
        <a:noFill/>
        <a:ln w="14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4C6888-6CE2-42EF-AB72-10E6AD2C5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>
            <a:lvl1pPr defTabSz="92299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>
            <a:lvl1pPr algn="r" defTabSz="92299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b" anchorCtr="0" compatLnSpc="1">
            <a:prstTxWarp prst="textNoShape">
              <a:avLst/>
            </a:prstTxWarp>
          </a:bodyPr>
          <a:lstStyle>
            <a:lvl1pPr defTabSz="92299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A46CC74-0904-412C-971A-AA36B7FD7F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5BC7684-E1EE-4048-89EF-0EB96CA6D2D1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http://</a:t>
            </a:r>
            <a:r>
              <a:rPr lang="en-US" altLang="en-US" dirty="0" err="1"/>
              <a:t>www.freddiemac.com</a:t>
            </a:r>
            <a:r>
              <a:rPr lang="en-US" altLang="en-US" dirty="0"/>
              <a:t>/blog/</a:t>
            </a:r>
            <a:r>
              <a:rPr lang="en-US" altLang="en-US" dirty="0" err="1"/>
              <a:t>research_and_analysis</a:t>
            </a:r>
            <a:r>
              <a:rPr lang="en-US" altLang="en-US" dirty="0"/>
              <a:t>/20140324_dirt_cheap_to_cheap.html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70697E-599A-4C47-AB53-9AF301B7C64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6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chemeClr val="tx1"/>
                </a:solidFill>
              </a:rPr>
              <a:t>http://www.freddiemac.com/research/forecast/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chemeClr val="tx1"/>
                </a:solidFill>
              </a:rPr>
              <a:t>http://www.fanniemae.com/resources/file/research/emma/pdf/Housing_Forecast_051619.pdf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chemeClr val="tx1"/>
                </a:solidFill>
              </a:rPr>
              <a:t>https://www.mba.org/news-research-and-resources/research-and-economics/forecasts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https://www.nar.realtor/sites/default/files/documents/forecast-05-2019-us-economic-outlook-04-30-2019.pdf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6ABAC0-D258-DB4E-A834-6A7807ABCA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712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</a:rPr>
              <a:t>http://www.freddiemac.com/research/forecast/20190515_steady_growth.page?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6ABAC0-D258-DB4E-A834-6A7807ABCA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092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968A57E-489F-4302-A8CA-CD18C2692A48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33F46F8-6FC0-4088-9C8A-3DA034B87ABE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4866D06-A444-46BC-A9DF-E037208F9A54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3661621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4866D06-A444-46BC-A9DF-E037208F9A54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1205988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28F7FB5-4031-43ED-8E95-4A0BFB8E459A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BF6A245-27CF-4DCA-8113-AE8837BE52BD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A6DD11-99C4-43B4-9D03-D1EAF5325464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1423525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https://news.gallup.com/poll/251696/real-estate-leads-stocks-best-investment.aspx</a:t>
            </a: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4A3A3-1120-42C4-B8F4-145EAD2F064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991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MS PGothic" panose="020B0600070205080204" pitchFamily="34" charset="-128"/>
              </a:rPr>
              <a:t>Realtor.org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8321988-BF6A-4259-9790-0CDD8B189287}" type="slidenum">
              <a:rPr lang="en-US" alt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47ACA3C-A9AB-4DCA-AB61-6C56D8B2271F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A6DD11-99C4-43B4-9D03-D1EAF5325464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4222262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33F46F8-6FC0-4088-9C8A-3DA034B87ABE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38634112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A7CEF4C-1551-40E1-8A1A-2AD31B105C4C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/>
          </a:p>
          <a:p>
            <a:pPr eaLnBrk="1" hangingPunct="1"/>
            <a:endParaRPr lang="en-US" altLang="en-US"/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1135063" y="4756150"/>
            <a:ext cx="5364162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4" tIns="48176" rIns="96354" bIns="4817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BA3CC3B-5EFB-44B5-9ADB-FAF652C9D918}" type="slidenum">
              <a:rPr lang="en-US" altLang="en-US" sz="1200" smtClean="0"/>
              <a:pPr/>
              <a:t>25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dirty="0"/>
          </a:p>
        </p:txBody>
      </p:sp>
      <p:sp>
        <p:nvSpPr>
          <p:cNvPr id="65541" name="Rectangle 4"/>
          <p:cNvSpPr>
            <a:spLocks noChangeArrowheads="1"/>
          </p:cNvSpPr>
          <p:nvPr/>
        </p:nvSpPr>
        <p:spPr bwMode="auto">
          <a:xfrm>
            <a:off x="1135063" y="4756150"/>
            <a:ext cx="5364162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4" tIns="48176" rIns="96354" bIns="4817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379EEF6-4A6F-4965-B41A-CA0077CB2C35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/>
          </a:p>
          <a:p>
            <a:pPr eaLnBrk="1" hangingPunct="1"/>
            <a:endParaRPr lang="en-US" alt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1135063" y="4756150"/>
            <a:ext cx="5364162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4" tIns="48176" rIns="96354" bIns="4817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9B26241-F611-4CA8-916D-6D32F572BC96}" type="slidenum">
              <a:rPr lang="en-US" altLang="en-US" sz="1200" smtClean="0"/>
              <a:pPr/>
              <a:t>27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90A46FE-43FC-476F-8AF7-1D60A1A01C8D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7805977-EAB2-4082-9433-397EEECBFD41}" type="slidenum">
              <a:rPr lang="en-US" altLang="en-US" sz="1200" smtClean="0"/>
              <a:pPr/>
              <a:t>29</a:t>
            </a:fld>
            <a:endParaRPr lang="en-US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700"/>
          </a:p>
          <a:p>
            <a:pPr eaLnBrk="1" hangingPunct="1"/>
            <a:endParaRPr lang="en-US" altLang="en-US"/>
          </a:p>
        </p:txBody>
      </p:sp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57" tIns="46128" rIns="92257" bIns="46128"/>
          <a:lstStyle>
            <a:lvl1pPr marL="161925" indent="-1619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200"/>
              <a:t>In the past three years, our company has consistently grown our market share in both listing inventory and the sales of that inventory.  Today, we are Ranked #1 in both categories.  </a:t>
            </a:r>
          </a:p>
        </p:txBody>
      </p:sp>
    </p:spTree>
    <p:extLst>
      <p:ext uri="{BB962C8B-B14F-4D97-AF65-F5344CB8AC3E}">
        <p14:creationId xmlns:p14="http://schemas.microsoft.com/office/powerpoint/2010/main" val="771409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https://news.gallup.com/poll/251696/real-estate-leads-stocks-best-investment.aspx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4B903-A3CD-465A-903C-7ABA1CDDA6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740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D085C15-98E7-4144-BC6A-58C9F9FF4635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D738425-CBCE-4D96-82EC-6EA5FD657777}" type="slidenum">
              <a:rPr lang="en-US" altLang="en-US" sz="1200" smtClean="0"/>
              <a:pPr/>
              <a:t>31</a:t>
            </a:fld>
            <a:endParaRPr lang="en-US" alt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1A4C6F4-5411-4BB3-99F8-99C08D440CDB}" type="slidenum">
              <a:rPr lang="en-US" altLang="en-US" sz="1200" smtClean="0"/>
              <a:pPr/>
              <a:t>32</a:t>
            </a:fld>
            <a:endParaRPr lang="en-US" alt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E7982BE-B8E0-45C7-8AFE-E07A120FB2A5}" type="slidenum">
              <a:rPr lang="en-US" altLang="en-US" sz="1200" smtClean="0"/>
              <a:pPr/>
              <a:t>34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016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52CAA13-694C-42CA-BA47-DD272CAD6EB8}" type="slidenum">
              <a:rPr lang="en-US" altLang="en-US" sz="1200" smtClean="0"/>
              <a:pPr/>
              <a:t>35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52CAA13-694C-42CA-BA47-DD272CAD6EB8}" type="slidenum">
              <a:rPr lang="en-US" altLang="en-US" sz="1200" smtClean="0"/>
              <a:pPr/>
              <a:t>36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8389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0160623-19E8-470D-A5EE-E30C7970E192}" type="slidenum">
              <a:rPr lang="en-US" altLang="en-US" sz="1200" smtClean="0"/>
              <a:pPr/>
              <a:t>37</a:t>
            </a:fld>
            <a:endParaRPr lang="en-US" alt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http://</a:t>
            </a:r>
            <a:r>
              <a:rPr lang="en-US" altLang="en-US" dirty="0" err="1"/>
              <a:t>www.corelogic.com</a:t>
            </a:r>
            <a:r>
              <a:rPr lang="en-US" altLang="en-US" dirty="0"/>
              <a:t>/about-us/</a:t>
            </a:r>
            <a:r>
              <a:rPr lang="en-US" altLang="en-US" dirty="0" err="1"/>
              <a:t>researchtrends</a:t>
            </a:r>
            <a:r>
              <a:rPr lang="en-US" altLang="en-US" dirty="0"/>
              <a:t>/</a:t>
            </a:r>
            <a:r>
              <a:rPr lang="en-US" altLang="en-US" dirty="0" err="1"/>
              <a:t>corelogic</a:t>
            </a:r>
            <a:r>
              <a:rPr lang="en-US" altLang="en-US" dirty="0"/>
              <a:t>-home-price-</a:t>
            </a:r>
            <a:r>
              <a:rPr lang="en-US" altLang="en-US" dirty="0" err="1"/>
              <a:t>insights.aspx</a:t>
            </a:r>
            <a:endParaRPr lang="en-US" altLang="en-US" dirty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EF4FBE-8838-704B-B87A-2C3E7AB549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684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https://</a:t>
            </a:r>
            <a:r>
              <a:rPr lang="en-US" altLang="en-US" dirty="0" err="1"/>
              <a:t>www.nar.realtor</a:t>
            </a:r>
            <a:r>
              <a:rPr lang="en-US" altLang="en-US" dirty="0"/>
              <a:t>/reports/realtors-confidence-index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A701E2-2D83-8848-813C-6C1D93751D9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87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https://</a:t>
            </a:r>
            <a:r>
              <a:rPr lang="en-US" altLang="en-US" dirty="0" err="1"/>
              <a:t>www.nar.realtor</a:t>
            </a:r>
            <a:r>
              <a:rPr lang="en-US" altLang="en-US" dirty="0"/>
              <a:t>/reports/realtors-confidence-index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8474C3-ADA3-8447-926D-CE576EF3D35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318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https://</a:t>
            </a:r>
            <a:r>
              <a:rPr lang="en-US" altLang="en-US" dirty="0" err="1"/>
              <a:t>www.nar.realtor</a:t>
            </a:r>
            <a:r>
              <a:rPr lang="en-US" altLang="en-US" dirty="0"/>
              <a:t>/reports/realtors-confidence-index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2BCBDC-7D58-D64D-9F6E-A3F83B58B24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403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E7982BE-B8E0-45C7-8AFE-E07A120FB2A5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760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E7982BE-B8E0-45C7-8AFE-E07A120FB2A5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449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EF74D-82A4-4FFC-8D89-4C99156D6C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07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6D5EF-AEB5-454E-8559-8C0C7F8E64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58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62D22-E448-494C-AE35-99BE7D2BCE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163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FAAFB-06B3-4DCE-A725-AAE3BD404D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670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lank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3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1526F-9A57-44F0-9241-F0D042D263E3}" type="datetimeFigureOut">
              <a:rPr lang="en-US"/>
              <a:pPr>
                <a:defRPr/>
              </a:pPr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ED65A-B971-49BD-AD1D-16EF7B4F9E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593E2-8AE0-4C39-8CED-D518630D14DB}" type="datetimeFigureOut">
              <a:rPr lang="en-US"/>
              <a:pPr>
                <a:defRPr/>
              </a:pPr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4E6B4-2FA8-4E97-97C5-E7D61E8E60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58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56F06-6B14-4308-BC55-8CBA82009709}" type="datetimeFigureOut">
              <a:rPr lang="en-US"/>
              <a:pPr>
                <a:defRPr/>
              </a:pPr>
              <a:t>6/11/2019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4A97F-CB28-431E-A017-03BD771058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78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F2A92-F030-4BC2-8DB6-65B9B7C83C92}" type="datetimeFigureOut">
              <a:rPr lang="en-US"/>
              <a:pPr>
                <a:defRPr/>
              </a:pPr>
              <a:t>6/11/2019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FCDEF-12EA-4FC5-8A8A-F8FB3B949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537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EF9D2-28FB-417F-81F8-141D06637D6C}" type="datetimeFigureOut">
              <a:rPr lang="en-US"/>
              <a:pPr>
                <a:defRPr/>
              </a:pPr>
              <a:t>6/11/2019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8E7E-4EB8-4837-A275-46A411D306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51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lank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8F8F8-9179-4021-A558-A165392B9D32}" type="datetimeFigureOut">
              <a:rPr lang="en-US"/>
              <a:pPr>
                <a:defRPr/>
              </a:pPr>
              <a:t>6/11/2019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874C3-1741-46C7-B7D7-79E8A4C214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0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4528C-B14A-4BD2-8A1C-E94BCF1D01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915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2931C-F5FF-44A9-9D68-D2D9129DAB12}" type="datetimeFigureOut">
              <a:rPr lang="en-US"/>
              <a:pPr>
                <a:defRPr/>
              </a:pPr>
              <a:t>6/11/2019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0888E-9C60-4873-B2DE-C674345C83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183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281B7-F8EC-460F-A6AD-22913E341FAA}" type="datetimeFigureOut">
              <a:rPr lang="en-US"/>
              <a:pPr>
                <a:defRPr/>
              </a:pPr>
              <a:t>6/11/2019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61598-5124-44A8-8A30-91C39CF037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48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9837-4537-4B09-AE48-9A724A59E91B}" type="datetimeFigureOut">
              <a:rPr lang="en-US"/>
              <a:pPr>
                <a:defRPr/>
              </a:pPr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EB1A2-C40C-471D-86C4-BF21C219B4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386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23556-B5A3-4547-8B63-E3621CBE34F7}" type="datetimeFigureOut">
              <a:rPr lang="en-US"/>
              <a:pPr>
                <a:defRPr/>
              </a:pPr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B8CA2-1D04-4FDC-82C7-9643DE1D0B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2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lank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759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3" indent="0" algn="ctr">
              <a:buNone/>
              <a:defRPr sz="1500"/>
            </a:lvl2pPr>
            <a:lvl3pPr marL="685807" indent="0" algn="ctr">
              <a:buNone/>
              <a:defRPr sz="1350"/>
            </a:lvl3pPr>
            <a:lvl4pPr marL="1028710" indent="0" algn="ctr">
              <a:buNone/>
              <a:defRPr sz="1200"/>
            </a:lvl4pPr>
            <a:lvl5pPr marL="1371614" indent="0" algn="ctr">
              <a:buNone/>
              <a:defRPr sz="1200"/>
            </a:lvl5pPr>
            <a:lvl6pPr marL="1714517" indent="0" algn="ctr">
              <a:buNone/>
              <a:defRPr sz="1200"/>
            </a:lvl6pPr>
            <a:lvl7pPr marL="2057421" indent="0" algn="ctr">
              <a:buNone/>
              <a:defRPr sz="1200"/>
            </a:lvl7pPr>
            <a:lvl8pPr marL="2400324" indent="0" algn="ctr">
              <a:buNone/>
              <a:defRPr sz="1200"/>
            </a:lvl8pPr>
            <a:lvl9pPr marL="274322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D2FBA-7DA3-4967-BFD2-7D8A02CD34E3}" type="datetimeFigureOut">
              <a:rPr lang="en-US"/>
              <a:pPr>
                <a:defRPr/>
              </a:pPr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17674-074C-4B39-B724-CBF88ACE8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45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B50AA-3CD6-463C-B2C6-852D612012D1}" type="datetimeFigureOut">
              <a:rPr lang="en-US"/>
              <a:pPr>
                <a:defRPr/>
              </a:pPr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7E9E7-B712-4DCB-9C53-B18211F1C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20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68955-B8CD-430B-BB01-4D28BE9A3AC9}" type="datetimeFigureOut">
              <a:rPr lang="en-US"/>
              <a:pPr>
                <a:defRPr/>
              </a:pPr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83EBB-F5DD-4C46-BAC9-05E9AB44E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867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FE8FB-B76B-4DCD-B1BE-534454C8200F}" type="datetimeFigureOut">
              <a:rPr lang="en-US"/>
              <a:pPr>
                <a:defRPr/>
              </a:pPr>
              <a:t>6/11/2019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5DF02-CA3A-46EC-A353-B52A02168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962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3" indent="0">
              <a:buNone/>
              <a:defRPr sz="1500" b="1"/>
            </a:lvl2pPr>
            <a:lvl3pPr marL="685807" indent="0">
              <a:buNone/>
              <a:defRPr sz="1350" b="1"/>
            </a:lvl3pPr>
            <a:lvl4pPr marL="1028710" indent="0">
              <a:buNone/>
              <a:defRPr sz="1200" b="1"/>
            </a:lvl4pPr>
            <a:lvl5pPr marL="1371614" indent="0">
              <a:buNone/>
              <a:defRPr sz="1200" b="1"/>
            </a:lvl5pPr>
            <a:lvl6pPr marL="1714517" indent="0">
              <a:buNone/>
              <a:defRPr sz="1200" b="1"/>
            </a:lvl6pPr>
            <a:lvl7pPr marL="2057421" indent="0">
              <a:buNone/>
              <a:defRPr sz="1200" b="1"/>
            </a:lvl7pPr>
            <a:lvl8pPr marL="2400324" indent="0">
              <a:buNone/>
              <a:defRPr sz="1200" b="1"/>
            </a:lvl8pPr>
            <a:lvl9pPr marL="274322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3" indent="0">
              <a:buNone/>
              <a:defRPr sz="1500" b="1"/>
            </a:lvl2pPr>
            <a:lvl3pPr marL="685807" indent="0">
              <a:buNone/>
              <a:defRPr sz="1350" b="1"/>
            </a:lvl3pPr>
            <a:lvl4pPr marL="1028710" indent="0">
              <a:buNone/>
              <a:defRPr sz="1200" b="1"/>
            </a:lvl4pPr>
            <a:lvl5pPr marL="1371614" indent="0">
              <a:buNone/>
              <a:defRPr sz="1200" b="1"/>
            </a:lvl5pPr>
            <a:lvl6pPr marL="1714517" indent="0">
              <a:buNone/>
              <a:defRPr sz="1200" b="1"/>
            </a:lvl6pPr>
            <a:lvl7pPr marL="2057421" indent="0">
              <a:buNone/>
              <a:defRPr sz="1200" b="1"/>
            </a:lvl7pPr>
            <a:lvl8pPr marL="2400324" indent="0">
              <a:buNone/>
              <a:defRPr sz="1200" b="1"/>
            </a:lvl8pPr>
            <a:lvl9pPr marL="274322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D152E-AECF-4E38-8449-9105817EC3F1}" type="datetimeFigureOut">
              <a:rPr lang="en-US"/>
              <a:pPr>
                <a:defRPr/>
              </a:pPr>
              <a:t>6/11/2019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90BAB-1ACC-4B74-BFF1-34816A54C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67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E9D10-EE78-4FB1-9F56-058E2B67A2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375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1C0AC-7E65-403C-A4E2-D9F53FB72F94}" type="datetimeFigureOut">
              <a:rPr lang="en-US"/>
              <a:pPr>
                <a:defRPr/>
              </a:pPr>
              <a:t>6/11/2019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0515B-51DB-4360-9A55-E53B2998E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BFC4F-E0AD-4211-9471-33F76FFF5259}" type="datetimeFigureOut">
              <a:rPr lang="en-US"/>
              <a:pPr>
                <a:defRPr/>
              </a:pPr>
              <a:t>6/11/2019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C00AC-CE86-4822-B456-29770D3D1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577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3" indent="0">
              <a:buNone/>
              <a:defRPr sz="1050"/>
            </a:lvl2pPr>
            <a:lvl3pPr marL="685807" indent="0">
              <a:buNone/>
              <a:defRPr sz="900"/>
            </a:lvl3pPr>
            <a:lvl4pPr marL="1028710" indent="0">
              <a:buNone/>
              <a:defRPr sz="750"/>
            </a:lvl4pPr>
            <a:lvl5pPr marL="1371614" indent="0">
              <a:buNone/>
              <a:defRPr sz="750"/>
            </a:lvl5pPr>
            <a:lvl6pPr marL="1714517" indent="0">
              <a:buNone/>
              <a:defRPr sz="750"/>
            </a:lvl6pPr>
            <a:lvl7pPr marL="2057421" indent="0">
              <a:buNone/>
              <a:defRPr sz="750"/>
            </a:lvl7pPr>
            <a:lvl8pPr marL="2400324" indent="0">
              <a:buNone/>
              <a:defRPr sz="750"/>
            </a:lvl8pPr>
            <a:lvl9pPr marL="274322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F305A-EEAB-4D76-81A2-AF25A35941BB}" type="datetimeFigureOut">
              <a:rPr lang="en-US"/>
              <a:pPr>
                <a:defRPr/>
              </a:pPr>
              <a:t>6/11/2019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68586-11AE-467B-86CB-639967AC4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55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3" indent="0">
              <a:buNone/>
              <a:defRPr sz="2100"/>
            </a:lvl2pPr>
            <a:lvl3pPr marL="685807" indent="0">
              <a:buNone/>
              <a:defRPr sz="1800"/>
            </a:lvl3pPr>
            <a:lvl4pPr marL="1028710" indent="0">
              <a:buNone/>
              <a:defRPr sz="1500"/>
            </a:lvl4pPr>
            <a:lvl5pPr marL="1371614" indent="0">
              <a:buNone/>
              <a:defRPr sz="1500"/>
            </a:lvl5pPr>
            <a:lvl6pPr marL="1714517" indent="0">
              <a:buNone/>
              <a:defRPr sz="1500"/>
            </a:lvl6pPr>
            <a:lvl7pPr marL="2057421" indent="0">
              <a:buNone/>
              <a:defRPr sz="1500"/>
            </a:lvl7pPr>
            <a:lvl8pPr marL="2400324" indent="0">
              <a:buNone/>
              <a:defRPr sz="1500"/>
            </a:lvl8pPr>
            <a:lvl9pPr marL="2743227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3" indent="0">
              <a:buNone/>
              <a:defRPr sz="1050"/>
            </a:lvl2pPr>
            <a:lvl3pPr marL="685807" indent="0">
              <a:buNone/>
              <a:defRPr sz="900"/>
            </a:lvl3pPr>
            <a:lvl4pPr marL="1028710" indent="0">
              <a:buNone/>
              <a:defRPr sz="750"/>
            </a:lvl4pPr>
            <a:lvl5pPr marL="1371614" indent="0">
              <a:buNone/>
              <a:defRPr sz="750"/>
            </a:lvl5pPr>
            <a:lvl6pPr marL="1714517" indent="0">
              <a:buNone/>
              <a:defRPr sz="750"/>
            </a:lvl6pPr>
            <a:lvl7pPr marL="2057421" indent="0">
              <a:buNone/>
              <a:defRPr sz="750"/>
            </a:lvl7pPr>
            <a:lvl8pPr marL="2400324" indent="0">
              <a:buNone/>
              <a:defRPr sz="750"/>
            </a:lvl8pPr>
            <a:lvl9pPr marL="274322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DD7C5-3961-44CA-9230-931242359154}" type="datetimeFigureOut">
              <a:rPr lang="en-US"/>
              <a:pPr>
                <a:defRPr/>
              </a:pPr>
              <a:t>6/11/2019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B700B-EB9D-4B75-8955-0E41715CA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318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B2D65-5D49-4EB6-AFA5-610EAC22C70A}" type="datetimeFigureOut">
              <a:rPr lang="en-US"/>
              <a:pPr>
                <a:defRPr/>
              </a:pPr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0E9FE-0949-41AA-A165-2D7B2557A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603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98295" y="365125"/>
            <a:ext cx="16263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113" y="365125"/>
            <a:ext cx="476488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BE1B7-2A5D-44CD-BCA8-22E524648635}" type="datetimeFigureOut">
              <a:rPr lang="en-US"/>
              <a:pPr>
                <a:defRPr/>
              </a:pPr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6002E-C24A-48F5-8538-1B6DD52DE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9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7354F-0609-40A2-9B95-E2385B2EA5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10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C4FC2-03E9-4517-865A-7F8BD18D98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98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D1629-EEA9-403B-A7C3-5755DD2ED4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83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2077F-515C-43C8-AA79-B91D2784CE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88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7A428-373A-4273-B45F-C5BAED69A3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58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A2552-7E71-4E0D-A225-BCF3FE4017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56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B1B9529-ED7B-4569-A68D-D416B66FE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A532F6-AD82-4B7E-A8E4-D3DEEA21D5F7}" type="datetimeFigureOut">
              <a:rPr lang="en-US"/>
              <a:pPr>
                <a:defRPr/>
              </a:pPr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D0D918-ACE5-4416-99CC-091ED074C5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93" r:id="rId7"/>
    <p:sldLayoutId id="2147484177" r:id="rId8"/>
    <p:sldLayoutId id="2147484178" r:id="rId9"/>
    <p:sldLayoutId id="2147484179" r:id="rId10"/>
    <p:sldLayoutId id="2147484180" r:id="rId11"/>
    <p:sldLayoutId id="2147484194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341B8D-E18F-41DB-855F-DC41AF8B206A}" type="datetimeFigureOut">
              <a:rPr lang="en-US"/>
              <a:pPr>
                <a:defRPr/>
              </a:pPr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05613B-B823-4C62-AF53-BB2ED0488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69" indent="-171452" algn="l" defTabSz="68580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2" indent="-171452" algn="l" defTabSz="68580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6" indent="-171452" algn="l" defTabSz="68580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9" indent="-171452" algn="l" defTabSz="68580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7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0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4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7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21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4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7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762000" y="1600200"/>
            <a:ext cx="780891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8800" b="1">
                <a:solidFill>
                  <a:schemeClr val="bg1"/>
                </a:solidFill>
              </a:rPr>
              <a:t>National </a:t>
            </a:r>
            <a:br>
              <a:rPr lang="en-US" altLang="en-US" sz="8800" b="1">
                <a:solidFill>
                  <a:schemeClr val="bg1"/>
                </a:solidFill>
              </a:rPr>
            </a:br>
            <a:r>
              <a:rPr lang="en-US" altLang="en-US" sz="8800" b="1">
                <a:solidFill>
                  <a:schemeClr val="bg1"/>
                </a:solidFill>
              </a:rPr>
              <a:t>Housing Trends</a:t>
            </a:r>
            <a:endParaRPr lang="en-US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90525" y="1374775"/>
          <a:ext cx="8448675" cy="4518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4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4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3605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Decade</a:t>
                      </a:r>
                    </a:p>
                  </a:txBody>
                  <a:tcPr marL="83137" marR="83137" marT="40328" marB="40328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Average Rate</a:t>
                      </a:r>
                    </a:p>
                  </a:txBody>
                  <a:tcPr marL="83137" marR="83137" marT="40328" marB="40328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3605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1970s</a:t>
                      </a:r>
                    </a:p>
                  </a:txBody>
                  <a:tcPr marL="83137" marR="83137" marT="40328" marB="403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8.86%</a:t>
                      </a:r>
                    </a:p>
                  </a:txBody>
                  <a:tcPr marL="83137" marR="83137" marT="40328" marB="4032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605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1980s</a:t>
                      </a:r>
                    </a:p>
                  </a:txBody>
                  <a:tcPr marL="83137" marR="83137" marT="40328" marB="4032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12.7%</a:t>
                      </a:r>
                    </a:p>
                  </a:txBody>
                  <a:tcPr marL="83137" marR="83137" marT="40328" marB="4032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3605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1990s</a:t>
                      </a:r>
                    </a:p>
                  </a:txBody>
                  <a:tcPr marL="83137" marR="83137" marT="40328" marB="403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8.12%</a:t>
                      </a:r>
                    </a:p>
                  </a:txBody>
                  <a:tcPr marL="83137" marR="83137" marT="40328" marB="4032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3605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2000s</a:t>
                      </a:r>
                    </a:p>
                  </a:txBody>
                  <a:tcPr marL="83137" marR="83137" marT="40328" marB="4032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6.29%</a:t>
                      </a:r>
                    </a:p>
                  </a:txBody>
                  <a:tcPr marL="83137" marR="83137" marT="40328" marB="4032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381" name="TextBox 1"/>
          <p:cNvSpPr txBox="1">
            <a:spLocks noChangeArrowheads="1"/>
          </p:cNvSpPr>
          <p:nvPr/>
        </p:nvSpPr>
        <p:spPr bwMode="auto">
          <a:xfrm>
            <a:off x="8045801" y="6418263"/>
            <a:ext cx="9616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ea typeface="ＭＳ Ｐゴシック" charset="-128"/>
                <a:cs typeface="Calibri" panose="020F0502020204030204" pitchFamily="34" charset="0"/>
              </a:rPr>
              <a:t>Freddie Mac</a:t>
            </a:r>
          </a:p>
        </p:txBody>
      </p:sp>
      <p:sp>
        <p:nvSpPr>
          <p:cNvPr id="11287" name="Rectangle 5"/>
          <p:cNvSpPr>
            <a:spLocks noChangeArrowheads="1"/>
          </p:cNvSpPr>
          <p:nvPr/>
        </p:nvSpPr>
        <p:spPr bwMode="auto">
          <a:xfrm>
            <a:off x="0" y="38100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-128"/>
                <a:cs typeface="Calibri" panose="020F0502020204030204" pitchFamily="34" charset="0"/>
              </a:rPr>
              <a:t>Historic Mortgage Rates by Decade</a:t>
            </a:r>
            <a:endParaRPr kumimoji="0" lang="en-US" altLang="en-US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5926138"/>
            <a:ext cx="8458200" cy="2460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EA6B2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38375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14325" y="292100"/>
            <a:ext cx="792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Mortgage Rate Projections</a:t>
            </a:r>
            <a:endParaRPr kumimoji="0" lang="en-US" alt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7867291" y="6527800"/>
            <a:ext cx="12068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 Regular"/>
                <a:ea typeface="+mn-ea"/>
                <a:cs typeface="+mn-cs"/>
              </a:rPr>
              <a:t>5/2019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64778" y="1241425"/>
          <a:ext cx="8669361" cy="5097463"/>
        </p:xfrm>
        <a:graphic>
          <a:graphicData uri="http://schemas.openxmlformats.org/drawingml/2006/table">
            <a:tbl>
              <a:tblPr/>
              <a:tblGrid>
                <a:gridCol w="1419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320">
                  <a:extLst>
                    <a:ext uri="{9D8B030D-6E8A-4147-A177-3AD203B41FA5}">
                      <a16:colId xmlns:a16="http://schemas.microsoft.com/office/drawing/2014/main" val="3992859033"/>
                    </a:ext>
                  </a:extLst>
                </a:gridCol>
                <a:gridCol w="1419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9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27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71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Quarter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Freddie Mac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Fannie Mae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MBA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NAR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Average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of All Four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2019 3Q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4.3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4.2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4.4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4.3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4.3%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6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2019 4Q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4.3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4.2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4.4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4.4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4.3%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6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2020 1Q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4.4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4.2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4.5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4.5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4.4%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6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2020 1Q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4.4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4.2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4.6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4.5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4.42%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886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139148" y="357809"/>
          <a:ext cx="8928652" cy="6157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429000" y="6515100"/>
            <a:ext cx="5638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 Regular"/>
                <a:ea typeface="+mn-ea"/>
                <a:cs typeface="+mn-cs"/>
              </a:rPr>
              <a:t>Freddie Mac 5/2019</a:t>
            </a: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304800" y="199256"/>
            <a:ext cx="5069305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Mortgage Rates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Freddie Mac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30-Year Fixed Rate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6597985" y="4725968"/>
            <a:ext cx="2057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Actual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Projected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071FA6EC-77FA-D947-BF9F-F58CB66B1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181" y="3017700"/>
            <a:ext cx="9156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2016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E5A63F50-75D0-634D-A26A-4114D84EF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445" y="3017700"/>
            <a:ext cx="9156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2017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2534A358-75E9-8E44-99C5-21D50B689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1565" y="3017700"/>
            <a:ext cx="9156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2018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8CAE9159-5C2D-554C-9F99-FED526AAD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0582" y="3741899"/>
            <a:ext cx="9156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2019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FB1D0227-A4E1-0148-B18B-5927FE291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5183" y="3218679"/>
            <a:ext cx="9156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2020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094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1048449" y="508000"/>
            <a:ext cx="7229672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8800" b="1" dirty="0">
                <a:solidFill>
                  <a:schemeClr val="bg1"/>
                </a:solidFill>
              </a:rPr>
              <a:t>Greater</a:t>
            </a:r>
            <a:br>
              <a:rPr lang="en-US" altLang="en-US" sz="8800" b="1" dirty="0">
                <a:solidFill>
                  <a:schemeClr val="bg1"/>
                </a:solidFill>
              </a:rPr>
            </a:br>
            <a:r>
              <a:rPr lang="en-US" altLang="en-US" sz="8800" b="1" dirty="0">
                <a:solidFill>
                  <a:schemeClr val="bg1"/>
                </a:solidFill>
              </a:rPr>
              <a:t>Metro Atlanta</a:t>
            </a:r>
          </a:p>
          <a:p>
            <a:pPr algn="ctr"/>
            <a:r>
              <a:rPr lang="en-US" altLang="en-US" sz="8800" b="1" dirty="0">
                <a:solidFill>
                  <a:schemeClr val="bg1"/>
                </a:solidFill>
              </a:rPr>
              <a:t>Market</a:t>
            </a:r>
          </a:p>
          <a:p>
            <a:pPr algn="ctr"/>
            <a:br>
              <a:rPr lang="en-US" altLang="en-US" sz="3600" b="1" dirty="0">
                <a:solidFill>
                  <a:schemeClr val="bg1"/>
                </a:solidFill>
              </a:rPr>
            </a:br>
            <a:r>
              <a:rPr lang="en-US" altLang="en-US" sz="3600" b="1" dirty="0">
                <a:solidFill>
                  <a:schemeClr val="bg1"/>
                </a:solidFill>
              </a:rPr>
              <a:t>June 2019 Report </a:t>
            </a:r>
            <a:br>
              <a:rPr lang="en-US" altLang="en-US" sz="3600" b="1" dirty="0">
                <a:solidFill>
                  <a:schemeClr val="bg1"/>
                </a:solidFill>
              </a:rPr>
            </a:br>
            <a:r>
              <a:rPr lang="en-US" altLang="en-US" sz="2800" b="1" dirty="0">
                <a:solidFill>
                  <a:schemeClr val="bg1"/>
                </a:solidFill>
              </a:rPr>
              <a:t>With Results Through May 2019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5479986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6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May Closings Up 11.2% Compared To April Closings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May 2019 Closings Down 4.2% Compared To May 2018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YTD Closings Down 2.5% Compared To Last Year</a:t>
            </a:r>
            <a:endParaRPr lang="en-US" altLang="en-US" sz="2800" b="1" dirty="0"/>
          </a:p>
        </p:txBody>
      </p:sp>
      <p:graphicFrame>
        <p:nvGraphicFramePr>
          <p:cNvPr id="3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857827799"/>
              </p:ext>
            </p:extLst>
          </p:nvPr>
        </p:nvGraphicFramePr>
        <p:xfrm>
          <a:off x="381000" y="495300"/>
          <a:ext cx="81534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Metro Atlanta 2018-2019 Closings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7E7D5F-1E97-4046-ADF6-38CF76F7F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047750"/>
            <a:ext cx="1976452" cy="78581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300" b="1" dirty="0"/>
              <a:t>May Under Contract Up 6% Compared To April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300" b="1" dirty="0"/>
              <a:t>May 2019 Under Contract Up 11.6% Compared To May 2018</a:t>
            </a:r>
            <a:br>
              <a:rPr lang="en-US" altLang="en-US" sz="2300" b="1" dirty="0"/>
            </a:br>
            <a:br>
              <a:rPr lang="en-US" altLang="en-US" sz="2300" b="1" dirty="0"/>
            </a:br>
            <a:endParaRPr lang="en-US" altLang="en-US" sz="2400" i="1" dirty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174652852"/>
              </p:ext>
            </p:extLst>
          </p:nvPr>
        </p:nvGraphicFramePr>
        <p:xfrm>
          <a:off x="565150" y="685800"/>
          <a:ext cx="8013700" cy="4830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Metro Atlanta Under Contract Trend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126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300" b="1" dirty="0"/>
              <a:t>May New Listings Up 7.5% Compared To April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300" b="1" dirty="0"/>
              <a:t>May 2019 New Listings Up 10.2% Compared To May 2018</a:t>
            </a:r>
            <a:br>
              <a:rPr lang="en-US" altLang="en-US" sz="2300" b="1" dirty="0"/>
            </a:br>
            <a:br>
              <a:rPr lang="en-US" altLang="en-US" sz="2300" b="1" dirty="0"/>
            </a:br>
            <a:endParaRPr lang="en-US" altLang="en-US" sz="2400" i="1" dirty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975482896"/>
              </p:ext>
            </p:extLst>
          </p:nvPr>
        </p:nvGraphicFramePr>
        <p:xfrm>
          <a:off x="565150" y="685800"/>
          <a:ext cx="8013700" cy="4830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Metro Atlanta New Listings Trend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7953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97659375"/>
              </p:ext>
            </p:extLst>
          </p:nvPr>
        </p:nvGraphicFramePr>
        <p:xfrm>
          <a:off x="620713" y="1422400"/>
          <a:ext cx="8142287" cy="4989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Metro Atlanta Closings – May 2019</a:t>
            </a:r>
            <a:br>
              <a:rPr lang="en-US" altLang="en-US" sz="3600" b="1" dirty="0">
                <a:solidFill>
                  <a:schemeClr val="tx2"/>
                </a:solidFill>
              </a:rPr>
            </a:br>
            <a:r>
              <a:rPr lang="en-US" altLang="en-US" sz="2800" b="1" dirty="0">
                <a:solidFill>
                  <a:schemeClr val="tx2"/>
                </a:solidFill>
              </a:rPr>
              <a:t>(Number Of Transactions By Price)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  <p:sp>
        <p:nvSpPr>
          <p:cNvPr id="48132" name="TextBox 1"/>
          <p:cNvSpPr txBox="1">
            <a:spLocks noChangeArrowheads="1"/>
          </p:cNvSpPr>
          <p:nvPr/>
        </p:nvSpPr>
        <p:spPr bwMode="auto">
          <a:xfrm>
            <a:off x="6172200" y="2057400"/>
            <a:ext cx="2286000" cy="1570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84% Of Transactions In $100K-$500K Price Range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Metro Atlanta Closed Units By Price Point</a:t>
            </a:r>
            <a:br>
              <a:rPr lang="en-US" altLang="en-US" sz="3600" b="1" dirty="0">
                <a:solidFill>
                  <a:schemeClr val="tx2"/>
                </a:solidFill>
              </a:rPr>
            </a:br>
            <a:r>
              <a:rPr lang="en-US" altLang="en-US" sz="3600" b="1" dirty="0">
                <a:solidFill>
                  <a:schemeClr val="tx2"/>
                </a:solidFill>
              </a:rPr>
              <a:t>May </a:t>
            </a:r>
            <a:r>
              <a:rPr lang="en-US" altLang="en-US" sz="3400" b="1" dirty="0">
                <a:solidFill>
                  <a:schemeClr val="tx2"/>
                </a:solidFill>
              </a:rPr>
              <a:t>2019 Compared To May 2018</a:t>
            </a:r>
            <a:endParaRPr lang="en-US" altLang="en-US" sz="3400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93892408"/>
              </p:ext>
            </p:extLst>
          </p:nvPr>
        </p:nvGraphicFramePr>
        <p:xfrm>
          <a:off x="620713" y="1498600"/>
          <a:ext cx="7900987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00" b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</a:rPr>
              <a:t>Inventory Up 5.2% From Last Month </a:t>
            </a:r>
            <a:br>
              <a:rPr lang="en-US" altLang="en-US" sz="2800" b="1" dirty="0">
                <a:solidFill>
                  <a:schemeClr val="tx2"/>
                </a:solidFill>
              </a:rPr>
            </a:br>
            <a:r>
              <a:rPr lang="en-US" altLang="en-US" sz="2800" b="1" dirty="0">
                <a:solidFill>
                  <a:schemeClr val="tx2"/>
                </a:solidFill>
              </a:rPr>
              <a:t>Up 17.3% Compared To Last Year  </a:t>
            </a:r>
            <a:endParaRPr lang="en-US" altLang="en-US" sz="2800" dirty="0">
              <a:solidFill>
                <a:schemeClr val="tx2"/>
              </a:solidFill>
            </a:endParaRP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0" y="762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Listed Inventory January 2018 – May 2019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All Residential, Metro Atlanta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825490837"/>
              </p:ext>
            </p:extLst>
          </p:nvPr>
        </p:nvGraphicFramePr>
        <p:xfrm>
          <a:off x="381001" y="908050"/>
          <a:ext cx="8267700" cy="506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463774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/>
          </p:cNvGraphicFramePr>
          <p:nvPr>
            <p:extLst/>
          </p:nvPr>
        </p:nvGraphicFramePr>
        <p:xfrm>
          <a:off x="228600" y="609600"/>
          <a:ext cx="8610600" cy="6357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36825" y="457200"/>
            <a:ext cx="62484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America’s Choice of Best Long Term Investment</a:t>
            </a:r>
          </a:p>
        </p:txBody>
      </p:sp>
      <p:sp>
        <p:nvSpPr>
          <p:cNvPr id="1028" name="TextBox 4"/>
          <p:cNvSpPr txBox="1">
            <a:spLocks noChangeArrowheads="1"/>
          </p:cNvSpPr>
          <p:nvPr/>
        </p:nvSpPr>
        <p:spPr bwMode="auto">
          <a:xfrm>
            <a:off x="4343400" y="6477000"/>
            <a:ext cx="47132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Gallup 2019</a:t>
            </a:r>
          </a:p>
        </p:txBody>
      </p:sp>
    </p:spTree>
    <p:extLst>
      <p:ext uri="{BB962C8B-B14F-4D97-AF65-F5344CB8AC3E}">
        <p14:creationId xmlns:p14="http://schemas.microsoft.com/office/powerpoint/2010/main" val="1187963644"/>
      </p:ext>
    </p:extLst>
  </p:cSld>
  <p:clrMapOvr>
    <a:masterClrMapping/>
  </p:clrMapOvr>
  <p:transition spd="slow"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7"/>
          <p:cNvSpPr txBox="1">
            <a:spLocks noChangeArrowheads="1"/>
          </p:cNvSpPr>
          <p:nvPr/>
        </p:nvSpPr>
        <p:spPr bwMode="auto">
          <a:xfrm>
            <a:off x="381000" y="228600"/>
            <a:ext cx="8005763" cy="10779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ＭＳ Ｐゴシック" charset="0"/>
              </a:rPr>
              <a:t>Months of Inventory Change </a:t>
            </a:r>
            <a:b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ＭＳ Ｐゴシック" charset="0"/>
              </a:rPr>
            </a:b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ＭＳ Ｐゴシック" charset="0"/>
              </a:rPr>
              <a:t>The Market Strategy</a:t>
            </a:r>
          </a:p>
        </p:txBody>
      </p:sp>
      <p:grpSp>
        <p:nvGrpSpPr>
          <p:cNvPr id="54275" name="Group 2"/>
          <p:cNvGrpSpPr>
            <a:grpSpLocks/>
          </p:cNvGrpSpPr>
          <p:nvPr/>
        </p:nvGrpSpPr>
        <p:grpSpPr bwMode="auto">
          <a:xfrm>
            <a:off x="355600" y="981075"/>
            <a:ext cx="8509000" cy="5668963"/>
            <a:chOff x="355623" y="1572381"/>
            <a:chExt cx="8508936" cy="5056675"/>
          </a:xfrm>
        </p:grpSpPr>
        <p:graphicFrame>
          <p:nvGraphicFramePr>
            <p:cNvPr id="54276" name="Object 10"/>
            <p:cNvGraphicFramePr>
              <a:graphicFrameLocks/>
            </p:cNvGraphicFramePr>
            <p:nvPr/>
          </p:nvGraphicFramePr>
          <p:xfrm>
            <a:off x="355623" y="1572381"/>
            <a:ext cx="8508936" cy="5056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88" name="Chart" r:id="rId4" imgW="8510754" imgH="5377138" progId="Excel.Sheet.8">
                    <p:embed/>
                  </p:oleObj>
                </mc:Choice>
                <mc:Fallback>
                  <p:oleObj name="Chart" r:id="rId4" imgW="8510754" imgH="5377138" progId="Excel.Sheet.8">
                    <p:embed/>
                    <p:pic>
                      <p:nvPicPr>
                        <p:cNvPr id="0" name="Object 1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623" y="1572381"/>
                          <a:ext cx="8508936" cy="5056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681059" y="2596177"/>
              <a:ext cx="2666980" cy="7080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LESS THAN 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6 MONTHS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29000" y="2096315"/>
              <a:ext cx="2514581" cy="7080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BETWEEN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6-7 MONTHS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95980" y="1572381"/>
              <a:ext cx="2514581" cy="7080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GREATER THAN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7 MONTHS</a:t>
              </a:r>
            </a:p>
          </p:txBody>
        </p:sp>
        <p:sp>
          <p:nvSpPr>
            <p:cNvPr id="54280" name="TextBox 8"/>
            <p:cNvSpPr txBox="1">
              <a:spLocks noChangeArrowheads="1"/>
            </p:cNvSpPr>
            <p:nvPr/>
          </p:nvSpPr>
          <p:spPr bwMode="auto">
            <a:xfrm>
              <a:off x="685800" y="3620053"/>
              <a:ext cx="2667000" cy="1839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SELLERS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MARKET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Home prices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will appreciate </a:t>
              </a:r>
            </a:p>
          </p:txBody>
        </p:sp>
        <p:sp>
          <p:nvSpPr>
            <p:cNvPr id="54281" name="TextBox 9"/>
            <p:cNvSpPr txBox="1">
              <a:spLocks noChangeArrowheads="1"/>
            </p:cNvSpPr>
            <p:nvPr/>
          </p:nvSpPr>
          <p:spPr bwMode="auto">
            <a:xfrm>
              <a:off x="3276591" y="3591678"/>
              <a:ext cx="2667000" cy="2498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NEUTRAL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MARKET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Home prices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will only appreciate with inflation </a:t>
              </a:r>
            </a:p>
          </p:txBody>
        </p:sp>
        <p:sp>
          <p:nvSpPr>
            <p:cNvPr id="54282" name="TextBox 10"/>
            <p:cNvSpPr txBox="1">
              <a:spLocks noChangeArrowheads="1"/>
            </p:cNvSpPr>
            <p:nvPr/>
          </p:nvSpPr>
          <p:spPr bwMode="auto">
            <a:xfrm>
              <a:off x="6067138" y="3592338"/>
              <a:ext cx="2667000" cy="1839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BUYERS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MARKET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Home prices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will depreciate</a:t>
              </a:r>
            </a:p>
          </p:txBody>
        </p:sp>
      </p:grp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229196679"/>
              </p:ext>
            </p:extLst>
          </p:nvPr>
        </p:nvGraphicFramePr>
        <p:xfrm>
          <a:off x="445293" y="1114425"/>
          <a:ext cx="8253413" cy="517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6323" name="Straight Connector 7"/>
          <p:cNvCxnSpPr>
            <a:cxnSpLocks noChangeShapeType="1"/>
          </p:cNvCxnSpPr>
          <p:nvPr/>
        </p:nvCxnSpPr>
        <p:spPr bwMode="auto">
          <a:xfrm>
            <a:off x="1066800" y="4495800"/>
            <a:ext cx="70866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Metro Atlanta Months of Inventory</a:t>
            </a:r>
            <a:br>
              <a:rPr lang="en-US" altLang="en-US" sz="3600" b="1" dirty="0">
                <a:solidFill>
                  <a:schemeClr val="tx2"/>
                </a:solidFill>
              </a:rPr>
            </a:br>
            <a:r>
              <a:rPr lang="en-US" altLang="en-US" sz="2800" b="1" dirty="0">
                <a:solidFill>
                  <a:schemeClr val="tx2"/>
                </a:solidFill>
              </a:rPr>
              <a:t>(May 2019, Based On Closed Sales)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  <p:sp>
        <p:nvSpPr>
          <p:cNvPr id="56325" name="Rectangle 2"/>
          <p:cNvSpPr>
            <a:spLocks noChangeArrowheads="1"/>
          </p:cNvSpPr>
          <p:nvPr/>
        </p:nvSpPr>
        <p:spPr bwMode="auto">
          <a:xfrm>
            <a:off x="0" y="60198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6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Total Metro Atlanta “Months Of Inventory” Is 2.7 Months</a:t>
            </a:r>
          </a:p>
        </p:txBody>
      </p:sp>
      <p:sp>
        <p:nvSpPr>
          <p:cNvPr id="56326" name="TextBox 9"/>
          <p:cNvSpPr txBox="1">
            <a:spLocks noChangeArrowheads="1"/>
          </p:cNvSpPr>
          <p:nvPr/>
        </p:nvSpPr>
        <p:spPr bwMode="auto">
          <a:xfrm>
            <a:off x="1447800" y="2016125"/>
            <a:ext cx="5148263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6 Months Supply Is Considered Normal Market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500" b="1" dirty="0"/>
              <a:t>ASP $329,000 In May.  Up 2.8% From Last Month.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500" b="1" dirty="0"/>
              <a:t> Up 5.4% From Last May.</a:t>
            </a: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0" y="6096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Metro Atlanta Monthly Average Sale Prices</a:t>
            </a:r>
            <a:br>
              <a:rPr lang="en-US" altLang="en-US" sz="3600" b="1" dirty="0">
                <a:solidFill>
                  <a:schemeClr val="tx2"/>
                </a:solidFill>
              </a:rPr>
            </a:br>
            <a:endParaRPr lang="en-US" altLang="en-US" sz="4400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/>
          </p:nvPr>
        </p:nvGraphicFramePr>
        <p:xfrm>
          <a:off x="381001" y="908050"/>
          <a:ext cx="8267700" cy="506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440378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28600" y="59436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b="1" dirty="0"/>
              <a:t>Annual ASP Up 75% From Bottom Of 2011</a:t>
            </a:r>
            <a:endParaRPr lang="en-US" altLang="en-US" b="1" dirty="0"/>
          </a:p>
        </p:txBody>
      </p:sp>
      <p:graphicFrame>
        <p:nvGraphicFramePr>
          <p:cNvPr id="3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185615177"/>
              </p:ext>
            </p:extLst>
          </p:nvPr>
        </p:nvGraphicFramePr>
        <p:xfrm>
          <a:off x="457200" y="647341"/>
          <a:ext cx="81534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Metro Atlanta Annual Average Sale Prices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916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76200" y="5791200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Jan 2010 Through March 2019 (Reported May 28, 2019)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Home Values Up 81% From Bottom Of March 2012. 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553847676"/>
              </p:ext>
            </p:extLst>
          </p:nvPr>
        </p:nvGraphicFramePr>
        <p:xfrm>
          <a:off x="92015" y="762000"/>
          <a:ext cx="8848696" cy="535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u="sng">
                <a:solidFill>
                  <a:schemeClr val="tx2"/>
                </a:solidFill>
              </a:rPr>
              <a:t>Case-Shiller Index For Metro Atlanta</a:t>
            </a:r>
            <a:endParaRPr lang="en-US" altLang="en-US" sz="36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u="sng">
                <a:solidFill>
                  <a:schemeClr val="tx2"/>
                </a:solidFill>
              </a:rPr>
              <a:t>Case-Shiller Gain/ Loss For Metro Atlanta 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64515" name="TextBox 11"/>
          <p:cNvSpPr txBox="1">
            <a:spLocks noChangeArrowheads="1"/>
          </p:cNvSpPr>
          <p:nvPr/>
        </p:nvSpPr>
        <p:spPr bwMode="auto">
          <a:xfrm>
            <a:off x="152400" y="6858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Comparisons Based On The Latest Case Shiller Index Compared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To The Average Index For The Year Property Was Purchased.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74142"/>
              </p:ext>
            </p:extLst>
          </p:nvPr>
        </p:nvGraphicFramePr>
        <p:xfrm>
          <a:off x="990600" y="1676400"/>
          <a:ext cx="3200400" cy="4481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121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Year Property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Bought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Gain/ Loss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37.50%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32.40%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28.23%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23.86%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17.92%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12.54%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11.81%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22.21%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38.27%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03860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911927"/>
              </p:ext>
            </p:extLst>
          </p:nvPr>
        </p:nvGraphicFramePr>
        <p:xfrm>
          <a:off x="4800600" y="1676400"/>
          <a:ext cx="3200400" cy="4481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121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Year Property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Bought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Gain/ Loss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41.72%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52.39%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65.23%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39.61%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27.99%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21.29%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14.58%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8.66%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2.60%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9564149"/>
                  </a:ext>
                </a:extLst>
              </a:tr>
            </a:tbl>
          </a:graphicData>
        </a:graphic>
      </p:graphicFrame>
      <p:sp>
        <p:nvSpPr>
          <p:cNvPr id="64580" name="TextBox 11"/>
          <p:cNvSpPr txBox="1">
            <a:spLocks noChangeArrowheads="1"/>
          </p:cNvSpPr>
          <p:nvPr/>
        </p:nvSpPr>
        <p:spPr bwMode="auto">
          <a:xfrm>
            <a:off x="0" y="62738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/>
              <a:t>Case Shiller Index For Metro Atlanta - March 2019 As Reported May 28, 2019.  </a:t>
            </a:r>
            <a:br>
              <a:rPr lang="en-US" altLang="en-US" sz="1600" dirty="0"/>
            </a:br>
            <a:r>
              <a:rPr lang="en-US" altLang="en-US" sz="1600" dirty="0"/>
              <a:t>Micro Local Markets And Price Points May Have Significantly Different Outcomes.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55882113"/>
              </p:ext>
            </p:extLst>
          </p:nvPr>
        </p:nvGraphicFramePr>
        <p:xfrm>
          <a:off x="269875" y="534988"/>
          <a:ext cx="8524875" cy="540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u="sng">
                <a:solidFill>
                  <a:schemeClr val="tx2"/>
                </a:solidFill>
              </a:rPr>
              <a:t>Case-Shiller Home Values For Metro Atlanta 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66564" name="TextBox 11"/>
          <p:cNvSpPr txBox="1">
            <a:spLocks noChangeArrowheads="1"/>
          </p:cNvSpPr>
          <p:nvPr/>
        </p:nvSpPr>
        <p:spPr bwMode="auto">
          <a:xfrm>
            <a:off x="228600" y="5867400"/>
            <a:ext cx="853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Recent Bottom Was March 2012.  </a:t>
            </a:r>
            <a:br>
              <a:rPr lang="en-US" altLang="en-US" sz="2400" dirty="0"/>
            </a:br>
            <a:r>
              <a:rPr lang="en-US" altLang="en-US" sz="2400" dirty="0"/>
              <a:t>Metro Average Home Values Back To Normal Trend Line.   </a:t>
            </a:r>
          </a:p>
        </p:txBody>
      </p:sp>
      <p:cxnSp>
        <p:nvCxnSpPr>
          <p:cNvPr id="66565" name="Straight Arrow Connector 5"/>
          <p:cNvCxnSpPr>
            <a:cxnSpLocks noChangeShapeType="1"/>
          </p:cNvCxnSpPr>
          <p:nvPr/>
        </p:nvCxnSpPr>
        <p:spPr bwMode="auto">
          <a:xfrm flipV="1">
            <a:off x="838200" y="1066800"/>
            <a:ext cx="7696200" cy="19812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685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4"/>
          <p:cNvSpPr txBox="1">
            <a:spLocks noChangeArrowheads="1"/>
          </p:cNvSpPr>
          <p:nvPr/>
        </p:nvSpPr>
        <p:spPr bwMode="auto">
          <a:xfrm>
            <a:off x="304800" y="2133600"/>
            <a:ext cx="8610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7200" b="1" dirty="0">
                <a:solidFill>
                  <a:schemeClr val="bg1"/>
                </a:solidFill>
              </a:rPr>
              <a:t>Metro Atlanta Brokerage Rankings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86860491"/>
              </p:ext>
            </p:extLst>
          </p:nvPr>
        </p:nvGraphicFramePr>
        <p:xfrm>
          <a:off x="381000" y="1193800"/>
          <a:ext cx="8381999" cy="520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0" y="533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Annual Closed Volume – May 2019 </a:t>
            </a:r>
            <a:br>
              <a:rPr lang="en-US" altLang="en-US" sz="3600" b="1" dirty="0">
                <a:solidFill>
                  <a:schemeClr val="tx2"/>
                </a:solidFill>
              </a:rPr>
            </a:br>
            <a:r>
              <a:rPr lang="en-US" altLang="en-US" sz="3600" b="1" dirty="0">
                <a:solidFill>
                  <a:schemeClr val="tx2"/>
                </a:solidFill>
              </a:rPr>
              <a:t>FMLS Counties + Southern Crescent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</a:rPr>
              <a:t>($ Volume in Thousands)</a:t>
            </a:r>
            <a:endParaRPr lang="en-US" altLang="en-US" sz="2000" dirty="0">
              <a:solidFill>
                <a:schemeClr val="tx2"/>
              </a:solidFill>
            </a:endParaRPr>
          </a:p>
        </p:txBody>
      </p:sp>
      <p:sp>
        <p:nvSpPr>
          <p:cNvPr id="70660" name="Rectangle 2"/>
          <p:cNvSpPr>
            <a:spLocks noChangeArrowheads="1"/>
          </p:cNvSpPr>
          <p:nvPr/>
        </p:nvSpPr>
        <p:spPr bwMode="auto">
          <a:xfrm>
            <a:off x="228600" y="62484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00" b="1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Information Provided By Trendgraphix and BHHS GP Internal Reports. </a:t>
            </a:r>
            <a:endParaRPr lang="en-US" altLang="en-US" sz="2400" b="1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9830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2F1E415-ACEA-4646-9137-5062B7181620}"/>
              </a:ext>
            </a:extLst>
          </p:cNvPr>
          <p:cNvGraphicFramePr/>
          <p:nvPr/>
        </p:nvGraphicFramePr>
        <p:xfrm>
          <a:off x="436097" y="562708"/>
          <a:ext cx="8285871" cy="5950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87B1CE1-B227-4DCB-A56E-C88D4E58852C}"/>
              </a:ext>
            </a:extLst>
          </p:cNvPr>
          <p:cNvSpPr txBox="1"/>
          <p:nvPr/>
        </p:nvSpPr>
        <p:spPr>
          <a:xfrm>
            <a:off x="7032" y="383253"/>
            <a:ext cx="91439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/>
              <a:t>America’s Choice for Best Long-Term Investment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1B82E0-12C0-4BEC-AE02-132898001065}"/>
              </a:ext>
            </a:extLst>
          </p:cNvPr>
          <p:cNvSpPr txBox="1"/>
          <p:nvPr/>
        </p:nvSpPr>
        <p:spPr>
          <a:xfrm>
            <a:off x="6119447" y="1178261"/>
            <a:ext cx="2480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800"/>
                </a:solidFill>
              </a:rPr>
              <a:t>Real Estate 35%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49448B-B283-4D58-A18E-606AF7772B4C}"/>
              </a:ext>
            </a:extLst>
          </p:cNvPr>
          <p:cNvSpPr txBox="1"/>
          <p:nvPr/>
        </p:nvSpPr>
        <p:spPr>
          <a:xfrm>
            <a:off x="6787322" y="2520121"/>
            <a:ext cx="1812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Stocks 27%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1F214D-5ADC-497D-99E3-96F13A673647}"/>
              </a:ext>
            </a:extLst>
          </p:cNvPr>
          <p:cNvSpPr txBox="1"/>
          <p:nvPr/>
        </p:nvSpPr>
        <p:spPr>
          <a:xfrm>
            <a:off x="7025721" y="5196709"/>
            <a:ext cx="1574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rgbClr val="D6A300"/>
                </a:solidFill>
              </a:rPr>
              <a:t>Gold 14%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A30F2F-A727-4C25-AE29-4CF693668779}"/>
              </a:ext>
            </a:extLst>
          </p:cNvPr>
          <p:cNvSpPr txBox="1"/>
          <p:nvPr/>
        </p:nvSpPr>
        <p:spPr>
          <a:xfrm>
            <a:off x="5712616" y="3972410"/>
            <a:ext cx="27564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rgbClr val="FD8700"/>
                </a:solidFill>
              </a:rPr>
              <a:t>Savings Accounts </a:t>
            </a:r>
          </a:p>
          <a:p>
            <a:pPr algn="r"/>
            <a:r>
              <a:rPr lang="en-US" sz="2800" dirty="0">
                <a:solidFill>
                  <a:srgbClr val="FD8700"/>
                </a:solidFill>
              </a:rPr>
              <a:t>15%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0744EA9D-FA4F-47BD-9FAB-C7AE9EC59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6477000"/>
            <a:ext cx="47132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defTabSz="914400">
              <a:defRPr/>
            </a:pPr>
            <a:r>
              <a:rPr lang="en-US" altLang="en-US" sz="1100" dirty="0">
                <a:solidFill>
                  <a:srgbClr val="A6A6A6"/>
                </a:solidFill>
                <a:cs typeface="Calibri" panose="020F0502020204030204" pitchFamily="34" charset="0"/>
              </a:rPr>
              <a:t>Gallup 2019</a:t>
            </a:r>
          </a:p>
        </p:txBody>
      </p:sp>
    </p:spTree>
    <p:extLst>
      <p:ext uri="{BB962C8B-B14F-4D97-AF65-F5344CB8AC3E}">
        <p14:creationId xmlns:p14="http://schemas.microsoft.com/office/powerpoint/2010/main" val="160223820"/>
      </p:ext>
    </p:extLst>
  </p:cSld>
  <p:clrMapOvr>
    <a:masterClrMapping/>
  </p:clrMapOvr>
  <p:transition spd="slow"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4"/>
          <p:cNvSpPr txBox="1">
            <a:spLocks noChangeArrowheads="1"/>
          </p:cNvSpPr>
          <p:nvPr/>
        </p:nvSpPr>
        <p:spPr bwMode="auto">
          <a:xfrm>
            <a:off x="304800" y="1447800"/>
            <a:ext cx="86106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8800" b="1">
                <a:solidFill>
                  <a:schemeClr val="bg1"/>
                </a:solidFill>
              </a:rPr>
              <a:t>Georgia Economic &amp; Housing Trends</a:t>
            </a:r>
            <a:endParaRPr lang="en-US" altLang="en-US" sz="4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Georgia" panose="02040502050405020303" pitchFamily="18" charset="0"/>
              </a:rPr>
              <a:t>Top State For Business</a:t>
            </a:r>
            <a:br>
              <a:rPr lang="en-US" altLang="en-US" sz="4400" b="1" dirty="0">
                <a:latin typeface="Georgia" panose="02040502050405020303" pitchFamily="18" charset="0"/>
              </a:rPr>
            </a:br>
            <a:r>
              <a:rPr lang="en-US" altLang="en-US" sz="2400" dirty="0">
                <a:latin typeface="Georgia" panose="02040502050405020303" pitchFamily="18" charset="0"/>
              </a:rPr>
              <a:t>Site Selection Magazine</a:t>
            </a:r>
            <a:endParaRPr lang="en-US" altLang="en-US" sz="2000" dirty="0">
              <a:latin typeface="Georgia" panose="02040502050405020303" pitchFamily="18" charset="0"/>
            </a:endParaRPr>
          </a:p>
        </p:txBody>
      </p:sp>
      <p:pic>
        <p:nvPicPr>
          <p:cNvPr id="55298" name="Picture 2" descr="Image result for georgia number 1 state for busi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199"/>
            <a:ext cx="4038600" cy="489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5400" y="1905000"/>
            <a:ext cx="381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6 Years in a Row!</a:t>
            </a:r>
          </a:p>
          <a:p>
            <a:pPr algn="ctr"/>
            <a:r>
              <a:rPr lang="en-US" sz="3600" dirty="0"/>
              <a:t>2018</a:t>
            </a:r>
          </a:p>
          <a:p>
            <a:pPr algn="ctr"/>
            <a:r>
              <a:rPr lang="en-US" sz="3600" dirty="0"/>
              <a:t>2017</a:t>
            </a:r>
          </a:p>
          <a:p>
            <a:pPr algn="ctr"/>
            <a:r>
              <a:rPr lang="en-US" sz="3600" dirty="0"/>
              <a:t>2016</a:t>
            </a:r>
          </a:p>
          <a:p>
            <a:pPr algn="ctr"/>
            <a:r>
              <a:rPr lang="en-US" sz="3600" dirty="0"/>
              <a:t>2015</a:t>
            </a:r>
          </a:p>
          <a:p>
            <a:pPr algn="ctr"/>
            <a:r>
              <a:rPr lang="en-US" sz="3600" dirty="0"/>
              <a:t>2014</a:t>
            </a:r>
          </a:p>
          <a:p>
            <a:pPr algn="ctr"/>
            <a:r>
              <a:rPr lang="en-US" sz="3600" dirty="0"/>
              <a:t>2013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294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Georgia" panose="02040502050405020303" pitchFamily="18" charset="0"/>
              </a:rPr>
              <a:t>Buyers Moving To Atlanta!</a:t>
            </a:r>
            <a:endParaRPr lang="en-US" altLang="en-US" sz="4000" b="1">
              <a:latin typeface="Georgia" panose="020405020504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187450"/>
            <a:ext cx="8610600" cy="4940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Here is the Top 10 List including previous rank:</a:t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Atlanta (1)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Phoenix (4)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Tampa/Sarasota (2)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Dallas/Fort Worth (3)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Orlando (5)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Denver (7)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Houston (8)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Seattle (6)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Vegas (10)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Chicago (9)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49" name="Rectangle 3"/>
          <p:cNvSpPr>
            <a:spLocks noChangeArrowheads="1"/>
          </p:cNvSpPr>
          <p:nvPr/>
        </p:nvSpPr>
        <p:spPr bwMode="auto">
          <a:xfrm>
            <a:off x="4548188" y="2286000"/>
            <a:ext cx="4267200" cy="3048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Penske Truck Rental published their latest moving destination list and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Atlanta was ranked #1 for the 6</a:t>
            </a:r>
            <a:r>
              <a:rPr lang="en-US" altLang="en-US" sz="1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year in a row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.  The trend of moving to the sunbelt has returned.  Desirable attributes that help Metro Atlanta include a business friendly environment, low cost of living for a metro area, airport, moderate weather with 4 seasons and a high quality of life.   </a:t>
            </a:r>
            <a:endParaRPr lang="en-US" altLang="en-US" sz="16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950" name="Rectangle 5"/>
          <p:cNvSpPr>
            <a:spLocks noChangeArrowheads="1"/>
          </p:cNvSpPr>
          <p:nvPr/>
        </p:nvSpPr>
        <p:spPr bwMode="auto">
          <a:xfrm>
            <a:off x="304800" y="1752600"/>
            <a:ext cx="2133600" cy="3810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+mj-lt"/>
              </a:rPr>
              <a:t>Baby Boomers Are Coming To Be Close </a:t>
            </a:r>
            <a:br>
              <a:rPr lang="en-US" sz="2800" b="1" dirty="0">
                <a:latin typeface="+mj-lt"/>
              </a:rPr>
            </a:br>
            <a:r>
              <a:rPr lang="en-US" sz="2800" b="1" dirty="0">
                <a:latin typeface="+mj-lt"/>
              </a:rPr>
              <a:t>To Their </a:t>
            </a:r>
            <a:r>
              <a:rPr lang="en-US" sz="2800" b="1" dirty="0">
                <a:latin typeface="Times" charset="0"/>
              </a:rPr>
              <a:t>Children &amp; Grandchildren.</a:t>
            </a:r>
            <a:endParaRPr lang="en-US" sz="2800" b="1" dirty="0">
              <a:latin typeface="+mj-lt"/>
            </a:endParaRPr>
          </a:p>
        </p:txBody>
      </p:sp>
      <p:sp>
        <p:nvSpPr>
          <p:cNvPr id="87043" name="TextBox 4"/>
          <p:cNvSpPr txBox="1">
            <a:spLocks noChangeArrowheads="1"/>
          </p:cNvSpPr>
          <p:nvPr/>
        </p:nvSpPr>
        <p:spPr bwMode="auto">
          <a:xfrm>
            <a:off x="6945313" y="6424613"/>
            <a:ext cx="1654175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1" i="1"/>
              <a:t>Source :Census Bureau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1143000"/>
          <a:ext cx="8686800" cy="5584815"/>
        </p:xfrm>
        <a:graphic>
          <a:graphicData uri="http://schemas.openxmlformats.org/drawingml/2006/table">
            <a:tbl>
              <a:tblPr/>
              <a:tblGrid>
                <a:gridCol w="1923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6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7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3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38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97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17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889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Population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Rank of Share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1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Under 20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20-64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65+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25-39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45-59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Dallas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6,144,489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3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Atlanta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      5,271,550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  5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 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27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 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19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Phoenix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4,179,427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4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Denver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2,466,591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11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Riverside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4,081,371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1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Houston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5,629,127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2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Portland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2,174,631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19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Seattle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3,309,347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22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Sacramento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2,091,120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12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Washington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5,306,125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14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Los Angeles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12,875,587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6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 Diego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2,974,859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8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 Francisco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4,203,898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26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Orlando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2,032,496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18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Minneapolis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3,208,212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10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Chicago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9,522,879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7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New York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18,815,988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21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Boston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4,482,857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23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Cincinnati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2,134,864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9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Baltimore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2,668,056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17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Detroit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4,467,592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13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Philadelphia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5,827,962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16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St. Louis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2,802,282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15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Miami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5,413,212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24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Tampa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2,723,949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25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Cleveland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2,096,471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20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9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Pittsburgh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2,355,712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27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2438400" y="3100388"/>
            <a:ext cx="5943600" cy="175260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</a:rPr>
              <a:t>Metro Atlanta Has The: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chemeClr val="bg1"/>
                </a:solidFill>
              </a:rPr>
              <a:t>#2 Population Age 25-39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chemeClr val="bg1"/>
                </a:solidFill>
              </a:rPr>
              <a:t>#5 Population Under 20</a:t>
            </a:r>
          </a:p>
        </p:txBody>
      </p:sp>
      <p:cxnSp>
        <p:nvCxnSpPr>
          <p:cNvPr id="87281" name="Straight Arrow Connector 7"/>
          <p:cNvCxnSpPr>
            <a:cxnSpLocks noChangeShapeType="1"/>
          </p:cNvCxnSpPr>
          <p:nvPr/>
        </p:nvCxnSpPr>
        <p:spPr bwMode="auto">
          <a:xfrm flipV="1">
            <a:off x="6781800" y="1981200"/>
            <a:ext cx="762000" cy="1219200"/>
          </a:xfrm>
          <a:prstGeom prst="straightConnector1">
            <a:avLst/>
          </a:prstGeom>
          <a:noFill/>
          <a:ln w="6985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282" name="Straight Arrow Connector 9"/>
          <p:cNvCxnSpPr>
            <a:cxnSpLocks noChangeShapeType="1"/>
          </p:cNvCxnSpPr>
          <p:nvPr/>
        </p:nvCxnSpPr>
        <p:spPr bwMode="auto">
          <a:xfrm flipH="1" flipV="1">
            <a:off x="4876800" y="1905000"/>
            <a:ext cx="914400" cy="1195388"/>
          </a:xfrm>
          <a:prstGeom prst="straightConnector1">
            <a:avLst/>
          </a:prstGeom>
          <a:noFill/>
          <a:ln w="6985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Georgia" panose="02040502050405020303" pitchFamily="18" charset="0"/>
              </a:rPr>
              <a:t>People Are Moving To Atlanta!</a:t>
            </a:r>
            <a:endParaRPr lang="en-US" altLang="en-US" sz="4000" b="1" dirty="0">
              <a:latin typeface="Georgia" panose="0204050205040502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632F72-F3DB-465E-81AD-88DB20B7DE8C}"/>
              </a:ext>
            </a:extLst>
          </p:cNvPr>
          <p:cNvSpPr/>
          <p:nvPr/>
        </p:nvSpPr>
        <p:spPr bwMode="auto">
          <a:xfrm>
            <a:off x="3276600" y="990600"/>
            <a:ext cx="20574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C31BA3-C9B8-40E5-B1A1-EF0826A016C7}"/>
              </a:ext>
            </a:extLst>
          </p:cNvPr>
          <p:cNvSpPr/>
          <p:nvPr/>
        </p:nvSpPr>
        <p:spPr bwMode="auto">
          <a:xfrm>
            <a:off x="3276600" y="990600"/>
            <a:ext cx="19812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DDC55F-1353-41A2-9948-6E9E85A0C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54" y="685800"/>
            <a:ext cx="8958328" cy="605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023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Georgia" panose="02040502050405020303" pitchFamily="18" charset="0"/>
              </a:rPr>
              <a:t>Population &amp; Employment Growth Trends</a:t>
            </a:r>
            <a:endParaRPr lang="en-US" altLang="en-US" sz="4000" b="1">
              <a:latin typeface="Georgia" panose="02040502050405020303" pitchFamily="18" charset="0"/>
            </a:endParaRPr>
          </a:p>
        </p:txBody>
      </p:sp>
      <p:pic>
        <p:nvPicPr>
          <p:cNvPr id="9011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446213"/>
            <a:ext cx="7705725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Georgia" panose="02040502050405020303" pitchFamily="18" charset="0"/>
              </a:rPr>
              <a:t>Population By County</a:t>
            </a:r>
            <a:endParaRPr lang="en-US" altLang="en-US" sz="4000" b="1" dirty="0">
              <a:latin typeface="Georgia" panose="020405020504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9A4BFF-D999-44F2-A5AC-ADD2DD034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50" y="838200"/>
            <a:ext cx="8605900" cy="56055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5EE592-DA8A-41CA-9C92-1C84D562E5FF}"/>
              </a:ext>
            </a:extLst>
          </p:cNvPr>
          <p:cNvSpPr/>
          <p:nvPr/>
        </p:nvSpPr>
        <p:spPr bwMode="auto">
          <a:xfrm>
            <a:off x="6324600" y="6443704"/>
            <a:ext cx="2057400" cy="2314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Atlanta Regional Commission</a:t>
            </a:r>
          </a:p>
        </p:txBody>
      </p:sp>
    </p:spTree>
    <p:extLst>
      <p:ext uri="{BB962C8B-B14F-4D97-AF65-F5344CB8AC3E}">
        <p14:creationId xmlns:p14="http://schemas.microsoft.com/office/powerpoint/2010/main" val="26379597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Georgia" panose="02040502050405020303" pitchFamily="18" charset="0"/>
              </a:rPr>
              <a:t>Population &amp; Employment Growth Trends</a:t>
            </a:r>
            <a:endParaRPr lang="en-US" altLang="en-US" sz="4000" b="1">
              <a:latin typeface="Georgia" panose="02040502050405020303" pitchFamily="18" charset="0"/>
            </a:endParaRPr>
          </a:p>
        </p:txBody>
      </p:sp>
      <p:pic>
        <p:nvPicPr>
          <p:cNvPr id="942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38862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TextBox 3"/>
          <p:cNvSpPr txBox="1">
            <a:spLocks noChangeArrowheads="1"/>
          </p:cNvSpPr>
          <p:nvPr/>
        </p:nvSpPr>
        <p:spPr bwMode="auto">
          <a:xfrm rot="10800000" flipH="1" flipV="1">
            <a:off x="4419600" y="1828800"/>
            <a:ext cx="42354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/>
              <a:t>U.S. Conference of Mayors Report predicts that Metro Atlanta will be the 6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largest city in the nation by 2046. 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2400" dirty="0"/>
              <a:t>Metro Atlanta will grow from 5.8 million residents to 8.6 million residents.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2400" dirty="0"/>
              <a:t>That means 2.8 million people will move to our area!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2400" dirty="0"/>
              <a:t>This is great news for our long-term real estate values!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" b="3357"/>
          <a:stretch>
            <a:fillRect/>
          </a:stretch>
        </p:blipFill>
        <p:spPr bwMode="auto">
          <a:xfrm>
            <a:off x="192088" y="84137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217DAA3-43E3-9D4D-97DC-C3DD068D3970}"/>
              </a:ext>
            </a:extLst>
          </p:cNvPr>
          <p:cNvSpPr txBox="1"/>
          <p:nvPr/>
        </p:nvSpPr>
        <p:spPr>
          <a:xfrm>
            <a:off x="498764" y="152400"/>
            <a:ext cx="81464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Regular"/>
                <a:ea typeface="+mn-ea"/>
                <a:cs typeface="Arial" charset="0"/>
              </a:rPr>
              <a:t>Forecasted Year-Over-Year % Change in Price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DFCFB8-9BF6-9C4B-869D-8473C86768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9" b="3512"/>
          <a:stretch/>
        </p:blipFill>
        <p:spPr>
          <a:xfrm>
            <a:off x="32105" y="737175"/>
            <a:ext cx="9099524" cy="6120825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8E06DC71-864F-E049-84C5-6346825A0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6477000"/>
            <a:ext cx="3200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 Regular"/>
                <a:ea typeface="+mn-ea"/>
                <a:cs typeface="Arial" charset="0"/>
              </a:rPr>
              <a:t>6/2019 CoreLogic</a:t>
            </a:r>
          </a:p>
        </p:txBody>
      </p:sp>
    </p:spTree>
    <p:extLst>
      <p:ext uri="{BB962C8B-B14F-4D97-AF65-F5344CB8AC3E}">
        <p14:creationId xmlns:p14="http://schemas.microsoft.com/office/powerpoint/2010/main" val="147985642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EECA3A-C78C-4E45-AF65-63287DF8F9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2" b="7008"/>
          <a:stretch/>
        </p:blipFill>
        <p:spPr>
          <a:xfrm>
            <a:off x="0" y="660917"/>
            <a:ext cx="9144000" cy="60137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183357"/>
            <a:ext cx="7162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Regular"/>
                <a:ea typeface="+mn-ea"/>
                <a:cs typeface="Arial" charset="0"/>
              </a:rPr>
              <a:t>Average Days on the Market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05800" y="6430963"/>
            <a:ext cx="50206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 Regular"/>
                <a:ea typeface="+mn-ea"/>
                <a:cs typeface="Arial" charset="0"/>
              </a:rPr>
              <a:t>NAR</a:t>
            </a:r>
          </a:p>
        </p:txBody>
      </p:sp>
    </p:spTree>
    <p:extLst>
      <p:ext uri="{BB962C8B-B14F-4D97-AF65-F5344CB8AC3E}">
        <p14:creationId xmlns:p14="http://schemas.microsoft.com/office/powerpoint/2010/main" val="282618511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19CE96-ECB1-4945-AF1A-800CDE907E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7" b="6917"/>
          <a:stretch/>
        </p:blipFill>
        <p:spPr>
          <a:xfrm>
            <a:off x="0" y="577595"/>
            <a:ext cx="9144000" cy="59787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05800" y="6430963"/>
            <a:ext cx="50206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 Regular"/>
                <a:ea typeface="+mn-ea"/>
                <a:cs typeface="Arial" charset="0"/>
              </a:rPr>
              <a:t>NAR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26579" y="109537"/>
            <a:ext cx="289083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Regular"/>
                <a:ea typeface="+mn-ea"/>
                <a:cs typeface="Arial" charset="0"/>
              </a:rPr>
              <a:t>Seller Traffic</a:t>
            </a:r>
          </a:p>
        </p:txBody>
      </p:sp>
    </p:spTree>
    <p:extLst>
      <p:ext uri="{BB962C8B-B14F-4D97-AF65-F5344CB8AC3E}">
        <p14:creationId xmlns:p14="http://schemas.microsoft.com/office/powerpoint/2010/main" val="315494883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DCC66F-AF86-794A-81AC-583773240F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3" b="7055"/>
          <a:stretch/>
        </p:blipFill>
        <p:spPr>
          <a:xfrm>
            <a:off x="0" y="557406"/>
            <a:ext cx="9144000" cy="60781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05800" y="6430963"/>
            <a:ext cx="50206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 Regular"/>
                <a:ea typeface="+mn-ea"/>
                <a:cs typeface="Arial" charset="0"/>
              </a:rPr>
              <a:t>NAR</a:t>
            </a:r>
          </a:p>
        </p:txBody>
      </p:sp>
      <p:pic>
        <p:nvPicPr>
          <p:cNvPr id="1843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6096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26581" y="133350"/>
            <a:ext cx="289083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Regular"/>
                <a:ea typeface="+mn-ea"/>
                <a:cs typeface="Arial" charset="0"/>
              </a:rPr>
              <a:t>Buyer Traffic</a:t>
            </a:r>
          </a:p>
        </p:txBody>
      </p:sp>
    </p:spTree>
    <p:extLst>
      <p:ext uri="{BB962C8B-B14F-4D97-AF65-F5344CB8AC3E}">
        <p14:creationId xmlns:p14="http://schemas.microsoft.com/office/powerpoint/2010/main" val="91796264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Georgia" panose="02040502050405020303" pitchFamily="18" charset="0"/>
              </a:rPr>
              <a:t>Annual Salary To Buy A Home</a:t>
            </a:r>
            <a:endParaRPr lang="en-US" altLang="en-US" sz="4000" b="1" dirty="0">
              <a:latin typeface="Georgia" panose="020405020504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7BEEFE-D22A-42CD-86AF-131D47630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6095"/>
            <a:ext cx="9144000" cy="597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52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Georgia" panose="02040502050405020303" pitchFamily="18" charset="0"/>
              </a:rPr>
              <a:t>Most Expensive Metros </a:t>
            </a:r>
            <a:br>
              <a:rPr lang="en-US" altLang="en-US" sz="4400" b="1" dirty="0">
                <a:latin typeface="Georgia" panose="02040502050405020303" pitchFamily="18" charset="0"/>
              </a:rPr>
            </a:br>
            <a:r>
              <a:rPr lang="en-US" altLang="en-US" sz="4400" b="1" dirty="0">
                <a:latin typeface="Georgia" panose="02040502050405020303" pitchFamily="18" charset="0"/>
              </a:rPr>
              <a:t>To Buy A Home</a:t>
            </a:r>
            <a:endParaRPr lang="en-US" altLang="en-US" sz="4000" b="1" dirty="0">
              <a:latin typeface="Georgia" panose="0204050205040502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8C5F7D-123D-436E-8D1C-CC130973B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05" y="1676400"/>
            <a:ext cx="8741862" cy="39338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351882A-AC1B-4815-B3C8-0BF3587E05FD}"/>
              </a:ext>
            </a:extLst>
          </p:cNvPr>
          <p:cNvSpPr/>
          <p:nvPr/>
        </p:nvSpPr>
        <p:spPr bwMode="auto">
          <a:xfrm>
            <a:off x="6705600" y="5880419"/>
            <a:ext cx="1905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Source:  HSH.com</a:t>
            </a:r>
          </a:p>
        </p:txBody>
      </p:sp>
    </p:spTree>
    <p:extLst>
      <p:ext uri="{BB962C8B-B14F-4D97-AF65-F5344CB8AC3E}">
        <p14:creationId xmlns:p14="http://schemas.microsoft.com/office/powerpoint/2010/main" val="384126820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25029</TotalTime>
  <Words>1660</Words>
  <Application>Microsoft Office PowerPoint</Application>
  <PresentationFormat>On-screen Show (4:3)</PresentationFormat>
  <Paragraphs>495</Paragraphs>
  <Slides>37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Calibri</vt:lpstr>
      <vt:lpstr>Calibri Light</vt:lpstr>
      <vt:lpstr>Calibri Regular</vt:lpstr>
      <vt:lpstr>Georgia</vt:lpstr>
      <vt:lpstr>Times</vt:lpstr>
      <vt:lpstr>Times New Roman</vt:lpstr>
      <vt:lpstr>Blank Presentation</vt:lpstr>
      <vt:lpstr>Office Theme</vt:lpstr>
      <vt:lpstr>1_Office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Prudential Georgia Realty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Donald Freewalt</dc:creator>
  <cp:lastModifiedBy>Tony Floyd</cp:lastModifiedBy>
  <cp:revision>790</cp:revision>
  <cp:lastPrinted>2017-02-14T21:07:31Z</cp:lastPrinted>
  <dcterms:created xsi:type="dcterms:W3CDTF">2009-11-10T19:50:21Z</dcterms:created>
  <dcterms:modified xsi:type="dcterms:W3CDTF">2019-06-11T15:27:35Z</dcterms:modified>
</cp:coreProperties>
</file>