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3"/>
  </p:notesMasterIdLst>
  <p:sldIdLst>
    <p:sldId id="256" r:id="rId4"/>
    <p:sldId id="262" r:id="rId5"/>
    <p:sldId id="263" r:id="rId6"/>
    <p:sldId id="260" r:id="rId7"/>
    <p:sldId id="267" r:id="rId8"/>
    <p:sldId id="268" r:id="rId9"/>
    <p:sldId id="266" r:id="rId10"/>
    <p:sldId id="264" r:id="rId11"/>
    <p:sldId id="2975" r:id="rId12"/>
    <p:sldId id="1419" r:id="rId13"/>
    <p:sldId id="1439" r:id="rId14"/>
    <p:sldId id="1426" r:id="rId15"/>
    <p:sldId id="1427" r:id="rId16"/>
    <p:sldId id="270" r:id="rId17"/>
    <p:sldId id="1403" r:id="rId18"/>
    <p:sldId id="1435" r:id="rId19"/>
    <p:sldId id="1433" r:id="rId20"/>
    <p:sldId id="2976" r:id="rId21"/>
    <p:sldId id="143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ymy Idrovo-Gonzalez" initials="JI" lastIdx="0" clrIdx="0">
    <p:extLst>
      <p:ext uri="{19B8F6BF-5375-455C-9EA6-DF929625EA0E}">
        <p15:presenceInfo xmlns:p15="http://schemas.microsoft.com/office/powerpoint/2012/main" userId="fd5753afe2941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FFAD"/>
    <a:srgbClr val="09FF78"/>
    <a:srgbClr val="92D14F"/>
    <a:srgbClr val="CECFDA"/>
    <a:srgbClr val="FEB783"/>
    <a:srgbClr val="0070C0"/>
    <a:srgbClr val="12B4F0"/>
    <a:srgbClr val="D9D9D9"/>
    <a:srgbClr val="E0D9BD"/>
    <a:srgbClr val="6A8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279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26776707932099E-2"/>
          <c:y val="2.7868633574394501E-2"/>
          <c:w val="0.962746446584136"/>
          <c:h val="0.84767285093758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9B-5F44-AF3C-041045E12D6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9B-5F44-AF3C-041045E12D6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9B-5F44-AF3C-041045E12D6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9B-5F44-AF3C-041045E12D6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9B-5F44-AF3C-041045E12D6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69B-5F44-AF3C-041045E12D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</c:v>
                </c:pt>
                <c:pt idx="1">
                  <c:v>3.7</c:v>
                </c:pt>
                <c:pt idx="2">
                  <c:v>3.9</c:v>
                </c:pt>
                <c:pt idx="3" formatCode="General">
                  <c:v>3.6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9B-5F44-AF3C-041045E12D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21348096"/>
        <c:axId val="321343784"/>
      </c:barChart>
      <c:catAx>
        <c:axId val="32134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321343784"/>
        <c:crosses val="autoZero"/>
        <c:auto val="1"/>
        <c:lblAlgn val="ctr"/>
        <c:lblOffset val="100"/>
        <c:noMultiLvlLbl val="0"/>
      </c:catAx>
      <c:valAx>
        <c:axId val="321343784"/>
        <c:scaling>
          <c:orientation val="minMax"/>
          <c:max val="4.5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32134809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B4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85-4E44-8895-5282C3D2CF0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5-4E44-8895-5282C3D2CF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5-4E44-8895-5282C3D2C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782E5-E196-4E82-8739-67AC8E91834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B903-A3CD-465A-903C-7ABA1CDDA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https://www.thebalance.com/how-is-the-economy-doing-3306046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https://www.bls.gov/opub/ted/2019/real-average-hourly-earnings-increased-1-point-2-percent-over-the-12-months-ending-april-2019.htm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http://www.freddiemac.com/pmms/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9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https://www.nar.realtor/newsroom/existing-home-sales-inch-back-0-4-in-april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www.nar.realtor</a:t>
            </a:r>
            <a:r>
              <a:rPr lang="en-US" altLang="en-US" dirty="0"/>
              <a:t>/topics/existing-home-sales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3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https://www.nar.realtor/newsroom/existing-home-sales-inch-back-0-4-in-april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6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https://www.nerdwallet.com/blog/mortgages/home-seller-survey/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01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https://www.nerdwallet.com/blog/mortgages/home-seller-survey/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5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https://www.nerdwallet.com/blog/mortgages/home-seller-survey/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4B903-A3CD-465A-903C-7ABA1CDDA6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7" indent="0" algn="ctr">
              <a:buNone/>
              <a:defRPr sz="1350"/>
            </a:lvl3pPr>
            <a:lvl4pPr marL="1028710" indent="0" algn="ctr">
              <a:buNone/>
              <a:defRPr sz="1200"/>
            </a:lvl4pPr>
            <a:lvl5pPr marL="1371614" indent="0" algn="ctr">
              <a:buNone/>
              <a:defRPr sz="1200"/>
            </a:lvl5pPr>
            <a:lvl6pPr marL="1714517" indent="0" algn="ctr">
              <a:buNone/>
              <a:defRPr sz="1200"/>
            </a:lvl6pPr>
            <a:lvl7pPr marL="2057421" indent="0" algn="ctr">
              <a:buNone/>
              <a:defRPr sz="1200"/>
            </a:lvl7pPr>
            <a:lvl8pPr marL="2400324" indent="0" algn="ctr">
              <a:buNone/>
              <a:defRPr sz="1200"/>
            </a:lvl8pPr>
            <a:lvl9pPr marL="274322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295" y="365125"/>
            <a:ext cx="16263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65125"/>
            <a:ext cx="476488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9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6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7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1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2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3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8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1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9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0" b="1"/>
            </a:lvl3pPr>
            <a:lvl4pPr marL="1028710" indent="0">
              <a:buNone/>
              <a:defRPr sz="1200" b="1"/>
            </a:lvl4pPr>
            <a:lvl5pPr marL="1371614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1" indent="0">
              <a:buNone/>
              <a:defRPr sz="1200" b="1"/>
            </a:lvl7pPr>
            <a:lvl8pPr marL="2400324" indent="0">
              <a:buNone/>
              <a:defRPr sz="1200" b="1"/>
            </a:lvl8pPr>
            <a:lvl9pPr marL="274322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7" indent="0">
              <a:buNone/>
              <a:defRPr sz="1800"/>
            </a:lvl3pPr>
            <a:lvl4pPr marL="1028710" indent="0">
              <a:buNone/>
              <a:defRPr sz="1500"/>
            </a:lvl4pPr>
            <a:lvl5pPr marL="1371614" indent="0">
              <a:buNone/>
              <a:defRPr sz="1500"/>
            </a:lvl5pPr>
            <a:lvl6pPr marL="1714517" indent="0">
              <a:buNone/>
              <a:defRPr sz="1500"/>
            </a:lvl6pPr>
            <a:lvl7pPr marL="2057421" indent="0">
              <a:buNone/>
              <a:defRPr sz="1500"/>
            </a:lvl7pPr>
            <a:lvl8pPr marL="2400324" indent="0">
              <a:buNone/>
              <a:defRPr sz="1500"/>
            </a:lvl8pPr>
            <a:lvl9pPr marL="274322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7" indent="0">
              <a:buNone/>
              <a:defRPr sz="900"/>
            </a:lvl3pPr>
            <a:lvl4pPr marL="1028710" indent="0">
              <a:buNone/>
              <a:defRPr sz="750"/>
            </a:lvl4pPr>
            <a:lvl5pPr marL="1371614" indent="0">
              <a:buNone/>
              <a:defRPr sz="750"/>
            </a:lvl5pPr>
            <a:lvl6pPr marL="1714517" indent="0">
              <a:buNone/>
              <a:defRPr sz="750"/>
            </a:lvl6pPr>
            <a:lvl7pPr marL="2057421" indent="0">
              <a:buNone/>
              <a:defRPr sz="750"/>
            </a:lvl7pPr>
            <a:lvl8pPr marL="2400324" indent="0">
              <a:buNone/>
              <a:defRPr sz="750"/>
            </a:lvl8pPr>
            <a:lvl9pPr marL="274322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4B72-77D0-8640-95AB-3F4AE43E915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1124-F15C-F24B-ACEA-D1CE4E90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5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DD19-E9CA-1541-91D9-F1B7E236FB7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8EED-85BC-B34C-AFB2-67CA34CA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E3F0-B179-FF41-8D28-5369A5F1DF61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4507-8C23-464C-A5C5-599673DF4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99F37-A785-A848-8F6B-1C3EC1907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96"/>
          <a:stretch/>
        </p:blipFill>
        <p:spPr>
          <a:xfrm>
            <a:off x="0" y="-7245"/>
            <a:ext cx="9150350" cy="6871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AD156-5A77-4354-953D-5B9AD13208DE}"/>
              </a:ext>
            </a:extLst>
          </p:cNvPr>
          <p:cNvSpPr txBox="1"/>
          <p:nvPr/>
        </p:nvSpPr>
        <p:spPr>
          <a:xfrm>
            <a:off x="5261721" y="237708"/>
            <a:ext cx="3377577" cy="97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32B48-DD44-4B52-93EC-1BEC842EA517}"/>
              </a:ext>
            </a:extLst>
          </p:cNvPr>
          <p:cNvSpPr/>
          <p:nvPr/>
        </p:nvSpPr>
        <p:spPr>
          <a:xfrm>
            <a:off x="5041151" y="3008041"/>
            <a:ext cx="3818716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/>
              <a:t>“The economy is doing well. It has steady growth, low unemployment, and little inflation. That's called the Goldilocks economy because it's neither too hot nor too cold.” </a:t>
            </a:r>
          </a:p>
          <a:p>
            <a:pPr algn="r"/>
            <a:endParaRPr lang="en-US" sz="1050" i="1" dirty="0"/>
          </a:p>
          <a:p>
            <a:pPr algn="r"/>
            <a:r>
              <a:rPr lang="en-US" sz="2400" i="1" dirty="0"/>
              <a:t>– The Balance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E2052-5705-42C0-BBDA-2B02318F2A8D}"/>
              </a:ext>
            </a:extLst>
          </p:cNvPr>
          <p:cNvSpPr/>
          <p:nvPr/>
        </p:nvSpPr>
        <p:spPr>
          <a:xfrm>
            <a:off x="5098305" y="234917"/>
            <a:ext cx="3590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0B0F0"/>
                </a:solidFill>
              </a:rPr>
              <a:t>Strong Economic Growth</a:t>
            </a:r>
          </a:p>
        </p:txBody>
      </p:sp>
      <p:pic>
        <p:nvPicPr>
          <p:cNvPr id="3" name="Picture 2" descr="A statue of a cow&#10;&#10;Description automatically generated">
            <a:extLst>
              <a:ext uri="{FF2B5EF4-FFF2-40B4-BE49-F238E27FC236}">
                <a16:creationId xmlns:a16="http://schemas.microsoft.com/office/drawing/2014/main" id="{B126CFA3-F4A4-43AF-8CD7-B4EAAD7DF9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49" y="0"/>
            <a:ext cx="4696104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96"/>
          <a:stretch/>
        </p:blipFill>
        <p:spPr>
          <a:xfrm>
            <a:off x="0" y="-7245"/>
            <a:ext cx="9150350" cy="6871595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1DA2FAC-61F2-4119-8BFC-12A700F9C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-7245"/>
            <a:ext cx="4593455" cy="6736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AD156-5A77-4354-953D-5B9AD13208DE}"/>
              </a:ext>
            </a:extLst>
          </p:cNvPr>
          <p:cNvSpPr txBox="1"/>
          <p:nvPr/>
        </p:nvSpPr>
        <p:spPr>
          <a:xfrm>
            <a:off x="282467" y="299337"/>
            <a:ext cx="6375508" cy="815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B0F0"/>
                </a:solidFill>
                <a:ea typeface="+mj-ea"/>
                <a:cs typeface="+mj-cs"/>
              </a:rPr>
              <a:t>Wages</a:t>
            </a:r>
            <a:r>
              <a:rPr lang="en-US" sz="4800" dirty="0">
                <a:solidFill>
                  <a:srgbClr val="00B0F0"/>
                </a:solidFill>
                <a:ea typeface="+mj-ea"/>
                <a:cs typeface="+mj-cs"/>
              </a:rPr>
              <a:t> Are Increasing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32B48-DD44-4B52-93EC-1BEC842EA517}"/>
              </a:ext>
            </a:extLst>
          </p:cNvPr>
          <p:cNvSpPr/>
          <p:nvPr/>
        </p:nvSpPr>
        <p:spPr>
          <a:xfrm>
            <a:off x="437510" y="1114425"/>
            <a:ext cx="6065421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“Real average hourly earnings increased 1.2 percent from 2018 to 2019. </a:t>
            </a:r>
          </a:p>
          <a:p>
            <a:endParaRPr lang="en-US" sz="1050" i="1" dirty="0"/>
          </a:p>
          <a:p>
            <a:r>
              <a:rPr lang="en-US" sz="2800" i="1" dirty="0"/>
              <a:t>The change in real average hourly earnings combined with a 0.3% </a:t>
            </a:r>
          </a:p>
          <a:p>
            <a:r>
              <a:rPr lang="en-US" sz="2800" i="1" dirty="0"/>
              <a:t>decrease in the average work</a:t>
            </a:r>
          </a:p>
          <a:p>
            <a:r>
              <a:rPr lang="en-US" sz="2800" i="1" dirty="0"/>
              <a:t>week resulted in a 0.9% increase </a:t>
            </a:r>
          </a:p>
          <a:p>
            <a:r>
              <a:rPr lang="en-US" sz="2800" i="1" dirty="0"/>
              <a:t>in real average weekly earnings </a:t>
            </a:r>
          </a:p>
          <a:p>
            <a:r>
              <a:rPr lang="en-US" sz="2800" i="1" dirty="0"/>
              <a:t>over this 12-month period.”</a:t>
            </a:r>
          </a:p>
          <a:p>
            <a:endParaRPr lang="en-US" sz="1000" i="1" dirty="0"/>
          </a:p>
          <a:p>
            <a:r>
              <a:rPr lang="en-US" sz="2400" dirty="0"/>
              <a:t>- The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53089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96"/>
          <a:stretch/>
        </p:blipFill>
        <p:spPr>
          <a:xfrm>
            <a:off x="0" y="-7245"/>
            <a:ext cx="9150350" cy="6871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AD156-5A77-4354-953D-5B9AD13208DE}"/>
              </a:ext>
            </a:extLst>
          </p:cNvPr>
          <p:cNvSpPr txBox="1"/>
          <p:nvPr/>
        </p:nvSpPr>
        <p:spPr>
          <a:xfrm>
            <a:off x="4921763" y="264467"/>
            <a:ext cx="4150104" cy="128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B0F0"/>
                </a:solidFill>
                <a:ea typeface="+mj-ea"/>
                <a:cs typeface="+mj-cs"/>
              </a:rPr>
              <a:t>Mortgage Rates still at historical lows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32B48-DD44-4B52-93EC-1BEC842EA517}"/>
              </a:ext>
            </a:extLst>
          </p:cNvPr>
          <p:cNvSpPr/>
          <p:nvPr/>
        </p:nvSpPr>
        <p:spPr>
          <a:xfrm>
            <a:off x="4914713" y="1545102"/>
            <a:ext cx="41501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“Modestly weaker consumer spending and manufacturing data…caused interest rates </a:t>
            </a:r>
          </a:p>
          <a:p>
            <a:pPr algn="ctr"/>
            <a:r>
              <a:rPr lang="en-US" sz="2400" i="1" dirty="0"/>
              <a:t>to decline... While signals from the financial markets are flashing caution signs, the real economy remains on solid ground with steady job growth and five-decade low unemployment rates, which </a:t>
            </a:r>
          </a:p>
          <a:p>
            <a:pPr algn="ctr"/>
            <a:r>
              <a:rPr lang="en-US" sz="2400" i="1" dirty="0"/>
              <a:t>will drive up home sales </a:t>
            </a:r>
          </a:p>
          <a:p>
            <a:pPr algn="ctr"/>
            <a:r>
              <a:rPr lang="en-US" sz="2400" i="1" dirty="0"/>
              <a:t>this summer.”</a:t>
            </a:r>
          </a:p>
          <a:p>
            <a:pPr algn="ctr"/>
            <a:r>
              <a:rPr lang="en-US" sz="1000" i="1" dirty="0"/>
              <a:t> </a:t>
            </a:r>
          </a:p>
          <a:p>
            <a:pPr algn="ctr"/>
            <a:r>
              <a:rPr lang="en-US" sz="2400" dirty="0"/>
              <a:t>- Freddie Mac</a:t>
            </a:r>
          </a:p>
        </p:txBody>
      </p:sp>
      <p:pic>
        <p:nvPicPr>
          <p:cNvPr id="6" name="Picture 5" descr="A close up of a window&#10;&#10;Description automatically generated">
            <a:extLst>
              <a:ext uri="{FF2B5EF4-FFF2-40B4-BE49-F238E27FC236}">
                <a16:creationId xmlns:a16="http://schemas.microsoft.com/office/drawing/2014/main" id="{AF15E888-3AAE-4E0A-B7A8-E38DB1B01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53" y="-5927"/>
            <a:ext cx="4886325" cy="68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96"/>
          <a:stretch/>
        </p:blipFill>
        <p:spPr>
          <a:xfrm>
            <a:off x="0" y="-7245"/>
            <a:ext cx="9150350" cy="6871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AD156-5A77-4354-953D-5B9AD13208DE}"/>
              </a:ext>
            </a:extLst>
          </p:cNvPr>
          <p:cNvSpPr txBox="1"/>
          <p:nvPr/>
        </p:nvSpPr>
        <p:spPr>
          <a:xfrm>
            <a:off x="4943475" y="104267"/>
            <a:ext cx="3960781" cy="1880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B0F0"/>
                </a:solidFill>
                <a:ea typeface="+mj-ea"/>
                <a:cs typeface="+mj-cs"/>
              </a:rPr>
              <a:t>Inventory Is Increasing!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32B48-DD44-4B52-93EC-1BEC842EA517}"/>
              </a:ext>
            </a:extLst>
          </p:cNvPr>
          <p:cNvSpPr/>
          <p:nvPr/>
        </p:nvSpPr>
        <p:spPr>
          <a:xfrm>
            <a:off x="5004848" y="1984382"/>
            <a:ext cx="38380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“Total housing inventory increased to 1.83 million, up from 1.67 million existing homes available </a:t>
            </a:r>
            <a:r>
              <a:rPr lang="en-US" sz="2200" i="1"/>
              <a:t>for sale last </a:t>
            </a:r>
            <a:r>
              <a:rPr lang="en-US" sz="2200" i="1" dirty="0"/>
              <a:t>month and a 1.7% increase from 1.80 million a year ago.</a:t>
            </a:r>
          </a:p>
          <a:p>
            <a:pPr algn="ctr"/>
            <a:r>
              <a:rPr lang="en-US" sz="1000" i="1" dirty="0"/>
              <a:t> </a:t>
            </a:r>
          </a:p>
          <a:p>
            <a:pPr algn="ctr"/>
            <a:r>
              <a:rPr lang="en-US" sz="2200" i="1" dirty="0"/>
              <a:t>Unsold inventory is at a 4.2-month supply at the current sales pace, up from 3.8 months last month and up from 4.0 months last year.” </a:t>
            </a:r>
          </a:p>
          <a:p>
            <a:endParaRPr lang="en-US" sz="1000" i="1" dirty="0"/>
          </a:p>
          <a:p>
            <a:pPr algn="ctr"/>
            <a:r>
              <a:rPr lang="en-US" sz="2000" dirty="0"/>
              <a:t>- NAR</a:t>
            </a:r>
          </a:p>
        </p:txBody>
      </p:sp>
      <p:pic>
        <p:nvPicPr>
          <p:cNvPr id="5" name="Picture 4" descr="A computer generated image of a keyboard&#10;&#10;Description automatically generated">
            <a:extLst>
              <a:ext uri="{FF2B5EF4-FFF2-40B4-BE49-F238E27FC236}">
                <a16:creationId xmlns:a16="http://schemas.microsoft.com/office/drawing/2014/main" id="{D563B110-3243-4390-BEF6-8DED53CD02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1438"/>
            <a:ext cx="4590305" cy="6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F68C11-C88D-A647-BFD0-49E2D9309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50449"/>
              </p:ext>
            </p:extLst>
          </p:nvPr>
        </p:nvGraphicFramePr>
        <p:xfrm>
          <a:off x="128016" y="151876"/>
          <a:ext cx="8863584" cy="658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785847" y="6477000"/>
            <a:ext cx="12057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NAR 5/2019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090AD-4A7A-FB4E-BCB1-6348ADB0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25" y="151875"/>
            <a:ext cx="8198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Months Inventory of HOMES FOR SALE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090BE-82E9-464E-B613-CA48B96B065C}"/>
              </a:ext>
            </a:extLst>
          </p:cNvPr>
          <p:cNvSpPr txBox="1"/>
          <p:nvPr/>
        </p:nvSpPr>
        <p:spPr>
          <a:xfrm>
            <a:off x="461177" y="859761"/>
            <a:ext cx="25356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Last 6 Months</a:t>
            </a:r>
          </a:p>
        </p:txBody>
      </p:sp>
    </p:spTree>
    <p:extLst>
      <p:ext uri="{BB962C8B-B14F-4D97-AF65-F5344CB8AC3E}">
        <p14:creationId xmlns:p14="http://schemas.microsoft.com/office/powerpoint/2010/main" val="18135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05CC3-75D2-4846-9135-95EEEA08BC3B}"/>
              </a:ext>
            </a:extLst>
          </p:cNvPr>
          <p:cNvSpPr/>
          <p:nvPr/>
        </p:nvSpPr>
        <p:spPr>
          <a:xfrm>
            <a:off x="0" y="9913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A8AD3-7317-4D44-A592-A886EE2F5474}"/>
              </a:ext>
            </a:extLst>
          </p:cNvPr>
          <p:cNvGrpSpPr/>
          <p:nvPr/>
        </p:nvGrpSpPr>
        <p:grpSpPr>
          <a:xfrm>
            <a:off x="7033845" y="4445391"/>
            <a:ext cx="2513029" cy="2653974"/>
            <a:chOff x="6866021" y="4299283"/>
            <a:chExt cx="2789096" cy="2800082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506166DF-266F-4851-8B87-F7793A61A0AA}"/>
                </a:ext>
              </a:extLst>
            </p:cNvPr>
            <p:cNvSpPr/>
            <p:nvPr/>
          </p:nvSpPr>
          <p:spPr>
            <a:xfrm rot="2506785">
              <a:off x="7332140" y="4665340"/>
              <a:ext cx="2322977" cy="2434025"/>
            </a:xfrm>
            <a:custGeom>
              <a:avLst/>
              <a:gdLst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719688 w 3222984"/>
                <a:gd name="connsiteY3" fmla="*/ 3294133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581584 w 3222984"/>
                <a:gd name="connsiteY3" fmla="*/ 3110971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15376 w 3238360"/>
                <a:gd name="connsiteY0" fmla="*/ 0 h 3110971"/>
                <a:gd name="connsiteX1" fmla="*/ 1735064 w 3238360"/>
                <a:gd name="connsiteY1" fmla="*/ 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3238360"/>
                <a:gd name="connsiteY0" fmla="*/ 0 h 3110971"/>
                <a:gd name="connsiteX1" fmla="*/ 1411358 w 3238360"/>
                <a:gd name="connsiteY1" fmla="*/ 23813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2958784"/>
                <a:gd name="connsiteY0" fmla="*/ 0 h 3110971"/>
                <a:gd name="connsiteX1" fmla="*/ 1411358 w 2958784"/>
                <a:gd name="connsiteY1" fmla="*/ 238130 h 3110971"/>
                <a:gd name="connsiteX2" fmla="*/ 2958784 w 2958784"/>
                <a:gd name="connsiteY2" fmla="*/ 1820220 h 3110971"/>
                <a:gd name="connsiteX3" fmla="*/ 1596960 w 2958784"/>
                <a:gd name="connsiteY3" fmla="*/ 3110971 h 3110971"/>
                <a:gd name="connsiteX4" fmla="*/ 0 w 2958784"/>
                <a:gd name="connsiteY4" fmla="*/ 2848042 h 3110971"/>
                <a:gd name="connsiteX5" fmla="*/ 15376 w 2958784"/>
                <a:gd name="connsiteY5" fmla="*/ 0 h 3110971"/>
                <a:gd name="connsiteX0" fmla="*/ 18988 w 2958784"/>
                <a:gd name="connsiteY0" fmla="*/ 0 h 2935376"/>
                <a:gd name="connsiteX1" fmla="*/ 1411358 w 2958784"/>
                <a:gd name="connsiteY1" fmla="*/ 62535 h 2935376"/>
                <a:gd name="connsiteX2" fmla="*/ 2958784 w 2958784"/>
                <a:gd name="connsiteY2" fmla="*/ 1644625 h 2935376"/>
                <a:gd name="connsiteX3" fmla="*/ 1596960 w 2958784"/>
                <a:gd name="connsiteY3" fmla="*/ 2935376 h 2935376"/>
                <a:gd name="connsiteX4" fmla="*/ 0 w 2958784"/>
                <a:gd name="connsiteY4" fmla="*/ 2672447 h 2935376"/>
                <a:gd name="connsiteX5" fmla="*/ 18988 w 2958784"/>
                <a:gd name="connsiteY5" fmla="*/ 0 h 2935376"/>
                <a:gd name="connsiteX0" fmla="*/ 18988 w 2951217"/>
                <a:gd name="connsiteY0" fmla="*/ 0 h 2935376"/>
                <a:gd name="connsiteX1" fmla="*/ 1411358 w 2951217"/>
                <a:gd name="connsiteY1" fmla="*/ 62535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935376"/>
                <a:gd name="connsiteX1" fmla="*/ 1316457 w 2951217"/>
                <a:gd name="connsiteY1" fmla="*/ 70351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893638"/>
                <a:gd name="connsiteX1" fmla="*/ 1316457 w 2951217"/>
                <a:gd name="connsiteY1" fmla="*/ 70351 h 2893638"/>
                <a:gd name="connsiteX2" fmla="*/ 2951217 w 2951217"/>
                <a:gd name="connsiteY2" fmla="*/ 1773568 h 2893638"/>
                <a:gd name="connsiteX3" fmla="*/ 1386947 w 2951217"/>
                <a:gd name="connsiteY3" fmla="*/ 2893638 h 2893638"/>
                <a:gd name="connsiteX4" fmla="*/ 0 w 2951217"/>
                <a:gd name="connsiteY4" fmla="*/ 2672447 h 2893638"/>
                <a:gd name="connsiteX5" fmla="*/ 18988 w 2951217"/>
                <a:gd name="connsiteY5" fmla="*/ 0 h 2893638"/>
                <a:gd name="connsiteX0" fmla="*/ 14823 w 2947052"/>
                <a:gd name="connsiteY0" fmla="*/ 0 h 2893638"/>
                <a:gd name="connsiteX1" fmla="*/ 1312292 w 2947052"/>
                <a:gd name="connsiteY1" fmla="*/ 70351 h 2893638"/>
                <a:gd name="connsiteX2" fmla="*/ 2947052 w 2947052"/>
                <a:gd name="connsiteY2" fmla="*/ 1773568 h 2893638"/>
                <a:gd name="connsiteX3" fmla="*/ 1382782 w 2947052"/>
                <a:gd name="connsiteY3" fmla="*/ 2893638 h 2893638"/>
                <a:gd name="connsiteX4" fmla="*/ 0 w 2947052"/>
                <a:gd name="connsiteY4" fmla="*/ 2422097 h 2893638"/>
                <a:gd name="connsiteX5" fmla="*/ 14823 w 2947052"/>
                <a:gd name="connsiteY5" fmla="*/ 0 h 2893638"/>
                <a:gd name="connsiteX0" fmla="*/ 33583 w 2947052"/>
                <a:gd name="connsiteY0" fmla="*/ 61169 h 2823287"/>
                <a:gd name="connsiteX1" fmla="*/ 1312292 w 2947052"/>
                <a:gd name="connsiteY1" fmla="*/ 0 h 2823287"/>
                <a:gd name="connsiteX2" fmla="*/ 2947052 w 2947052"/>
                <a:gd name="connsiteY2" fmla="*/ 1703217 h 2823287"/>
                <a:gd name="connsiteX3" fmla="*/ 1382782 w 2947052"/>
                <a:gd name="connsiteY3" fmla="*/ 2823287 h 2823287"/>
                <a:gd name="connsiteX4" fmla="*/ 0 w 2947052"/>
                <a:gd name="connsiteY4" fmla="*/ 2351746 h 2823287"/>
                <a:gd name="connsiteX5" fmla="*/ 33583 w 2947052"/>
                <a:gd name="connsiteY5" fmla="*/ 61169 h 2823287"/>
                <a:gd name="connsiteX0" fmla="*/ 33583 w 2947052"/>
                <a:gd name="connsiteY0" fmla="*/ 0 h 2762118"/>
                <a:gd name="connsiteX1" fmla="*/ 1132811 w 2947052"/>
                <a:gd name="connsiteY1" fmla="*/ 61798 h 2762118"/>
                <a:gd name="connsiteX2" fmla="*/ 2947052 w 2947052"/>
                <a:gd name="connsiteY2" fmla="*/ 1642048 h 2762118"/>
                <a:gd name="connsiteX3" fmla="*/ 1382782 w 2947052"/>
                <a:gd name="connsiteY3" fmla="*/ 2762118 h 2762118"/>
                <a:gd name="connsiteX4" fmla="*/ 0 w 2947052"/>
                <a:gd name="connsiteY4" fmla="*/ 2290577 h 2762118"/>
                <a:gd name="connsiteX5" fmla="*/ 33583 w 2947052"/>
                <a:gd name="connsiteY5" fmla="*/ 0 h 2762118"/>
                <a:gd name="connsiteX0" fmla="*/ 33583 w 2947052"/>
                <a:gd name="connsiteY0" fmla="*/ 0 h 2726489"/>
                <a:gd name="connsiteX1" fmla="*/ 1132811 w 2947052"/>
                <a:gd name="connsiteY1" fmla="*/ 61798 h 2726489"/>
                <a:gd name="connsiteX2" fmla="*/ 2947052 w 2947052"/>
                <a:gd name="connsiteY2" fmla="*/ 1642048 h 2726489"/>
                <a:gd name="connsiteX3" fmla="*/ 1314373 w 2947052"/>
                <a:gd name="connsiteY3" fmla="*/ 2726489 h 2726489"/>
                <a:gd name="connsiteX4" fmla="*/ 0 w 2947052"/>
                <a:gd name="connsiteY4" fmla="*/ 2290577 h 2726489"/>
                <a:gd name="connsiteX5" fmla="*/ 33583 w 2947052"/>
                <a:gd name="connsiteY5" fmla="*/ 0 h 2726489"/>
                <a:gd name="connsiteX0" fmla="*/ 874 w 2914343"/>
                <a:gd name="connsiteY0" fmla="*/ 0 h 2726489"/>
                <a:gd name="connsiteX1" fmla="*/ 1100102 w 2914343"/>
                <a:gd name="connsiteY1" fmla="*/ 61798 h 2726489"/>
                <a:gd name="connsiteX2" fmla="*/ 2914343 w 2914343"/>
                <a:gd name="connsiteY2" fmla="*/ 1642048 h 2726489"/>
                <a:gd name="connsiteX3" fmla="*/ 1281664 w 2914343"/>
                <a:gd name="connsiteY3" fmla="*/ 2726489 h 2726489"/>
                <a:gd name="connsiteX4" fmla="*/ 9952 w 2914343"/>
                <a:gd name="connsiteY4" fmla="*/ 2096350 h 2726489"/>
                <a:gd name="connsiteX5" fmla="*/ 874 w 2914343"/>
                <a:gd name="connsiteY5" fmla="*/ 0 h 2726489"/>
                <a:gd name="connsiteX0" fmla="*/ 874 w 2914343"/>
                <a:gd name="connsiteY0" fmla="*/ 0 h 2540816"/>
                <a:gd name="connsiteX1" fmla="*/ 1100102 w 2914343"/>
                <a:gd name="connsiteY1" fmla="*/ 61798 h 2540816"/>
                <a:gd name="connsiteX2" fmla="*/ 2914343 w 2914343"/>
                <a:gd name="connsiteY2" fmla="*/ 1642048 h 2540816"/>
                <a:gd name="connsiteX3" fmla="*/ 1522569 w 2914343"/>
                <a:gd name="connsiteY3" fmla="*/ 2540816 h 2540816"/>
                <a:gd name="connsiteX4" fmla="*/ 9952 w 2914343"/>
                <a:gd name="connsiteY4" fmla="*/ 2096350 h 2540816"/>
                <a:gd name="connsiteX5" fmla="*/ 874 w 2914343"/>
                <a:gd name="connsiteY5" fmla="*/ 0 h 2540816"/>
                <a:gd name="connsiteX0" fmla="*/ 66940 w 2904391"/>
                <a:gd name="connsiteY0" fmla="*/ 257367 h 2479018"/>
                <a:gd name="connsiteX1" fmla="*/ 1090150 w 2904391"/>
                <a:gd name="connsiteY1" fmla="*/ 0 h 2479018"/>
                <a:gd name="connsiteX2" fmla="*/ 2904391 w 2904391"/>
                <a:gd name="connsiteY2" fmla="*/ 1580250 h 2479018"/>
                <a:gd name="connsiteX3" fmla="*/ 1512617 w 2904391"/>
                <a:gd name="connsiteY3" fmla="*/ 2479018 h 2479018"/>
                <a:gd name="connsiteX4" fmla="*/ 0 w 2904391"/>
                <a:gd name="connsiteY4" fmla="*/ 2034552 h 2479018"/>
                <a:gd name="connsiteX5" fmla="*/ 66940 w 2904391"/>
                <a:gd name="connsiteY5" fmla="*/ 257367 h 2479018"/>
                <a:gd name="connsiteX0" fmla="*/ 66940 w 2904391"/>
                <a:gd name="connsiteY0" fmla="*/ 201244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66940 w 2904391"/>
                <a:gd name="connsiteY5" fmla="*/ 201244 h 2422895"/>
                <a:gd name="connsiteX0" fmla="*/ 205354 w 2904391"/>
                <a:gd name="connsiteY0" fmla="*/ 250786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205354 w 2904391"/>
                <a:gd name="connsiteY5" fmla="*/ 250786 h 2422895"/>
                <a:gd name="connsiteX0" fmla="*/ 205354 w 2904391"/>
                <a:gd name="connsiteY0" fmla="*/ 192219 h 2364328"/>
                <a:gd name="connsiteX1" fmla="*/ 1223785 w 2904391"/>
                <a:gd name="connsiteY1" fmla="*/ 0 h 2364328"/>
                <a:gd name="connsiteX2" fmla="*/ 2904391 w 2904391"/>
                <a:gd name="connsiteY2" fmla="*/ 1465560 h 2364328"/>
                <a:gd name="connsiteX3" fmla="*/ 1512617 w 2904391"/>
                <a:gd name="connsiteY3" fmla="*/ 2364328 h 2364328"/>
                <a:gd name="connsiteX4" fmla="*/ 0 w 2904391"/>
                <a:gd name="connsiteY4" fmla="*/ 1919862 h 2364328"/>
                <a:gd name="connsiteX5" fmla="*/ 205354 w 2904391"/>
                <a:gd name="connsiteY5" fmla="*/ 192219 h 2364328"/>
                <a:gd name="connsiteX0" fmla="*/ 205354 w 2904391"/>
                <a:gd name="connsiteY0" fmla="*/ 161478 h 2333587"/>
                <a:gd name="connsiteX1" fmla="*/ 1178914 w 2904391"/>
                <a:gd name="connsiteY1" fmla="*/ 0 h 2333587"/>
                <a:gd name="connsiteX2" fmla="*/ 2904391 w 2904391"/>
                <a:gd name="connsiteY2" fmla="*/ 1434819 h 2333587"/>
                <a:gd name="connsiteX3" fmla="*/ 1512617 w 2904391"/>
                <a:gd name="connsiteY3" fmla="*/ 2333587 h 2333587"/>
                <a:gd name="connsiteX4" fmla="*/ 0 w 2904391"/>
                <a:gd name="connsiteY4" fmla="*/ 1889121 h 2333587"/>
                <a:gd name="connsiteX5" fmla="*/ 205354 w 2904391"/>
                <a:gd name="connsiteY5" fmla="*/ 161478 h 23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91" h="2333587">
                  <a:moveTo>
                    <a:pt x="205354" y="161478"/>
                  </a:moveTo>
                  <a:lnTo>
                    <a:pt x="1178914" y="0"/>
                  </a:lnTo>
                  <a:lnTo>
                    <a:pt x="2904391" y="1434819"/>
                  </a:lnTo>
                  <a:lnTo>
                    <a:pt x="1512617" y="2333587"/>
                  </a:lnTo>
                  <a:lnTo>
                    <a:pt x="0" y="1889121"/>
                  </a:lnTo>
                  <a:cubicBezTo>
                    <a:pt x="5125" y="939774"/>
                    <a:pt x="200229" y="1110825"/>
                    <a:pt x="205354" y="161478"/>
                  </a:cubicBezTo>
                  <a:close/>
                </a:path>
              </a:pathLst>
            </a:custGeom>
            <a:solidFill>
              <a:srgbClr val="2B4D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8B3EA2-51F3-4C97-A7D2-E4EB15791AEC}"/>
                </a:ext>
              </a:extLst>
            </p:cNvPr>
            <p:cNvGrpSpPr/>
            <p:nvPr/>
          </p:nvGrpSpPr>
          <p:grpSpPr>
            <a:xfrm>
              <a:off x="6866021" y="4299283"/>
              <a:ext cx="2036090" cy="1759495"/>
              <a:chOff x="5922499" y="3249637"/>
              <a:chExt cx="2771335" cy="2700998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05CCAA8A-1013-42D3-8547-C6A93667C045}"/>
                  </a:ext>
                </a:extLst>
              </p:cNvPr>
              <p:cNvSpPr/>
              <p:nvPr/>
            </p:nvSpPr>
            <p:spPr>
              <a:xfrm>
                <a:off x="5922499" y="3249637"/>
                <a:ext cx="2771335" cy="2700998"/>
              </a:xfrm>
              <a:prstGeom prst="wedgeEllipseCallout">
                <a:avLst>
                  <a:gd name="adj1" fmla="val 36048"/>
                  <a:gd name="adj2" fmla="val 6726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3B65F6-EF84-4843-9930-E97DB85D17CF}"/>
                  </a:ext>
                </a:extLst>
              </p:cNvPr>
              <p:cNvGrpSpPr/>
              <p:nvPr/>
            </p:nvGrpSpPr>
            <p:grpSpPr>
              <a:xfrm>
                <a:off x="6998677" y="3787727"/>
                <a:ext cx="618978" cy="1744394"/>
                <a:chOff x="6914271" y="3854544"/>
                <a:chExt cx="618978" cy="1744394"/>
              </a:xfrm>
            </p:grpSpPr>
            <p:sp>
              <p:nvSpPr>
                <p:cNvPr id="4" name="Trapezoid 3">
                  <a:extLst>
                    <a:ext uri="{FF2B5EF4-FFF2-40B4-BE49-F238E27FC236}">
                      <a16:creationId xmlns:a16="http://schemas.microsoft.com/office/drawing/2014/main" id="{522F4246-76C8-485A-B5A8-FF58BCD6AFBF}"/>
                    </a:ext>
                  </a:extLst>
                </p:cNvPr>
                <p:cNvSpPr/>
                <p:nvPr/>
              </p:nvSpPr>
              <p:spPr>
                <a:xfrm rot="10800000">
                  <a:off x="6914271" y="3854544"/>
                  <a:ext cx="618978" cy="1280160"/>
                </a:xfrm>
                <a:prstGeom prst="trapezoid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60D7D4-F9D4-452C-9D09-A4AA83A5386C}"/>
                    </a:ext>
                  </a:extLst>
                </p:cNvPr>
                <p:cNvSpPr/>
                <p:nvPr/>
              </p:nvSpPr>
              <p:spPr>
                <a:xfrm>
                  <a:off x="7076049" y="5275382"/>
                  <a:ext cx="337624" cy="323556"/>
                </a:xfrm>
                <a:prstGeom prst="ellipse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81E9F-08BB-4F08-9CFB-A06631D83993}"/>
              </a:ext>
            </a:extLst>
          </p:cNvPr>
          <p:cNvSpPr/>
          <p:nvPr/>
        </p:nvSpPr>
        <p:spPr>
          <a:xfrm>
            <a:off x="525101" y="622641"/>
            <a:ext cx="83433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>
              <a:defRPr/>
            </a:pPr>
            <a:r>
              <a:rPr lang="en-US" sz="3600" dirty="0">
                <a:solidFill>
                  <a:prstClr val="white"/>
                </a:solidFill>
              </a:rPr>
              <a:t>“We see that the inventory totals have steadily improved, and will provide more choices for those looking to buy a home… </a:t>
            </a:r>
          </a:p>
          <a:p>
            <a:pPr lvl="0" defTabSz="342900"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lvl="0" defTabSz="342900">
              <a:defRPr/>
            </a:pPr>
            <a:r>
              <a:rPr lang="en-US" sz="3600" dirty="0">
                <a:solidFill>
                  <a:prstClr val="white"/>
                </a:solidFill>
              </a:rPr>
              <a:t>…When placing their home on the market, home sellers need to be very realistic and aware of the current conditions.”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9022E46-D445-4CAB-B711-7E01E4D5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13" y="5066142"/>
            <a:ext cx="3350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Lawrence Yun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Economist at NAR</a:t>
            </a:r>
          </a:p>
        </p:txBody>
      </p:sp>
    </p:spTree>
    <p:extLst>
      <p:ext uri="{BB962C8B-B14F-4D97-AF65-F5344CB8AC3E}">
        <p14:creationId xmlns:p14="http://schemas.microsoft.com/office/powerpoint/2010/main" val="23827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05CC3-75D2-4846-9135-95EEEA08BC3B}"/>
              </a:ext>
            </a:extLst>
          </p:cNvPr>
          <p:cNvSpPr/>
          <p:nvPr/>
        </p:nvSpPr>
        <p:spPr>
          <a:xfrm>
            <a:off x="0" y="9913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A8AD3-7317-4D44-A592-A886EE2F5474}"/>
              </a:ext>
            </a:extLst>
          </p:cNvPr>
          <p:cNvGrpSpPr/>
          <p:nvPr/>
        </p:nvGrpSpPr>
        <p:grpSpPr>
          <a:xfrm>
            <a:off x="7033845" y="4445391"/>
            <a:ext cx="2513029" cy="2653974"/>
            <a:chOff x="6866021" y="4299283"/>
            <a:chExt cx="2789096" cy="2800082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506166DF-266F-4851-8B87-F7793A61A0AA}"/>
                </a:ext>
              </a:extLst>
            </p:cNvPr>
            <p:cNvSpPr/>
            <p:nvPr/>
          </p:nvSpPr>
          <p:spPr>
            <a:xfrm rot="2506785">
              <a:off x="7332140" y="4665340"/>
              <a:ext cx="2322977" cy="2434025"/>
            </a:xfrm>
            <a:custGeom>
              <a:avLst/>
              <a:gdLst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719688 w 3222984"/>
                <a:gd name="connsiteY3" fmla="*/ 3294133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581584 w 3222984"/>
                <a:gd name="connsiteY3" fmla="*/ 3110971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15376 w 3238360"/>
                <a:gd name="connsiteY0" fmla="*/ 0 h 3110971"/>
                <a:gd name="connsiteX1" fmla="*/ 1735064 w 3238360"/>
                <a:gd name="connsiteY1" fmla="*/ 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3238360"/>
                <a:gd name="connsiteY0" fmla="*/ 0 h 3110971"/>
                <a:gd name="connsiteX1" fmla="*/ 1411358 w 3238360"/>
                <a:gd name="connsiteY1" fmla="*/ 23813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2958784"/>
                <a:gd name="connsiteY0" fmla="*/ 0 h 3110971"/>
                <a:gd name="connsiteX1" fmla="*/ 1411358 w 2958784"/>
                <a:gd name="connsiteY1" fmla="*/ 238130 h 3110971"/>
                <a:gd name="connsiteX2" fmla="*/ 2958784 w 2958784"/>
                <a:gd name="connsiteY2" fmla="*/ 1820220 h 3110971"/>
                <a:gd name="connsiteX3" fmla="*/ 1596960 w 2958784"/>
                <a:gd name="connsiteY3" fmla="*/ 3110971 h 3110971"/>
                <a:gd name="connsiteX4" fmla="*/ 0 w 2958784"/>
                <a:gd name="connsiteY4" fmla="*/ 2848042 h 3110971"/>
                <a:gd name="connsiteX5" fmla="*/ 15376 w 2958784"/>
                <a:gd name="connsiteY5" fmla="*/ 0 h 3110971"/>
                <a:gd name="connsiteX0" fmla="*/ 18988 w 2958784"/>
                <a:gd name="connsiteY0" fmla="*/ 0 h 2935376"/>
                <a:gd name="connsiteX1" fmla="*/ 1411358 w 2958784"/>
                <a:gd name="connsiteY1" fmla="*/ 62535 h 2935376"/>
                <a:gd name="connsiteX2" fmla="*/ 2958784 w 2958784"/>
                <a:gd name="connsiteY2" fmla="*/ 1644625 h 2935376"/>
                <a:gd name="connsiteX3" fmla="*/ 1596960 w 2958784"/>
                <a:gd name="connsiteY3" fmla="*/ 2935376 h 2935376"/>
                <a:gd name="connsiteX4" fmla="*/ 0 w 2958784"/>
                <a:gd name="connsiteY4" fmla="*/ 2672447 h 2935376"/>
                <a:gd name="connsiteX5" fmla="*/ 18988 w 2958784"/>
                <a:gd name="connsiteY5" fmla="*/ 0 h 2935376"/>
                <a:gd name="connsiteX0" fmla="*/ 18988 w 2951217"/>
                <a:gd name="connsiteY0" fmla="*/ 0 h 2935376"/>
                <a:gd name="connsiteX1" fmla="*/ 1411358 w 2951217"/>
                <a:gd name="connsiteY1" fmla="*/ 62535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935376"/>
                <a:gd name="connsiteX1" fmla="*/ 1316457 w 2951217"/>
                <a:gd name="connsiteY1" fmla="*/ 70351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893638"/>
                <a:gd name="connsiteX1" fmla="*/ 1316457 w 2951217"/>
                <a:gd name="connsiteY1" fmla="*/ 70351 h 2893638"/>
                <a:gd name="connsiteX2" fmla="*/ 2951217 w 2951217"/>
                <a:gd name="connsiteY2" fmla="*/ 1773568 h 2893638"/>
                <a:gd name="connsiteX3" fmla="*/ 1386947 w 2951217"/>
                <a:gd name="connsiteY3" fmla="*/ 2893638 h 2893638"/>
                <a:gd name="connsiteX4" fmla="*/ 0 w 2951217"/>
                <a:gd name="connsiteY4" fmla="*/ 2672447 h 2893638"/>
                <a:gd name="connsiteX5" fmla="*/ 18988 w 2951217"/>
                <a:gd name="connsiteY5" fmla="*/ 0 h 2893638"/>
                <a:gd name="connsiteX0" fmla="*/ 14823 w 2947052"/>
                <a:gd name="connsiteY0" fmla="*/ 0 h 2893638"/>
                <a:gd name="connsiteX1" fmla="*/ 1312292 w 2947052"/>
                <a:gd name="connsiteY1" fmla="*/ 70351 h 2893638"/>
                <a:gd name="connsiteX2" fmla="*/ 2947052 w 2947052"/>
                <a:gd name="connsiteY2" fmla="*/ 1773568 h 2893638"/>
                <a:gd name="connsiteX3" fmla="*/ 1382782 w 2947052"/>
                <a:gd name="connsiteY3" fmla="*/ 2893638 h 2893638"/>
                <a:gd name="connsiteX4" fmla="*/ 0 w 2947052"/>
                <a:gd name="connsiteY4" fmla="*/ 2422097 h 2893638"/>
                <a:gd name="connsiteX5" fmla="*/ 14823 w 2947052"/>
                <a:gd name="connsiteY5" fmla="*/ 0 h 2893638"/>
                <a:gd name="connsiteX0" fmla="*/ 33583 w 2947052"/>
                <a:gd name="connsiteY0" fmla="*/ 61169 h 2823287"/>
                <a:gd name="connsiteX1" fmla="*/ 1312292 w 2947052"/>
                <a:gd name="connsiteY1" fmla="*/ 0 h 2823287"/>
                <a:gd name="connsiteX2" fmla="*/ 2947052 w 2947052"/>
                <a:gd name="connsiteY2" fmla="*/ 1703217 h 2823287"/>
                <a:gd name="connsiteX3" fmla="*/ 1382782 w 2947052"/>
                <a:gd name="connsiteY3" fmla="*/ 2823287 h 2823287"/>
                <a:gd name="connsiteX4" fmla="*/ 0 w 2947052"/>
                <a:gd name="connsiteY4" fmla="*/ 2351746 h 2823287"/>
                <a:gd name="connsiteX5" fmla="*/ 33583 w 2947052"/>
                <a:gd name="connsiteY5" fmla="*/ 61169 h 2823287"/>
                <a:gd name="connsiteX0" fmla="*/ 33583 w 2947052"/>
                <a:gd name="connsiteY0" fmla="*/ 0 h 2762118"/>
                <a:gd name="connsiteX1" fmla="*/ 1132811 w 2947052"/>
                <a:gd name="connsiteY1" fmla="*/ 61798 h 2762118"/>
                <a:gd name="connsiteX2" fmla="*/ 2947052 w 2947052"/>
                <a:gd name="connsiteY2" fmla="*/ 1642048 h 2762118"/>
                <a:gd name="connsiteX3" fmla="*/ 1382782 w 2947052"/>
                <a:gd name="connsiteY3" fmla="*/ 2762118 h 2762118"/>
                <a:gd name="connsiteX4" fmla="*/ 0 w 2947052"/>
                <a:gd name="connsiteY4" fmla="*/ 2290577 h 2762118"/>
                <a:gd name="connsiteX5" fmla="*/ 33583 w 2947052"/>
                <a:gd name="connsiteY5" fmla="*/ 0 h 2762118"/>
                <a:gd name="connsiteX0" fmla="*/ 33583 w 2947052"/>
                <a:gd name="connsiteY0" fmla="*/ 0 h 2726489"/>
                <a:gd name="connsiteX1" fmla="*/ 1132811 w 2947052"/>
                <a:gd name="connsiteY1" fmla="*/ 61798 h 2726489"/>
                <a:gd name="connsiteX2" fmla="*/ 2947052 w 2947052"/>
                <a:gd name="connsiteY2" fmla="*/ 1642048 h 2726489"/>
                <a:gd name="connsiteX3" fmla="*/ 1314373 w 2947052"/>
                <a:gd name="connsiteY3" fmla="*/ 2726489 h 2726489"/>
                <a:gd name="connsiteX4" fmla="*/ 0 w 2947052"/>
                <a:gd name="connsiteY4" fmla="*/ 2290577 h 2726489"/>
                <a:gd name="connsiteX5" fmla="*/ 33583 w 2947052"/>
                <a:gd name="connsiteY5" fmla="*/ 0 h 2726489"/>
                <a:gd name="connsiteX0" fmla="*/ 874 w 2914343"/>
                <a:gd name="connsiteY0" fmla="*/ 0 h 2726489"/>
                <a:gd name="connsiteX1" fmla="*/ 1100102 w 2914343"/>
                <a:gd name="connsiteY1" fmla="*/ 61798 h 2726489"/>
                <a:gd name="connsiteX2" fmla="*/ 2914343 w 2914343"/>
                <a:gd name="connsiteY2" fmla="*/ 1642048 h 2726489"/>
                <a:gd name="connsiteX3" fmla="*/ 1281664 w 2914343"/>
                <a:gd name="connsiteY3" fmla="*/ 2726489 h 2726489"/>
                <a:gd name="connsiteX4" fmla="*/ 9952 w 2914343"/>
                <a:gd name="connsiteY4" fmla="*/ 2096350 h 2726489"/>
                <a:gd name="connsiteX5" fmla="*/ 874 w 2914343"/>
                <a:gd name="connsiteY5" fmla="*/ 0 h 2726489"/>
                <a:gd name="connsiteX0" fmla="*/ 874 w 2914343"/>
                <a:gd name="connsiteY0" fmla="*/ 0 h 2540816"/>
                <a:gd name="connsiteX1" fmla="*/ 1100102 w 2914343"/>
                <a:gd name="connsiteY1" fmla="*/ 61798 h 2540816"/>
                <a:gd name="connsiteX2" fmla="*/ 2914343 w 2914343"/>
                <a:gd name="connsiteY2" fmla="*/ 1642048 h 2540816"/>
                <a:gd name="connsiteX3" fmla="*/ 1522569 w 2914343"/>
                <a:gd name="connsiteY3" fmla="*/ 2540816 h 2540816"/>
                <a:gd name="connsiteX4" fmla="*/ 9952 w 2914343"/>
                <a:gd name="connsiteY4" fmla="*/ 2096350 h 2540816"/>
                <a:gd name="connsiteX5" fmla="*/ 874 w 2914343"/>
                <a:gd name="connsiteY5" fmla="*/ 0 h 2540816"/>
                <a:gd name="connsiteX0" fmla="*/ 66940 w 2904391"/>
                <a:gd name="connsiteY0" fmla="*/ 257367 h 2479018"/>
                <a:gd name="connsiteX1" fmla="*/ 1090150 w 2904391"/>
                <a:gd name="connsiteY1" fmla="*/ 0 h 2479018"/>
                <a:gd name="connsiteX2" fmla="*/ 2904391 w 2904391"/>
                <a:gd name="connsiteY2" fmla="*/ 1580250 h 2479018"/>
                <a:gd name="connsiteX3" fmla="*/ 1512617 w 2904391"/>
                <a:gd name="connsiteY3" fmla="*/ 2479018 h 2479018"/>
                <a:gd name="connsiteX4" fmla="*/ 0 w 2904391"/>
                <a:gd name="connsiteY4" fmla="*/ 2034552 h 2479018"/>
                <a:gd name="connsiteX5" fmla="*/ 66940 w 2904391"/>
                <a:gd name="connsiteY5" fmla="*/ 257367 h 2479018"/>
                <a:gd name="connsiteX0" fmla="*/ 66940 w 2904391"/>
                <a:gd name="connsiteY0" fmla="*/ 201244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66940 w 2904391"/>
                <a:gd name="connsiteY5" fmla="*/ 201244 h 2422895"/>
                <a:gd name="connsiteX0" fmla="*/ 205354 w 2904391"/>
                <a:gd name="connsiteY0" fmla="*/ 250786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205354 w 2904391"/>
                <a:gd name="connsiteY5" fmla="*/ 250786 h 2422895"/>
                <a:gd name="connsiteX0" fmla="*/ 205354 w 2904391"/>
                <a:gd name="connsiteY0" fmla="*/ 192219 h 2364328"/>
                <a:gd name="connsiteX1" fmla="*/ 1223785 w 2904391"/>
                <a:gd name="connsiteY1" fmla="*/ 0 h 2364328"/>
                <a:gd name="connsiteX2" fmla="*/ 2904391 w 2904391"/>
                <a:gd name="connsiteY2" fmla="*/ 1465560 h 2364328"/>
                <a:gd name="connsiteX3" fmla="*/ 1512617 w 2904391"/>
                <a:gd name="connsiteY3" fmla="*/ 2364328 h 2364328"/>
                <a:gd name="connsiteX4" fmla="*/ 0 w 2904391"/>
                <a:gd name="connsiteY4" fmla="*/ 1919862 h 2364328"/>
                <a:gd name="connsiteX5" fmla="*/ 205354 w 2904391"/>
                <a:gd name="connsiteY5" fmla="*/ 192219 h 2364328"/>
                <a:gd name="connsiteX0" fmla="*/ 205354 w 2904391"/>
                <a:gd name="connsiteY0" fmla="*/ 161478 h 2333587"/>
                <a:gd name="connsiteX1" fmla="*/ 1178914 w 2904391"/>
                <a:gd name="connsiteY1" fmla="*/ 0 h 2333587"/>
                <a:gd name="connsiteX2" fmla="*/ 2904391 w 2904391"/>
                <a:gd name="connsiteY2" fmla="*/ 1434819 h 2333587"/>
                <a:gd name="connsiteX3" fmla="*/ 1512617 w 2904391"/>
                <a:gd name="connsiteY3" fmla="*/ 2333587 h 2333587"/>
                <a:gd name="connsiteX4" fmla="*/ 0 w 2904391"/>
                <a:gd name="connsiteY4" fmla="*/ 1889121 h 2333587"/>
                <a:gd name="connsiteX5" fmla="*/ 205354 w 2904391"/>
                <a:gd name="connsiteY5" fmla="*/ 161478 h 23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91" h="2333587">
                  <a:moveTo>
                    <a:pt x="205354" y="161478"/>
                  </a:moveTo>
                  <a:lnTo>
                    <a:pt x="1178914" y="0"/>
                  </a:lnTo>
                  <a:lnTo>
                    <a:pt x="2904391" y="1434819"/>
                  </a:lnTo>
                  <a:lnTo>
                    <a:pt x="1512617" y="2333587"/>
                  </a:lnTo>
                  <a:lnTo>
                    <a:pt x="0" y="1889121"/>
                  </a:lnTo>
                  <a:cubicBezTo>
                    <a:pt x="5125" y="939774"/>
                    <a:pt x="200229" y="1110825"/>
                    <a:pt x="205354" y="161478"/>
                  </a:cubicBezTo>
                  <a:close/>
                </a:path>
              </a:pathLst>
            </a:custGeom>
            <a:solidFill>
              <a:srgbClr val="2B4D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8B3EA2-51F3-4C97-A7D2-E4EB15791AEC}"/>
                </a:ext>
              </a:extLst>
            </p:cNvPr>
            <p:cNvGrpSpPr/>
            <p:nvPr/>
          </p:nvGrpSpPr>
          <p:grpSpPr>
            <a:xfrm>
              <a:off x="6866021" y="4299283"/>
              <a:ext cx="2036090" cy="1759495"/>
              <a:chOff x="5922499" y="3249637"/>
              <a:chExt cx="2771335" cy="2700998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05CCAA8A-1013-42D3-8547-C6A93667C045}"/>
                  </a:ext>
                </a:extLst>
              </p:cNvPr>
              <p:cNvSpPr/>
              <p:nvPr/>
            </p:nvSpPr>
            <p:spPr>
              <a:xfrm>
                <a:off x="5922499" y="3249637"/>
                <a:ext cx="2771335" cy="2700998"/>
              </a:xfrm>
              <a:prstGeom prst="wedgeEllipseCallout">
                <a:avLst>
                  <a:gd name="adj1" fmla="val 36048"/>
                  <a:gd name="adj2" fmla="val 6726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3B65F6-EF84-4843-9930-E97DB85D17CF}"/>
                  </a:ext>
                </a:extLst>
              </p:cNvPr>
              <p:cNvGrpSpPr/>
              <p:nvPr/>
            </p:nvGrpSpPr>
            <p:grpSpPr>
              <a:xfrm>
                <a:off x="6998677" y="3787727"/>
                <a:ext cx="618978" cy="1744394"/>
                <a:chOff x="6914271" y="3854544"/>
                <a:chExt cx="618978" cy="1744394"/>
              </a:xfrm>
            </p:grpSpPr>
            <p:sp>
              <p:nvSpPr>
                <p:cNvPr id="4" name="Trapezoid 3">
                  <a:extLst>
                    <a:ext uri="{FF2B5EF4-FFF2-40B4-BE49-F238E27FC236}">
                      <a16:creationId xmlns:a16="http://schemas.microsoft.com/office/drawing/2014/main" id="{522F4246-76C8-485A-B5A8-FF58BCD6AFBF}"/>
                    </a:ext>
                  </a:extLst>
                </p:cNvPr>
                <p:cNvSpPr/>
                <p:nvPr/>
              </p:nvSpPr>
              <p:spPr>
                <a:xfrm rot="10800000">
                  <a:off x="6914271" y="3854544"/>
                  <a:ext cx="618978" cy="1280160"/>
                </a:xfrm>
                <a:prstGeom prst="trapezoid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60D7D4-F9D4-452C-9D09-A4AA83A5386C}"/>
                    </a:ext>
                  </a:extLst>
                </p:cNvPr>
                <p:cNvSpPr/>
                <p:nvPr/>
              </p:nvSpPr>
              <p:spPr>
                <a:xfrm>
                  <a:off x="7076049" y="5275382"/>
                  <a:ext cx="337624" cy="323556"/>
                </a:xfrm>
                <a:prstGeom prst="ellipse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81E9F-08BB-4F08-9CFB-A06631D83993}"/>
              </a:ext>
            </a:extLst>
          </p:cNvPr>
          <p:cNvSpPr/>
          <p:nvPr/>
        </p:nvSpPr>
        <p:spPr>
          <a:xfrm>
            <a:off x="525101" y="356578"/>
            <a:ext cx="8343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>
              <a:defRPr/>
            </a:pPr>
            <a:r>
              <a:rPr lang="en-US" sz="4800" dirty="0">
                <a:solidFill>
                  <a:prstClr val="white"/>
                </a:solidFill>
              </a:rPr>
              <a:t>“Homeowners can see that we’re moving away from a strong seller’s market in many areas. So their feelings and motivations are shifting, too.”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9022E46-D445-4CAB-B711-7E01E4D5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499" y="4950200"/>
            <a:ext cx="33345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Holden Lewis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NerdWallet home expert</a:t>
            </a:r>
          </a:p>
        </p:txBody>
      </p:sp>
    </p:spTree>
    <p:extLst>
      <p:ext uri="{BB962C8B-B14F-4D97-AF65-F5344CB8AC3E}">
        <p14:creationId xmlns:p14="http://schemas.microsoft.com/office/powerpoint/2010/main" val="279188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05CC3-75D2-4846-9135-95EEEA08BC3B}"/>
              </a:ext>
            </a:extLst>
          </p:cNvPr>
          <p:cNvSpPr/>
          <p:nvPr/>
        </p:nvSpPr>
        <p:spPr>
          <a:xfrm>
            <a:off x="0" y="9913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A8AD3-7317-4D44-A592-A886EE2F5474}"/>
              </a:ext>
            </a:extLst>
          </p:cNvPr>
          <p:cNvGrpSpPr/>
          <p:nvPr/>
        </p:nvGrpSpPr>
        <p:grpSpPr>
          <a:xfrm>
            <a:off x="7033845" y="4445391"/>
            <a:ext cx="2513029" cy="2653974"/>
            <a:chOff x="6866021" y="4299283"/>
            <a:chExt cx="2789096" cy="2800082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506166DF-266F-4851-8B87-F7793A61A0AA}"/>
                </a:ext>
              </a:extLst>
            </p:cNvPr>
            <p:cNvSpPr/>
            <p:nvPr/>
          </p:nvSpPr>
          <p:spPr>
            <a:xfrm rot="2506785">
              <a:off x="7332140" y="4665340"/>
              <a:ext cx="2322977" cy="2434025"/>
            </a:xfrm>
            <a:custGeom>
              <a:avLst/>
              <a:gdLst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719688 w 3222984"/>
                <a:gd name="connsiteY3" fmla="*/ 3294133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0 w 3222984"/>
                <a:gd name="connsiteY0" fmla="*/ 0 h 3294133"/>
                <a:gd name="connsiteX1" fmla="*/ 1719688 w 3222984"/>
                <a:gd name="connsiteY1" fmla="*/ 0 h 3294133"/>
                <a:gd name="connsiteX2" fmla="*/ 3222984 w 3222984"/>
                <a:gd name="connsiteY2" fmla="*/ 1647067 h 3294133"/>
                <a:gd name="connsiteX3" fmla="*/ 1581584 w 3222984"/>
                <a:gd name="connsiteY3" fmla="*/ 3110971 h 3294133"/>
                <a:gd name="connsiteX4" fmla="*/ 0 w 3222984"/>
                <a:gd name="connsiteY4" fmla="*/ 3294133 h 3294133"/>
                <a:gd name="connsiteX5" fmla="*/ 0 w 3222984"/>
                <a:gd name="connsiteY5" fmla="*/ 0 h 3294133"/>
                <a:gd name="connsiteX0" fmla="*/ 15376 w 3238360"/>
                <a:gd name="connsiteY0" fmla="*/ 0 h 3110971"/>
                <a:gd name="connsiteX1" fmla="*/ 1735064 w 3238360"/>
                <a:gd name="connsiteY1" fmla="*/ 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3238360"/>
                <a:gd name="connsiteY0" fmla="*/ 0 h 3110971"/>
                <a:gd name="connsiteX1" fmla="*/ 1411358 w 3238360"/>
                <a:gd name="connsiteY1" fmla="*/ 238130 h 3110971"/>
                <a:gd name="connsiteX2" fmla="*/ 3238360 w 3238360"/>
                <a:gd name="connsiteY2" fmla="*/ 1647067 h 3110971"/>
                <a:gd name="connsiteX3" fmla="*/ 1596960 w 3238360"/>
                <a:gd name="connsiteY3" fmla="*/ 3110971 h 3110971"/>
                <a:gd name="connsiteX4" fmla="*/ 0 w 3238360"/>
                <a:gd name="connsiteY4" fmla="*/ 2848042 h 3110971"/>
                <a:gd name="connsiteX5" fmla="*/ 15376 w 3238360"/>
                <a:gd name="connsiteY5" fmla="*/ 0 h 3110971"/>
                <a:gd name="connsiteX0" fmla="*/ 15376 w 2958784"/>
                <a:gd name="connsiteY0" fmla="*/ 0 h 3110971"/>
                <a:gd name="connsiteX1" fmla="*/ 1411358 w 2958784"/>
                <a:gd name="connsiteY1" fmla="*/ 238130 h 3110971"/>
                <a:gd name="connsiteX2" fmla="*/ 2958784 w 2958784"/>
                <a:gd name="connsiteY2" fmla="*/ 1820220 h 3110971"/>
                <a:gd name="connsiteX3" fmla="*/ 1596960 w 2958784"/>
                <a:gd name="connsiteY3" fmla="*/ 3110971 h 3110971"/>
                <a:gd name="connsiteX4" fmla="*/ 0 w 2958784"/>
                <a:gd name="connsiteY4" fmla="*/ 2848042 h 3110971"/>
                <a:gd name="connsiteX5" fmla="*/ 15376 w 2958784"/>
                <a:gd name="connsiteY5" fmla="*/ 0 h 3110971"/>
                <a:gd name="connsiteX0" fmla="*/ 18988 w 2958784"/>
                <a:gd name="connsiteY0" fmla="*/ 0 h 2935376"/>
                <a:gd name="connsiteX1" fmla="*/ 1411358 w 2958784"/>
                <a:gd name="connsiteY1" fmla="*/ 62535 h 2935376"/>
                <a:gd name="connsiteX2" fmla="*/ 2958784 w 2958784"/>
                <a:gd name="connsiteY2" fmla="*/ 1644625 h 2935376"/>
                <a:gd name="connsiteX3" fmla="*/ 1596960 w 2958784"/>
                <a:gd name="connsiteY3" fmla="*/ 2935376 h 2935376"/>
                <a:gd name="connsiteX4" fmla="*/ 0 w 2958784"/>
                <a:gd name="connsiteY4" fmla="*/ 2672447 h 2935376"/>
                <a:gd name="connsiteX5" fmla="*/ 18988 w 2958784"/>
                <a:gd name="connsiteY5" fmla="*/ 0 h 2935376"/>
                <a:gd name="connsiteX0" fmla="*/ 18988 w 2951217"/>
                <a:gd name="connsiteY0" fmla="*/ 0 h 2935376"/>
                <a:gd name="connsiteX1" fmla="*/ 1411358 w 2951217"/>
                <a:gd name="connsiteY1" fmla="*/ 62535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935376"/>
                <a:gd name="connsiteX1" fmla="*/ 1316457 w 2951217"/>
                <a:gd name="connsiteY1" fmla="*/ 70351 h 2935376"/>
                <a:gd name="connsiteX2" fmla="*/ 2951217 w 2951217"/>
                <a:gd name="connsiteY2" fmla="*/ 1773568 h 2935376"/>
                <a:gd name="connsiteX3" fmla="*/ 1596960 w 2951217"/>
                <a:gd name="connsiteY3" fmla="*/ 2935376 h 2935376"/>
                <a:gd name="connsiteX4" fmla="*/ 0 w 2951217"/>
                <a:gd name="connsiteY4" fmla="*/ 2672447 h 2935376"/>
                <a:gd name="connsiteX5" fmla="*/ 18988 w 2951217"/>
                <a:gd name="connsiteY5" fmla="*/ 0 h 2935376"/>
                <a:gd name="connsiteX0" fmla="*/ 18988 w 2951217"/>
                <a:gd name="connsiteY0" fmla="*/ 0 h 2893638"/>
                <a:gd name="connsiteX1" fmla="*/ 1316457 w 2951217"/>
                <a:gd name="connsiteY1" fmla="*/ 70351 h 2893638"/>
                <a:gd name="connsiteX2" fmla="*/ 2951217 w 2951217"/>
                <a:gd name="connsiteY2" fmla="*/ 1773568 h 2893638"/>
                <a:gd name="connsiteX3" fmla="*/ 1386947 w 2951217"/>
                <a:gd name="connsiteY3" fmla="*/ 2893638 h 2893638"/>
                <a:gd name="connsiteX4" fmla="*/ 0 w 2951217"/>
                <a:gd name="connsiteY4" fmla="*/ 2672447 h 2893638"/>
                <a:gd name="connsiteX5" fmla="*/ 18988 w 2951217"/>
                <a:gd name="connsiteY5" fmla="*/ 0 h 2893638"/>
                <a:gd name="connsiteX0" fmla="*/ 14823 w 2947052"/>
                <a:gd name="connsiteY0" fmla="*/ 0 h 2893638"/>
                <a:gd name="connsiteX1" fmla="*/ 1312292 w 2947052"/>
                <a:gd name="connsiteY1" fmla="*/ 70351 h 2893638"/>
                <a:gd name="connsiteX2" fmla="*/ 2947052 w 2947052"/>
                <a:gd name="connsiteY2" fmla="*/ 1773568 h 2893638"/>
                <a:gd name="connsiteX3" fmla="*/ 1382782 w 2947052"/>
                <a:gd name="connsiteY3" fmla="*/ 2893638 h 2893638"/>
                <a:gd name="connsiteX4" fmla="*/ 0 w 2947052"/>
                <a:gd name="connsiteY4" fmla="*/ 2422097 h 2893638"/>
                <a:gd name="connsiteX5" fmla="*/ 14823 w 2947052"/>
                <a:gd name="connsiteY5" fmla="*/ 0 h 2893638"/>
                <a:gd name="connsiteX0" fmla="*/ 33583 w 2947052"/>
                <a:gd name="connsiteY0" fmla="*/ 61169 h 2823287"/>
                <a:gd name="connsiteX1" fmla="*/ 1312292 w 2947052"/>
                <a:gd name="connsiteY1" fmla="*/ 0 h 2823287"/>
                <a:gd name="connsiteX2" fmla="*/ 2947052 w 2947052"/>
                <a:gd name="connsiteY2" fmla="*/ 1703217 h 2823287"/>
                <a:gd name="connsiteX3" fmla="*/ 1382782 w 2947052"/>
                <a:gd name="connsiteY3" fmla="*/ 2823287 h 2823287"/>
                <a:gd name="connsiteX4" fmla="*/ 0 w 2947052"/>
                <a:gd name="connsiteY4" fmla="*/ 2351746 h 2823287"/>
                <a:gd name="connsiteX5" fmla="*/ 33583 w 2947052"/>
                <a:gd name="connsiteY5" fmla="*/ 61169 h 2823287"/>
                <a:gd name="connsiteX0" fmla="*/ 33583 w 2947052"/>
                <a:gd name="connsiteY0" fmla="*/ 0 h 2762118"/>
                <a:gd name="connsiteX1" fmla="*/ 1132811 w 2947052"/>
                <a:gd name="connsiteY1" fmla="*/ 61798 h 2762118"/>
                <a:gd name="connsiteX2" fmla="*/ 2947052 w 2947052"/>
                <a:gd name="connsiteY2" fmla="*/ 1642048 h 2762118"/>
                <a:gd name="connsiteX3" fmla="*/ 1382782 w 2947052"/>
                <a:gd name="connsiteY3" fmla="*/ 2762118 h 2762118"/>
                <a:gd name="connsiteX4" fmla="*/ 0 w 2947052"/>
                <a:gd name="connsiteY4" fmla="*/ 2290577 h 2762118"/>
                <a:gd name="connsiteX5" fmla="*/ 33583 w 2947052"/>
                <a:gd name="connsiteY5" fmla="*/ 0 h 2762118"/>
                <a:gd name="connsiteX0" fmla="*/ 33583 w 2947052"/>
                <a:gd name="connsiteY0" fmla="*/ 0 h 2726489"/>
                <a:gd name="connsiteX1" fmla="*/ 1132811 w 2947052"/>
                <a:gd name="connsiteY1" fmla="*/ 61798 h 2726489"/>
                <a:gd name="connsiteX2" fmla="*/ 2947052 w 2947052"/>
                <a:gd name="connsiteY2" fmla="*/ 1642048 h 2726489"/>
                <a:gd name="connsiteX3" fmla="*/ 1314373 w 2947052"/>
                <a:gd name="connsiteY3" fmla="*/ 2726489 h 2726489"/>
                <a:gd name="connsiteX4" fmla="*/ 0 w 2947052"/>
                <a:gd name="connsiteY4" fmla="*/ 2290577 h 2726489"/>
                <a:gd name="connsiteX5" fmla="*/ 33583 w 2947052"/>
                <a:gd name="connsiteY5" fmla="*/ 0 h 2726489"/>
                <a:gd name="connsiteX0" fmla="*/ 874 w 2914343"/>
                <a:gd name="connsiteY0" fmla="*/ 0 h 2726489"/>
                <a:gd name="connsiteX1" fmla="*/ 1100102 w 2914343"/>
                <a:gd name="connsiteY1" fmla="*/ 61798 h 2726489"/>
                <a:gd name="connsiteX2" fmla="*/ 2914343 w 2914343"/>
                <a:gd name="connsiteY2" fmla="*/ 1642048 h 2726489"/>
                <a:gd name="connsiteX3" fmla="*/ 1281664 w 2914343"/>
                <a:gd name="connsiteY3" fmla="*/ 2726489 h 2726489"/>
                <a:gd name="connsiteX4" fmla="*/ 9952 w 2914343"/>
                <a:gd name="connsiteY4" fmla="*/ 2096350 h 2726489"/>
                <a:gd name="connsiteX5" fmla="*/ 874 w 2914343"/>
                <a:gd name="connsiteY5" fmla="*/ 0 h 2726489"/>
                <a:gd name="connsiteX0" fmla="*/ 874 w 2914343"/>
                <a:gd name="connsiteY0" fmla="*/ 0 h 2540816"/>
                <a:gd name="connsiteX1" fmla="*/ 1100102 w 2914343"/>
                <a:gd name="connsiteY1" fmla="*/ 61798 h 2540816"/>
                <a:gd name="connsiteX2" fmla="*/ 2914343 w 2914343"/>
                <a:gd name="connsiteY2" fmla="*/ 1642048 h 2540816"/>
                <a:gd name="connsiteX3" fmla="*/ 1522569 w 2914343"/>
                <a:gd name="connsiteY3" fmla="*/ 2540816 h 2540816"/>
                <a:gd name="connsiteX4" fmla="*/ 9952 w 2914343"/>
                <a:gd name="connsiteY4" fmla="*/ 2096350 h 2540816"/>
                <a:gd name="connsiteX5" fmla="*/ 874 w 2914343"/>
                <a:gd name="connsiteY5" fmla="*/ 0 h 2540816"/>
                <a:gd name="connsiteX0" fmla="*/ 66940 w 2904391"/>
                <a:gd name="connsiteY0" fmla="*/ 257367 h 2479018"/>
                <a:gd name="connsiteX1" fmla="*/ 1090150 w 2904391"/>
                <a:gd name="connsiteY1" fmla="*/ 0 h 2479018"/>
                <a:gd name="connsiteX2" fmla="*/ 2904391 w 2904391"/>
                <a:gd name="connsiteY2" fmla="*/ 1580250 h 2479018"/>
                <a:gd name="connsiteX3" fmla="*/ 1512617 w 2904391"/>
                <a:gd name="connsiteY3" fmla="*/ 2479018 h 2479018"/>
                <a:gd name="connsiteX4" fmla="*/ 0 w 2904391"/>
                <a:gd name="connsiteY4" fmla="*/ 2034552 h 2479018"/>
                <a:gd name="connsiteX5" fmla="*/ 66940 w 2904391"/>
                <a:gd name="connsiteY5" fmla="*/ 257367 h 2479018"/>
                <a:gd name="connsiteX0" fmla="*/ 66940 w 2904391"/>
                <a:gd name="connsiteY0" fmla="*/ 201244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66940 w 2904391"/>
                <a:gd name="connsiteY5" fmla="*/ 201244 h 2422895"/>
                <a:gd name="connsiteX0" fmla="*/ 205354 w 2904391"/>
                <a:gd name="connsiteY0" fmla="*/ 250786 h 2422895"/>
                <a:gd name="connsiteX1" fmla="*/ 1128646 w 2904391"/>
                <a:gd name="connsiteY1" fmla="*/ 0 h 2422895"/>
                <a:gd name="connsiteX2" fmla="*/ 2904391 w 2904391"/>
                <a:gd name="connsiteY2" fmla="*/ 1524127 h 2422895"/>
                <a:gd name="connsiteX3" fmla="*/ 1512617 w 2904391"/>
                <a:gd name="connsiteY3" fmla="*/ 2422895 h 2422895"/>
                <a:gd name="connsiteX4" fmla="*/ 0 w 2904391"/>
                <a:gd name="connsiteY4" fmla="*/ 1978429 h 2422895"/>
                <a:gd name="connsiteX5" fmla="*/ 205354 w 2904391"/>
                <a:gd name="connsiteY5" fmla="*/ 250786 h 2422895"/>
                <a:gd name="connsiteX0" fmla="*/ 205354 w 2904391"/>
                <a:gd name="connsiteY0" fmla="*/ 192219 h 2364328"/>
                <a:gd name="connsiteX1" fmla="*/ 1223785 w 2904391"/>
                <a:gd name="connsiteY1" fmla="*/ 0 h 2364328"/>
                <a:gd name="connsiteX2" fmla="*/ 2904391 w 2904391"/>
                <a:gd name="connsiteY2" fmla="*/ 1465560 h 2364328"/>
                <a:gd name="connsiteX3" fmla="*/ 1512617 w 2904391"/>
                <a:gd name="connsiteY3" fmla="*/ 2364328 h 2364328"/>
                <a:gd name="connsiteX4" fmla="*/ 0 w 2904391"/>
                <a:gd name="connsiteY4" fmla="*/ 1919862 h 2364328"/>
                <a:gd name="connsiteX5" fmla="*/ 205354 w 2904391"/>
                <a:gd name="connsiteY5" fmla="*/ 192219 h 2364328"/>
                <a:gd name="connsiteX0" fmla="*/ 205354 w 2904391"/>
                <a:gd name="connsiteY0" fmla="*/ 161478 h 2333587"/>
                <a:gd name="connsiteX1" fmla="*/ 1178914 w 2904391"/>
                <a:gd name="connsiteY1" fmla="*/ 0 h 2333587"/>
                <a:gd name="connsiteX2" fmla="*/ 2904391 w 2904391"/>
                <a:gd name="connsiteY2" fmla="*/ 1434819 h 2333587"/>
                <a:gd name="connsiteX3" fmla="*/ 1512617 w 2904391"/>
                <a:gd name="connsiteY3" fmla="*/ 2333587 h 2333587"/>
                <a:gd name="connsiteX4" fmla="*/ 0 w 2904391"/>
                <a:gd name="connsiteY4" fmla="*/ 1889121 h 2333587"/>
                <a:gd name="connsiteX5" fmla="*/ 205354 w 2904391"/>
                <a:gd name="connsiteY5" fmla="*/ 161478 h 233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91" h="2333587">
                  <a:moveTo>
                    <a:pt x="205354" y="161478"/>
                  </a:moveTo>
                  <a:lnTo>
                    <a:pt x="1178914" y="0"/>
                  </a:lnTo>
                  <a:lnTo>
                    <a:pt x="2904391" y="1434819"/>
                  </a:lnTo>
                  <a:lnTo>
                    <a:pt x="1512617" y="2333587"/>
                  </a:lnTo>
                  <a:lnTo>
                    <a:pt x="0" y="1889121"/>
                  </a:lnTo>
                  <a:cubicBezTo>
                    <a:pt x="5125" y="939774"/>
                    <a:pt x="200229" y="1110825"/>
                    <a:pt x="205354" y="161478"/>
                  </a:cubicBezTo>
                  <a:close/>
                </a:path>
              </a:pathLst>
            </a:custGeom>
            <a:solidFill>
              <a:srgbClr val="2B4D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8B3EA2-51F3-4C97-A7D2-E4EB15791AEC}"/>
                </a:ext>
              </a:extLst>
            </p:cNvPr>
            <p:cNvGrpSpPr/>
            <p:nvPr/>
          </p:nvGrpSpPr>
          <p:grpSpPr>
            <a:xfrm>
              <a:off x="6866021" y="4299283"/>
              <a:ext cx="2036090" cy="1759495"/>
              <a:chOff x="5922499" y="3249637"/>
              <a:chExt cx="2771335" cy="2700998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05CCAA8A-1013-42D3-8547-C6A93667C045}"/>
                  </a:ext>
                </a:extLst>
              </p:cNvPr>
              <p:cNvSpPr/>
              <p:nvPr/>
            </p:nvSpPr>
            <p:spPr>
              <a:xfrm>
                <a:off x="5922499" y="3249637"/>
                <a:ext cx="2771335" cy="2700998"/>
              </a:xfrm>
              <a:prstGeom prst="wedgeEllipseCallout">
                <a:avLst>
                  <a:gd name="adj1" fmla="val 36048"/>
                  <a:gd name="adj2" fmla="val 6726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3B65F6-EF84-4843-9930-E97DB85D17CF}"/>
                  </a:ext>
                </a:extLst>
              </p:cNvPr>
              <p:cNvGrpSpPr/>
              <p:nvPr/>
            </p:nvGrpSpPr>
            <p:grpSpPr>
              <a:xfrm>
                <a:off x="6998677" y="3787727"/>
                <a:ext cx="618978" cy="1744394"/>
                <a:chOff x="6914271" y="3854544"/>
                <a:chExt cx="618978" cy="1744394"/>
              </a:xfrm>
            </p:grpSpPr>
            <p:sp>
              <p:nvSpPr>
                <p:cNvPr id="4" name="Trapezoid 3">
                  <a:extLst>
                    <a:ext uri="{FF2B5EF4-FFF2-40B4-BE49-F238E27FC236}">
                      <a16:creationId xmlns:a16="http://schemas.microsoft.com/office/drawing/2014/main" id="{522F4246-76C8-485A-B5A8-FF58BCD6AFBF}"/>
                    </a:ext>
                  </a:extLst>
                </p:cNvPr>
                <p:cNvSpPr/>
                <p:nvPr/>
              </p:nvSpPr>
              <p:spPr>
                <a:xfrm rot="10800000">
                  <a:off x="6914271" y="3854544"/>
                  <a:ext cx="618978" cy="1280160"/>
                </a:xfrm>
                <a:prstGeom prst="trapezoid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860D7D4-F9D4-452C-9D09-A4AA83A5386C}"/>
                    </a:ext>
                  </a:extLst>
                </p:cNvPr>
                <p:cNvSpPr/>
                <p:nvPr/>
              </p:nvSpPr>
              <p:spPr>
                <a:xfrm>
                  <a:off x="7076049" y="5275382"/>
                  <a:ext cx="337624" cy="323556"/>
                </a:xfrm>
                <a:prstGeom prst="ellipse">
                  <a:avLst/>
                </a:prstGeom>
                <a:solidFill>
                  <a:srgbClr val="2B4D8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81E9F-08BB-4F08-9CFB-A06631D83993}"/>
              </a:ext>
            </a:extLst>
          </p:cNvPr>
          <p:cNvSpPr/>
          <p:nvPr/>
        </p:nvSpPr>
        <p:spPr>
          <a:xfrm>
            <a:off x="317803" y="512051"/>
            <a:ext cx="85928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>
              <a:defRPr/>
            </a:pPr>
            <a:r>
              <a:rPr lang="en-US" sz="4800" dirty="0">
                <a:solidFill>
                  <a:prstClr val="white"/>
                </a:solidFill>
              </a:rPr>
              <a:t>“2.1 million homeowners - 16% of them - plan to sell their primary residence within the next 18 months, according to a survey of over 1,400 homeowners.”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9022E46-D445-4CAB-B711-7E01E4D5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993" y="5085230"/>
            <a:ext cx="2518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Harris Poll</a:t>
            </a:r>
          </a:p>
        </p:txBody>
      </p:sp>
    </p:spTree>
    <p:extLst>
      <p:ext uri="{BB962C8B-B14F-4D97-AF65-F5344CB8AC3E}">
        <p14:creationId xmlns:p14="http://schemas.microsoft.com/office/powerpoint/2010/main" val="379813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4284C-7334-F343-9FCB-F62BE4C30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174"/>
            <a:ext cx="9144000" cy="62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D4BF2-915C-4741-A724-8B25BC968F0B}"/>
              </a:ext>
            </a:extLst>
          </p:cNvPr>
          <p:cNvSpPr/>
          <p:nvPr/>
        </p:nvSpPr>
        <p:spPr>
          <a:xfrm>
            <a:off x="5314947" y="2080017"/>
            <a:ext cx="35501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More than 2 in 5 </a:t>
            </a:r>
          </a:p>
          <a:p>
            <a:pPr algn="ctr"/>
            <a:r>
              <a:rPr lang="en-US" sz="2800" dirty="0"/>
              <a:t>of those planning to sell in the next 18 months say recent shifts in the housing market have them selling sooner than initially planned.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A1E215-316A-4650-A835-CD3D8663D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347394"/>
              </p:ext>
            </p:extLst>
          </p:nvPr>
        </p:nvGraphicFramePr>
        <p:xfrm>
          <a:off x="242890" y="1288910"/>
          <a:ext cx="5400675" cy="51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49A165-DB23-4A7B-9AAA-53A5EDA50CF8}"/>
              </a:ext>
            </a:extLst>
          </p:cNvPr>
          <p:cNvSpPr/>
          <p:nvPr/>
        </p:nvSpPr>
        <p:spPr>
          <a:xfrm>
            <a:off x="470705" y="337193"/>
            <a:ext cx="7816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Motivations For Moving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517B7-51BD-4E4E-83D8-530FD09C2584}"/>
              </a:ext>
            </a:extLst>
          </p:cNvPr>
          <p:cNvSpPr txBox="1"/>
          <p:nvPr/>
        </p:nvSpPr>
        <p:spPr>
          <a:xfrm>
            <a:off x="1763362" y="3219985"/>
            <a:ext cx="2359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F89C1-2823-47F6-A63B-6172B519D756}"/>
              </a:ext>
            </a:extLst>
          </p:cNvPr>
          <p:cNvSpPr txBox="1"/>
          <p:nvPr/>
        </p:nvSpPr>
        <p:spPr>
          <a:xfrm>
            <a:off x="8038750" y="6474501"/>
            <a:ext cx="894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NerdWallet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F89EF-45E2-D247-AD1C-03C748204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9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15B8E-B724-A545-9EB7-E35482CB9D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6A824-3DE5-364D-AC90-FA6DAB548E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51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63AAD-B033-DF46-BA32-1A5342997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7642-AC07-491F-8B82-841D5635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MASTER MINDS BREAKOUTS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D95A-343D-4B3F-8617-89611F1C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– How many MEGA Open Houses will you hold before July 4th?</a:t>
            </a:r>
          </a:p>
          <a:p>
            <a:pPr marL="0" indent="0">
              <a:buNone/>
            </a:pPr>
            <a:r>
              <a:rPr lang="en-US" dirty="0"/>
              <a:t>2 – What is the state of your database, and how are you going to maximize it to drive more business?</a:t>
            </a:r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/>
              <a:t>– Open Master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05686-2CCD-AD41-B4A6-4182BDF41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9A3A-368D-3C4A-83F2-A9096EA1B3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1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6B723-B4E3-445F-BFD2-D55FD10FB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3" r="30756"/>
          <a:stretch/>
        </p:blipFill>
        <p:spPr>
          <a:xfrm>
            <a:off x="4828311" y="0"/>
            <a:ext cx="4315689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CCA523-3450-45FD-BE05-BEF571655CDA}"/>
              </a:ext>
            </a:extLst>
          </p:cNvPr>
          <p:cNvSpPr/>
          <p:nvPr/>
        </p:nvSpPr>
        <p:spPr>
          <a:xfrm>
            <a:off x="256311" y="166645"/>
            <a:ext cx="4572000" cy="2379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B0F0"/>
                </a:solidFill>
              </a:rPr>
              <a:t>Reasons to be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00B0F0"/>
                </a:solidFill>
              </a:rPr>
              <a:t>OPTIMISTIC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endParaRPr lang="en-US" sz="4400" dirty="0">
              <a:solidFill>
                <a:srgbClr val="00B0F0"/>
              </a:solidFill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B0F0"/>
                </a:solidFill>
              </a:rPr>
              <a:t>about this Summer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2C8B6-D4DD-4DAF-8D47-8F59ADED3782}"/>
              </a:ext>
            </a:extLst>
          </p:cNvPr>
          <p:cNvSpPr txBox="1"/>
          <p:nvPr/>
        </p:nvSpPr>
        <p:spPr>
          <a:xfrm>
            <a:off x="430547" y="2995500"/>
            <a:ext cx="4571999" cy="318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Strong Economy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Unemployment Rate is low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Wages are increasing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Mortgage Rates still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	at historical low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Inventory is increasing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EEDB77-10D6-4CED-AD19-77B144582A59}"/>
              </a:ext>
            </a:extLst>
          </p:cNvPr>
          <p:cNvCxnSpPr>
            <a:cxnSpLocks/>
          </p:cNvCxnSpPr>
          <p:nvPr/>
        </p:nvCxnSpPr>
        <p:spPr>
          <a:xfrm>
            <a:off x="256311" y="2630165"/>
            <a:ext cx="43156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54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576</Words>
  <Application>Microsoft Office PowerPoint</Application>
  <PresentationFormat>On-screen Show (4:3)</PresentationFormat>
  <Paragraphs>77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Calibri Regular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 MINDS BREAKOUTS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Jeymy Idrovo-Gonzalez</dc:creator>
  <cp:lastModifiedBy>John Henager</cp:lastModifiedBy>
  <cp:revision>79</cp:revision>
  <dcterms:created xsi:type="dcterms:W3CDTF">2019-04-23T17:54:51Z</dcterms:created>
  <dcterms:modified xsi:type="dcterms:W3CDTF">2019-06-07T14:17:29Z</dcterms:modified>
</cp:coreProperties>
</file>