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917" r:id="rId3"/>
  </p:sldMasterIdLst>
  <p:notesMasterIdLst>
    <p:notesMasterId r:id="rId42"/>
  </p:notesMasterIdLst>
  <p:handoutMasterIdLst>
    <p:handoutMasterId r:id="rId43"/>
  </p:handoutMasterIdLst>
  <p:sldIdLst>
    <p:sldId id="887" r:id="rId4"/>
    <p:sldId id="680" r:id="rId5"/>
    <p:sldId id="2966" r:id="rId6"/>
    <p:sldId id="1382" r:id="rId7"/>
    <p:sldId id="1595" r:id="rId8"/>
    <p:sldId id="1044" r:id="rId9"/>
    <p:sldId id="3048" r:id="rId10"/>
    <p:sldId id="1049" r:id="rId11"/>
    <p:sldId id="911" r:id="rId12"/>
    <p:sldId id="2960" r:id="rId13"/>
    <p:sldId id="273" r:id="rId14"/>
    <p:sldId id="258" r:id="rId15"/>
    <p:sldId id="3031" r:id="rId16"/>
    <p:sldId id="895" r:id="rId17"/>
    <p:sldId id="829" r:id="rId18"/>
    <p:sldId id="1724" r:id="rId19"/>
    <p:sldId id="1725" r:id="rId20"/>
    <p:sldId id="801" r:id="rId21"/>
    <p:sldId id="856" r:id="rId22"/>
    <p:sldId id="1726" r:id="rId23"/>
    <p:sldId id="892" r:id="rId24"/>
    <p:sldId id="803" r:id="rId25"/>
    <p:sldId id="2961" r:id="rId26"/>
    <p:sldId id="2958" r:id="rId27"/>
    <p:sldId id="874" r:id="rId28"/>
    <p:sldId id="880" r:id="rId29"/>
    <p:sldId id="875" r:id="rId30"/>
    <p:sldId id="886" r:id="rId31"/>
    <p:sldId id="888" r:id="rId32"/>
    <p:sldId id="977" r:id="rId33"/>
    <p:sldId id="889" r:id="rId34"/>
    <p:sldId id="937" r:id="rId35"/>
    <p:sldId id="881" r:id="rId36"/>
    <p:sldId id="816" r:id="rId37"/>
    <p:sldId id="2959" r:id="rId38"/>
    <p:sldId id="814" r:id="rId39"/>
    <p:sldId id="1671" r:id="rId40"/>
    <p:sldId id="929" r:id="rId4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552448"/>
    <a:srgbClr val="562048"/>
    <a:srgbClr val="660066"/>
    <a:srgbClr val="660033"/>
    <a:srgbClr val="006699"/>
    <a:srgbClr val="0033CC"/>
    <a:srgbClr val="0000FF"/>
    <a:srgbClr val="FF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9" autoAdjust="0"/>
    <p:restoredTop sz="94582" autoAdjust="0"/>
  </p:normalViewPr>
  <p:slideViewPr>
    <p:cSldViewPr>
      <p:cViewPr>
        <p:scale>
          <a:sx n="104" d="100"/>
          <a:sy n="104" d="100"/>
        </p:scale>
        <p:origin x="156" y="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13" Type="http://schemas.openxmlformats.org/officeDocument/2006/relationships/slide" Target="slides/slide30.xml"/><Relationship Id="rId3" Type="http://schemas.openxmlformats.org/officeDocument/2006/relationships/slide" Target="slides/slide17.xml"/><Relationship Id="rId7" Type="http://schemas.openxmlformats.org/officeDocument/2006/relationships/slide" Target="slides/slide22.xml"/><Relationship Id="rId12" Type="http://schemas.openxmlformats.org/officeDocument/2006/relationships/slide" Target="slides/slide27.xml"/><Relationship Id="rId2" Type="http://schemas.openxmlformats.org/officeDocument/2006/relationships/slide" Target="slides/slide16.xml"/><Relationship Id="rId1" Type="http://schemas.openxmlformats.org/officeDocument/2006/relationships/slide" Target="slides/slide15.xml"/><Relationship Id="rId6" Type="http://schemas.openxmlformats.org/officeDocument/2006/relationships/slide" Target="slides/slide20.xml"/><Relationship Id="rId11" Type="http://schemas.openxmlformats.org/officeDocument/2006/relationships/slide" Target="slides/slide26.xml"/><Relationship Id="rId5" Type="http://schemas.openxmlformats.org/officeDocument/2006/relationships/slide" Target="slides/slide19.xml"/><Relationship Id="rId10" Type="http://schemas.openxmlformats.org/officeDocument/2006/relationships/slide" Target="slides/slide25.xml"/><Relationship Id="rId4" Type="http://schemas.openxmlformats.org/officeDocument/2006/relationships/slide" Target="slides/slide18.xml"/><Relationship Id="rId9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21B-4771-90AC-8D3F6708F4E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1B-4771-90AC-8D3F6708F4E3}"/>
              </c:ext>
            </c:extLst>
          </c:dPt>
          <c:dPt>
            <c:idx val="2"/>
            <c:invertIfNegative val="0"/>
            <c:bubble3D val="0"/>
            <c:spPr>
              <a:solidFill>
                <a:srgbClr val="FD8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21B-4771-90AC-8D3F6708F4E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1B-4771-90AC-8D3F6708F4E3}"/>
              </c:ext>
            </c:extLst>
          </c:dPt>
          <c:dLbls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3198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Real Estate</c:v>
                </c:pt>
                <c:pt idx="1">
                  <c:v>Stocks</c:v>
                </c:pt>
                <c:pt idx="2">
                  <c:v>Savings Accounts</c:v>
                </c:pt>
                <c:pt idx="3">
                  <c:v>Gold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0.27</c:v>
                </c:pt>
                <c:pt idx="2">
                  <c:v>0.15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1B-4771-90AC-8D3F6708F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axId val="321344960"/>
        <c:axId val="321346528"/>
      </c:barChart>
      <c:catAx>
        <c:axId val="3213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321346528"/>
        <c:crosses val="autoZero"/>
        <c:auto val="1"/>
        <c:lblAlgn val="ctr"/>
        <c:lblOffset val="100"/>
        <c:noMultiLvlLbl val="0"/>
      </c:catAx>
      <c:valAx>
        <c:axId val="321346528"/>
        <c:scaling>
          <c:orientation val="minMax"/>
          <c:max val="0.35"/>
        </c:scaling>
        <c:delete val="1"/>
        <c:axPos val="l"/>
        <c:numFmt formatCode="0%" sourceLinked="1"/>
        <c:majorTickMark val="out"/>
        <c:minorTickMark val="none"/>
        <c:tickLblPos val="nextTo"/>
        <c:crossAx val="321344960"/>
        <c:crosses val="autoZero"/>
        <c:crossBetween val="between"/>
        <c:majorUnit val="0.1"/>
      </c:valAx>
      <c:spPr>
        <a:noFill/>
        <a:ln w="2538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81576026637066E-2"/>
          <c:y val="9.4926350245499183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876269974615349E-3"/>
                  <c:y val="-2.983522087363479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-6.2992122168131727E-4"/>
                  <c:y val="-6.670436913617842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-1.8410565423055893E-3"/>
                  <c:y val="-2.8298700231531831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</c:v>
                </c:pt>
                <c:pt idx="1">
                  <c:v>1.6</c:v>
                </c:pt>
                <c:pt idx="2">
                  <c:v>2.8</c:v>
                </c:pt>
                <c:pt idx="3">
                  <c:v>5.3</c:v>
                </c:pt>
                <c:pt idx="4">
                  <c:v>7.7</c:v>
                </c:pt>
                <c:pt idx="5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Sheet1!$B$1:$S$1</c:f>
              <c:strCache>
                <c:ptCount val="1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</c:strCache>
            </c:strRef>
          </c:cat>
          <c:val>
            <c:numRef>
              <c:f>Sheet1!$B$2:$S$2</c:f>
              <c:numCache>
                <c:formatCode>"$"#,##0</c:formatCode>
                <c:ptCount val="18"/>
                <c:pt idx="0">
                  <c:v>276</c:v>
                </c:pt>
                <c:pt idx="1">
                  <c:v>278</c:v>
                </c:pt>
                <c:pt idx="2">
                  <c:v>296</c:v>
                </c:pt>
                <c:pt idx="3">
                  <c:v>303</c:v>
                </c:pt>
                <c:pt idx="4">
                  <c:v>312</c:v>
                </c:pt>
                <c:pt idx="5">
                  <c:v>319</c:v>
                </c:pt>
                <c:pt idx="6">
                  <c:v>309</c:v>
                </c:pt>
                <c:pt idx="7">
                  <c:v>302</c:v>
                </c:pt>
                <c:pt idx="8">
                  <c:v>296</c:v>
                </c:pt>
                <c:pt idx="9">
                  <c:v>297</c:v>
                </c:pt>
                <c:pt idx="10">
                  <c:v>300</c:v>
                </c:pt>
                <c:pt idx="11">
                  <c:v>298</c:v>
                </c:pt>
                <c:pt idx="12">
                  <c:v>292</c:v>
                </c:pt>
                <c:pt idx="13">
                  <c:v>292</c:v>
                </c:pt>
                <c:pt idx="14">
                  <c:v>310</c:v>
                </c:pt>
                <c:pt idx="15">
                  <c:v>320</c:v>
                </c:pt>
                <c:pt idx="16">
                  <c:v>326</c:v>
                </c:pt>
                <c:pt idx="17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307</c:v>
                </c:pt>
                <c:pt idx="13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Sheet1!$B$1:$DH$1</c:f>
              <c:strCache>
                <c:ptCount val="1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July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</c:strCache>
            </c:strRef>
          </c:cat>
          <c:val>
            <c:numRef>
              <c:f>Sheet1!$B$2:$DH$2</c:f>
              <c:numCache>
                <c:formatCode>General</c:formatCode>
                <c:ptCount val="111"/>
                <c:pt idx="0">
                  <c:v>107.04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127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  <c:pt idx="97">
                  <c:v>142.04</c:v>
                </c:pt>
                <c:pt idx="98">
                  <c:v>143.22</c:v>
                </c:pt>
                <c:pt idx="99">
                  <c:v>144.38999999999999</c:v>
                </c:pt>
                <c:pt idx="100">
                  <c:v>145.85</c:v>
                </c:pt>
                <c:pt idx="101">
                  <c:v>146.82</c:v>
                </c:pt>
                <c:pt idx="102">
                  <c:v>147.56</c:v>
                </c:pt>
                <c:pt idx="103">
                  <c:v>147.97999999999999</c:v>
                </c:pt>
                <c:pt idx="104">
                  <c:v>148.22999999999999</c:v>
                </c:pt>
                <c:pt idx="105">
                  <c:v>148.46</c:v>
                </c:pt>
                <c:pt idx="106">
                  <c:v>148.71</c:v>
                </c:pt>
                <c:pt idx="107">
                  <c:v>148.74</c:v>
                </c:pt>
                <c:pt idx="108">
                  <c:v>148.4</c:v>
                </c:pt>
                <c:pt idx="109">
                  <c:v>148.9</c:v>
                </c:pt>
                <c:pt idx="110">
                  <c:v>149.97999999999999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At val="70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50"/>
          <c:min val="70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20569216564E-2"/>
          <c:y val="9.4926350245499183E-2"/>
          <c:w val="0.94285370753236852"/>
          <c:h val="0.73813420621931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Sheet1!$B$1:$Z$1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Sheet1!$B$2:$Z$2</c:f>
              <c:numCache>
                <c:formatCode>General</c:formatCode>
                <c:ptCount val="25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146.27000000000001</c:v>
                </c:pt>
                <c:pt idx="24">
                  <c:v>149.68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8320513994609E-5"/>
          <c:y val="9.891588246591127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0FE19CC9-7DA6-469D-92BD-C5186E00F8C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281-458E-B56D-35B2B834D2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4CF474F-901D-4E11-8BA7-AC4F206B89AB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FF-47A5-89C6-E4A8B477A5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13812C7-5F44-43E6-BB43-FF286F93EA9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FF-47A5-89C6-E4A8B477A5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FA2BF3F-9FE4-4673-A426-7F7F599F5481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4FF-47A5-89C6-E4A8B477A5A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89BF107-B08E-4284-8AF2-9929D63AD368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FF-47A5-89C6-E4A8B477A5A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$.67B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FF-47A5-89C6-E4A8B477A5AF}"/>
                </c:ext>
              </c:extLst>
            </c:dLbl>
            <c:dLbl>
              <c:idx val="6"/>
              <c:layout>
                <c:manualLayout>
                  <c:x val="4.5454550877420848E-3"/>
                  <c:y val="2.43902439024390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$.61B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FF-47A5-89C6-E4A8B477A5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HNR</c:v>
                </c:pt>
                <c:pt idx="3">
                  <c:v>AFH</c:v>
                </c:pt>
                <c:pt idx="4">
                  <c:v>ATL Comm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Sheet1!$A$2:$G$2</c:f>
              <c:numCache>
                <c:formatCode>"$"#,##0.00</c:formatCode>
                <c:ptCount val="7"/>
                <c:pt idx="0">
                  <c:v>2.0299999999999998</c:v>
                </c:pt>
                <c:pt idx="1">
                  <c:v>1.58</c:v>
                </c:pt>
                <c:pt idx="2">
                  <c:v>1.1599999999999999</c:v>
                </c:pt>
                <c:pt idx="3">
                  <c:v>1.1399999999999999</c:v>
                </c:pt>
                <c:pt idx="4">
                  <c:v>1.01</c:v>
                </c:pt>
                <c:pt idx="5">
                  <c:v>0.67</c:v>
                </c:pt>
                <c:pt idx="6">
                  <c:v>0.61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327296309585316E-2"/>
          <c:y val="7.2563696574180159E-2"/>
          <c:w val="0.96781267774987079"/>
          <c:h val="0.809689522158479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 Estate</c:v>
                </c:pt>
              </c:strCache>
            </c:strRef>
          </c:tx>
          <c:spPr>
            <a:ln w="76200" cap="rnd">
              <a:solidFill>
                <a:srgbClr val="00B8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10734140080144E-2"/>
                  <c:y val="-4.5010834139689988E-2"/>
                </c:manualLayout>
              </c:layout>
              <c:tx>
                <c:rich>
                  <a:bodyPr/>
                  <a:lstStyle/>
                  <a:p>
                    <a:fld id="{07ADBAF1-7837-49F6-B004-336746D313C3}" type="VALUE">
                      <a:rPr lang="en-US">
                        <a:solidFill>
                          <a:srgbClr val="00B8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00B8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0.19</c:v>
                </c:pt>
                <c:pt idx="1">
                  <c:v>0.2</c:v>
                </c:pt>
                <c:pt idx="2">
                  <c:v>0.25</c:v>
                </c:pt>
                <c:pt idx="3">
                  <c:v>0.3</c:v>
                </c:pt>
                <c:pt idx="4">
                  <c:v>0.31</c:v>
                </c:pt>
                <c:pt idx="5">
                  <c:v>0.35</c:v>
                </c:pt>
                <c:pt idx="6">
                  <c:v>0.34</c:v>
                </c:pt>
                <c:pt idx="7">
                  <c:v>0.34</c:v>
                </c:pt>
                <c:pt idx="8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86-4B26-9510-56071389A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Stocks</c:v>
                </c:pt>
              </c:strCache>
            </c:strRef>
          </c:tx>
          <c:spPr>
            <a:ln w="762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640071031759972E-2"/>
                  <c:y val="3.22054759207169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Sheet1!$C$2:$C$10</c:f>
              <c:numCache>
                <c:formatCode>0%</c:formatCode>
                <c:ptCount val="9"/>
                <c:pt idx="0">
                  <c:v>0.17</c:v>
                </c:pt>
                <c:pt idx="1">
                  <c:v>0.19</c:v>
                </c:pt>
                <c:pt idx="2">
                  <c:v>0.22</c:v>
                </c:pt>
                <c:pt idx="3">
                  <c:v>0.24</c:v>
                </c:pt>
                <c:pt idx="4">
                  <c:v>0.25</c:v>
                </c:pt>
                <c:pt idx="5">
                  <c:v>0.22</c:v>
                </c:pt>
                <c:pt idx="6">
                  <c:v>0.26</c:v>
                </c:pt>
                <c:pt idx="7">
                  <c:v>0.26</c:v>
                </c:pt>
                <c:pt idx="8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86-4B26-9510-56071389A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Savings Accounts</c:v>
                </c:pt>
              </c:strCache>
            </c:strRef>
          </c:tx>
          <c:spPr>
            <a:ln w="76200" cap="rnd">
              <a:solidFill>
                <a:srgbClr val="FD87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FD87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Sheet1!$D$2:$D$10</c:f>
              <c:numCache>
                <c:formatCode>0%</c:formatCode>
                <c:ptCount val="9"/>
                <c:pt idx="0">
                  <c:v>0.14000000000000001</c:v>
                </c:pt>
                <c:pt idx="1">
                  <c:v>0.19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0.15</c:v>
                </c:pt>
                <c:pt idx="6">
                  <c:v>0.13</c:v>
                </c:pt>
                <c:pt idx="7">
                  <c:v>0.15</c:v>
                </c:pt>
                <c:pt idx="8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86-4B26-9510-56071389AC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Gold</c:v>
                </c:pt>
              </c:strCache>
            </c:strRef>
          </c:tx>
          <c:spPr>
            <a:ln w="762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D6A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Sheet1!$E$2:$E$10</c:f>
              <c:numCache>
                <c:formatCode>0%</c:formatCode>
                <c:ptCount val="9"/>
                <c:pt idx="0">
                  <c:v>0.34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0.24</c:v>
                </c:pt>
                <c:pt idx="4">
                  <c:v>0.19</c:v>
                </c:pt>
                <c:pt idx="5">
                  <c:v>0.17</c:v>
                </c:pt>
                <c:pt idx="6">
                  <c:v>0.18</c:v>
                </c:pt>
                <c:pt idx="7">
                  <c:v>0.17</c:v>
                </c:pt>
                <c:pt idx="8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86-4B26-9510-56071389A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745072"/>
        <c:axId val="415751344"/>
      </c:lineChart>
      <c:catAx>
        <c:axId val="41574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751344"/>
        <c:crosses val="autoZero"/>
        <c:auto val="1"/>
        <c:lblAlgn val="ctr"/>
        <c:lblOffset val="100"/>
        <c:noMultiLvlLbl val="0"/>
      </c:catAx>
      <c:valAx>
        <c:axId val="415751344"/>
        <c:scaling>
          <c:orientation val="minMax"/>
          <c:min val="0.1"/>
        </c:scaling>
        <c:delete val="1"/>
        <c:axPos val="l"/>
        <c:numFmt formatCode="0%" sourceLinked="1"/>
        <c:majorTickMark val="none"/>
        <c:minorTickMark val="none"/>
        <c:tickLblPos val="nextTo"/>
        <c:crossAx val="41574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D-124C-B7DC-AD384E5BBAE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D-124C-B7DC-AD384E5BBAE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D-124C-B7DC-AD384E5BBAE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D-124C-B7DC-AD384E5BBAE2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FD-124C-B7DC-AD384E5BBAE2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FD-124C-B7DC-AD384E5BBAE2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FD-124C-B7DC-AD384E5BBAE2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923-A046-B310-030AF67D542D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923-A046-B310-030AF67D542D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923-A046-B310-030AF67D542D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8923-A046-B310-030AF67D542D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57AB-7841-9CCC-45FBF09D804D}"/>
              </c:ext>
            </c:extLst>
          </c:dPt>
          <c:cat>
            <c:strRef>
              <c:f>Sheet1!$A$2:$A$21</c:f>
              <c:strCache>
                <c:ptCount val="20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  <c:pt idx="17">
                  <c:v>2020 Q2</c:v>
                </c:pt>
                <c:pt idx="18">
                  <c:v>2020 Q3</c:v>
                </c:pt>
                <c:pt idx="19">
                  <c:v>2020 Q4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3.7</c:v>
                </c:pt>
                <c:pt idx="1">
                  <c:v>3.6</c:v>
                </c:pt>
                <c:pt idx="2">
                  <c:v>3.5</c:v>
                </c:pt>
                <c:pt idx="3">
                  <c:v>3.8</c:v>
                </c:pt>
                <c:pt idx="4" formatCode="0.0">
                  <c:v>4.2</c:v>
                </c:pt>
                <c:pt idx="5" formatCode="0.0">
                  <c:v>4</c:v>
                </c:pt>
                <c:pt idx="6">
                  <c:v>3.9</c:v>
                </c:pt>
                <c:pt idx="7">
                  <c:v>3.9</c:v>
                </c:pt>
                <c:pt idx="8">
                  <c:v>4.3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4.8</c:v>
                </c:pt>
                <c:pt idx="12">
                  <c:v>4.4000000000000004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4.0999999999999996</c:v>
                </c:pt>
                <c:pt idx="17">
                  <c:v>4.0999999999999996</c:v>
                </c:pt>
                <c:pt idx="18">
                  <c:v>4.2</c:v>
                </c:pt>
                <c:pt idx="19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3FD-124C-B7DC-AD384E5BB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984880"/>
        <c:axId val="1256534448"/>
      </c:lineChart>
      <c:catAx>
        <c:axId val="125598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34448"/>
        <c:crosses val="autoZero"/>
        <c:auto val="1"/>
        <c:lblAlgn val="ctr"/>
        <c:lblOffset val="100"/>
        <c:noMultiLvlLbl val="0"/>
      </c:catAx>
      <c:valAx>
        <c:axId val="1256534448"/>
        <c:scaling>
          <c:orientation val="minMax"/>
          <c:max val="5.4"/>
          <c:min val="3.4"/>
        </c:scaling>
        <c:delete val="1"/>
        <c:axPos val="l"/>
        <c:numFmt formatCode="General" sourceLinked="0"/>
        <c:majorTickMark val="out"/>
        <c:minorTickMark val="none"/>
        <c:tickLblPos val="nextTo"/>
        <c:crossAx val="1255984880"/>
        <c:crosses val="autoZero"/>
        <c:crossBetween val="between"/>
        <c:majorUnit val="0.5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Sheet1!$B$1:$S$1</c:f>
              <c:strCache>
                <c:ptCount val="1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April</c:v>
                </c:pt>
                <c:pt idx="16">
                  <c:v>May</c:v>
                </c:pt>
                <c:pt idx="17">
                  <c:v>Jun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4615</c:v>
                </c:pt>
                <c:pt idx="1">
                  <c:v>5189</c:v>
                </c:pt>
                <c:pt idx="2">
                  <c:v>8046</c:v>
                </c:pt>
                <c:pt idx="3">
                  <c:v>7141</c:v>
                </c:pt>
                <c:pt idx="4">
                  <c:v>8817</c:v>
                </c:pt>
                <c:pt idx="5">
                  <c:v>9296</c:v>
                </c:pt>
                <c:pt idx="6">
                  <c:v>8124</c:v>
                </c:pt>
                <c:pt idx="7">
                  <c:v>8365</c:v>
                </c:pt>
                <c:pt idx="8">
                  <c:v>7256</c:v>
                </c:pt>
                <c:pt idx="9">
                  <c:v>6925</c:v>
                </c:pt>
                <c:pt idx="10">
                  <c:v>6509</c:v>
                </c:pt>
                <c:pt idx="11">
                  <c:v>6922</c:v>
                </c:pt>
                <c:pt idx="12">
                  <c:v>4858</c:v>
                </c:pt>
                <c:pt idx="13">
                  <c:v>5666</c:v>
                </c:pt>
                <c:pt idx="14">
                  <c:v>7817</c:v>
                </c:pt>
                <c:pt idx="15">
                  <c:v>7913</c:v>
                </c:pt>
                <c:pt idx="16">
                  <c:v>9218</c:v>
                </c:pt>
                <c:pt idx="17">
                  <c:v>9124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elete val="1"/>
          </c:dLbls>
          <c:cat>
            <c:strRef>
              <c:f>Sheet1!$B$1:$S$1</c:f>
              <c:strCache>
                <c:ptCount val="1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April</c:v>
                </c:pt>
                <c:pt idx="16">
                  <c:v>May</c:v>
                </c:pt>
                <c:pt idx="17">
                  <c:v>Jun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4858</c:v>
                </c:pt>
                <c:pt idx="1">
                  <c:v>5666</c:v>
                </c:pt>
                <c:pt idx="2">
                  <c:v>7817</c:v>
                </c:pt>
                <c:pt idx="3">
                  <c:v>7913</c:v>
                </c:pt>
                <c:pt idx="4">
                  <c:v>9218</c:v>
                </c:pt>
                <c:pt idx="5">
                  <c:v>9124</c:v>
                </c:pt>
                <c:pt idx="6">
                  <c:v>8730</c:v>
                </c:pt>
                <c:pt idx="7">
                  <c:v>8292</c:v>
                </c:pt>
                <c:pt idx="8">
                  <c:v>7116</c:v>
                </c:pt>
                <c:pt idx="9">
                  <c:v>7129</c:v>
                </c:pt>
                <c:pt idx="10">
                  <c:v>6472</c:v>
                </c:pt>
                <c:pt idx="11">
                  <c:v>6142</c:v>
                </c:pt>
                <c:pt idx="12">
                  <c:v>4550</c:v>
                </c:pt>
                <c:pt idx="13">
                  <c:v>5699</c:v>
                </c:pt>
                <c:pt idx="14">
                  <c:v>7582</c:v>
                </c:pt>
                <c:pt idx="15">
                  <c:v>8052</c:v>
                </c:pt>
                <c:pt idx="16">
                  <c:v>9270</c:v>
                </c:pt>
                <c:pt idx="17">
                  <c:v>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784-85FA-2C29E5B4D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1342952276"/>
          <c:y val="9.4926350245499183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Sheet1!$B$1:$S$1</c:f>
              <c:strCache>
                <c:ptCount val="1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6134</c:v>
                </c:pt>
                <c:pt idx="1">
                  <c:v>7103</c:v>
                </c:pt>
                <c:pt idx="2">
                  <c:v>8875</c:v>
                </c:pt>
                <c:pt idx="3">
                  <c:v>8363</c:v>
                </c:pt>
                <c:pt idx="4">
                  <c:v>8698</c:v>
                </c:pt>
                <c:pt idx="5">
                  <c:v>8521</c:v>
                </c:pt>
                <c:pt idx="6">
                  <c:v>8053</c:v>
                </c:pt>
                <c:pt idx="7">
                  <c:v>7962</c:v>
                </c:pt>
                <c:pt idx="8">
                  <c:v>6535</c:v>
                </c:pt>
                <c:pt idx="9">
                  <c:v>7243</c:v>
                </c:pt>
                <c:pt idx="10">
                  <c:v>6297</c:v>
                </c:pt>
                <c:pt idx="11">
                  <c:v>5079</c:v>
                </c:pt>
                <c:pt idx="12">
                  <c:v>6751</c:v>
                </c:pt>
                <c:pt idx="13">
                  <c:v>7145</c:v>
                </c:pt>
                <c:pt idx="14">
                  <c:v>9137</c:v>
                </c:pt>
                <c:pt idx="15">
                  <c:v>9190</c:v>
                </c:pt>
                <c:pt idx="16">
                  <c:v>9218</c:v>
                </c:pt>
                <c:pt idx="17">
                  <c:v>8513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Sheet1!$B$1:$S$1</c:f>
              <c:strCache>
                <c:ptCount val="1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6751</c:v>
                </c:pt>
                <c:pt idx="1">
                  <c:v>7145</c:v>
                </c:pt>
                <c:pt idx="2">
                  <c:v>9137</c:v>
                </c:pt>
                <c:pt idx="3">
                  <c:v>9190</c:v>
                </c:pt>
                <c:pt idx="4">
                  <c:v>8847</c:v>
                </c:pt>
                <c:pt idx="5">
                  <c:v>8513</c:v>
                </c:pt>
                <c:pt idx="6">
                  <c:v>7982</c:v>
                </c:pt>
                <c:pt idx="7">
                  <c:v>7996</c:v>
                </c:pt>
                <c:pt idx="8">
                  <c:v>6669</c:v>
                </c:pt>
                <c:pt idx="9">
                  <c:v>6983</c:v>
                </c:pt>
                <c:pt idx="10">
                  <c:v>5659</c:v>
                </c:pt>
                <c:pt idx="11">
                  <c:v>4741</c:v>
                </c:pt>
                <c:pt idx="12">
                  <c:v>6660</c:v>
                </c:pt>
                <c:pt idx="13">
                  <c:v>7277</c:v>
                </c:pt>
                <c:pt idx="14">
                  <c:v>9266</c:v>
                </c:pt>
                <c:pt idx="15">
                  <c:v>9603</c:v>
                </c:pt>
                <c:pt idx="16">
                  <c:v>9871</c:v>
                </c:pt>
                <c:pt idx="17">
                  <c:v>9364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555638968266843"/>
          <c:y val="3.366550321988606E-2"/>
          <c:w val="0.22608295793453712"/>
          <c:h val="0.13471831870796341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5899522068"/>
          <c:y val="0.13961920285437429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Sheet1!$B$1:$S$1</c:f>
              <c:strCache>
                <c:ptCount val="1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8649</c:v>
                </c:pt>
                <c:pt idx="1">
                  <c:v>9218</c:v>
                </c:pt>
                <c:pt idx="2">
                  <c:v>12655</c:v>
                </c:pt>
                <c:pt idx="3">
                  <c:v>11115</c:v>
                </c:pt>
                <c:pt idx="4">
                  <c:v>12549</c:v>
                </c:pt>
                <c:pt idx="5">
                  <c:v>12615</c:v>
                </c:pt>
                <c:pt idx="6">
                  <c:v>11153</c:v>
                </c:pt>
                <c:pt idx="7">
                  <c:v>11031</c:v>
                </c:pt>
                <c:pt idx="8">
                  <c:v>9110</c:v>
                </c:pt>
                <c:pt idx="9">
                  <c:v>9468</c:v>
                </c:pt>
                <c:pt idx="10">
                  <c:v>7891</c:v>
                </c:pt>
                <c:pt idx="11">
                  <c:v>5517</c:v>
                </c:pt>
                <c:pt idx="12">
                  <c:v>8720</c:v>
                </c:pt>
                <c:pt idx="13">
                  <c:v>9705</c:v>
                </c:pt>
                <c:pt idx="14">
                  <c:v>12102</c:v>
                </c:pt>
                <c:pt idx="15">
                  <c:v>12088</c:v>
                </c:pt>
                <c:pt idx="16">
                  <c:v>12626</c:v>
                </c:pt>
                <c:pt idx="17">
                  <c:v>12730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Sheet1!$B$1:$S$1</c:f>
              <c:strCache>
                <c:ptCount val="1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8720</c:v>
                </c:pt>
                <c:pt idx="1">
                  <c:v>9705</c:v>
                </c:pt>
                <c:pt idx="2">
                  <c:v>12102</c:v>
                </c:pt>
                <c:pt idx="3">
                  <c:v>12088</c:v>
                </c:pt>
                <c:pt idx="4">
                  <c:v>12626</c:v>
                </c:pt>
                <c:pt idx="5">
                  <c:v>12730</c:v>
                </c:pt>
                <c:pt idx="6">
                  <c:v>11577</c:v>
                </c:pt>
                <c:pt idx="7">
                  <c:v>11542</c:v>
                </c:pt>
                <c:pt idx="8">
                  <c:v>10135</c:v>
                </c:pt>
                <c:pt idx="9">
                  <c:v>10662</c:v>
                </c:pt>
                <c:pt idx="10">
                  <c:v>8148</c:v>
                </c:pt>
                <c:pt idx="11">
                  <c:v>5915</c:v>
                </c:pt>
                <c:pt idx="12">
                  <c:v>9994</c:v>
                </c:pt>
                <c:pt idx="13">
                  <c:v>9935</c:v>
                </c:pt>
                <c:pt idx="14">
                  <c:v>12342</c:v>
                </c:pt>
                <c:pt idx="15">
                  <c:v>12948</c:v>
                </c:pt>
                <c:pt idx="16">
                  <c:v>13927</c:v>
                </c:pt>
                <c:pt idx="17">
                  <c:v>12474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58416511723673215"/>
          <c:y val="1.789159099363434E-2"/>
          <c:w val="0.22608295793453712"/>
          <c:h val="0.13471831870796341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32602483718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7237425903229922E-3"/>
                  <c:y val="-7.8306239506742373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"/>
                      </a:defRPr>
                    </a:pPr>
                    <a:r>
                      <a:rPr lang="en-US" dirty="0"/>
                      <a:t>16</a:t>
                    </a:r>
                  </a:p>
                </c:rich>
              </c:tx>
              <c:spPr>
                <a:noFill/>
                <a:ln w="147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222</c:v>
                </c:pt>
                <c:pt idx="1">
                  <c:v>1923</c:v>
                </c:pt>
                <c:pt idx="2">
                  <c:v>4899</c:v>
                </c:pt>
                <c:pt idx="3">
                  <c:v>956</c:v>
                </c:pt>
                <c:pt idx="4">
                  <c:v>161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8102783866894E-4"/>
          <c:y val="0.21150017291759596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154-4D2A-8B06-B7BE79DA8F6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3.5843623081509545E-4"/>
                  <c:y val="4.3149205330874525E-3"/>
                </c:manualLayout>
              </c:layout>
              <c:spPr>
                <a:noFill/>
                <a:ln w="147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10552795492507E-2"/>
                      <c:h val="7.4092934436664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-154</c:v>
                </c:pt>
                <c:pt idx="1">
                  <c:v>-520</c:v>
                </c:pt>
                <c:pt idx="2">
                  <c:v>-230</c:v>
                </c:pt>
                <c:pt idx="3">
                  <c:v>-53</c:v>
                </c:pt>
                <c:pt idx="4">
                  <c:v>20</c:v>
                </c:pt>
                <c:pt idx="5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Sheet1!$B$1:$S$1</c:f>
              <c:strCache>
                <c:ptCount val="1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17085</c:v>
                </c:pt>
                <c:pt idx="1">
                  <c:v>17467</c:v>
                </c:pt>
                <c:pt idx="2">
                  <c:v>18101</c:v>
                </c:pt>
                <c:pt idx="3">
                  <c:v>18984</c:v>
                </c:pt>
                <c:pt idx="4">
                  <c:v>19963</c:v>
                </c:pt>
                <c:pt idx="5">
                  <c:v>21615</c:v>
                </c:pt>
                <c:pt idx="6">
                  <c:v>22534</c:v>
                </c:pt>
                <c:pt idx="7">
                  <c:v>22572</c:v>
                </c:pt>
                <c:pt idx="8">
                  <c:v>23057</c:v>
                </c:pt>
                <c:pt idx="9">
                  <c:v>23067</c:v>
                </c:pt>
                <c:pt idx="10">
                  <c:v>22332</c:v>
                </c:pt>
                <c:pt idx="11">
                  <c:v>20790</c:v>
                </c:pt>
                <c:pt idx="12">
                  <c:v>20243</c:v>
                </c:pt>
                <c:pt idx="13">
                  <c:v>20447</c:v>
                </c:pt>
                <c:pt idx="14">
                  <c:v>21174</c:v>
                </c:pt>
                <c:pt idx="15">
                  <c:v>22244</c:v>
                </c:pt>
                <c:pt idx="16">
                  <c:v>23410</c:v>
                </c:pt>
                <c:pt idx="17" formatCode="#,##0">
                  <c:v>24160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economists-outlook/property-values-by-state-from-2005-201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.archcapgroup.com/hamm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sites/default/files/documents/2019-05-realtors-confidence-index-06-21-2019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sites/default/files/documents/2019-05-realtors-confidence-index-06-21-2019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sites/default/files/documents/2019-05-realtors-confidence-index-06-21-2019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449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http://</a:t>
            </a:r>
            <a:r>
              <a:rPr lang="en-US" altLang="en-US" dirty="0" err="1"/>
              <a:t>www.freddiemac.com</a:t>
            </a:r>
            <a:r>
              <a:rPr lang="en-US" altLang="en-US" dirty="0"/>
              <a:t>/blog/</a:t>
            </a:r>
            <a:r>
              <a:rPr lang="en-US" altLang="en-US" dirty="0" err="1"/>
              <a:t>research_and_analysis</a:t>
            </a:r>
            <a:r>
              <a:rPr lang="en-US" altLang="en-US" dirty="0"/>
              <a:t>/20140324_dirt_cheap_to_cheap.html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0697E-599A-4C47-AB53-9AF301B7C6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http://www.freddiemac.com/research/forecast/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http://www.fanniemae.com/portal/research-insights/forecast.html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https://www.mba.org/news-research-and-resources/research-and-economics/forecasts-and-commentary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https://www.nar.realtor/sites/default/files/documents/forecast-07-2019-us-economic-outlook-06-27-2019.pdf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12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http://www.freddiemac.com/fmac-resources/research/pdf/201906-Forecast-02.pdf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9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661621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205988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https://news.gallup.com/poll/251696/real-estate-leads-stocks-best-investment.aspx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4A3A3-1120-42C4-B8F4-145EAD2F06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91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423525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422226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863411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B26241-F611-4CA8-916D-6D32F572BC96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https://news.gallup.com/poll/251696/real-estate-leads-stocks-best-investment.aspx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4B903-A3CD-465A-903C-7ABA1CDDA6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74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D085C15-98E7-4144-BC6A-58C9F9FF4635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D738425-CBCE-4D96-82EC-6EA5FD657777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1A4C6F4-5411-4BB3-99F8-99C08D440CDB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1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838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160623-19E8-470D-A5EE-E30C7970E192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hlinkClick r:id="rId3"/>
              </a:rPr>
              <a:t>https://www.nar.realtor/economists-outlook/property-values-by-state-from-2005-2018</a:t>
            </a:r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EF4FBE-8838-704B-B87A-2C3E7AB549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0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hlinkClick r:id="rId3"/>
              </a:rPr>
              <a:t>https://mi.archcapgroup.com/hammr</a:t>
            </a:r>
            <a:endParaRPr lang="en-US" dirty="0"/>
          </a:p>
          <a:p>
            <a:r>
              <a:rPr lang="en-US" altLang="en-US" dirty="0"/>
              <a:t>Source: Spring 2019 Housing &amp; Mortgage Market Review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F4FBE-8838-704B-B87A-2C3E7AB549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7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/reports/realtors-confidence-index</a:t>
            </a:r>
          </a:p>
          <a:p>
            <a:r>
              <a:rPr lang="en-US" dirty="0">
                <a:hlinkClick r:id="rId3"/>
              </a:rPr>
              <a:t>https://www.nar.realtor/sites/default/files/documents/2019-05-realtors-confidence-index-06-21-2019.pdf</a:t>
            </a:r>
            <a:endParaRPr lang="en-US" alt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701E2-2D83-8848-813C-6C1D93751D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/reports/realtors-confidence-index</a:t>
            </a:r>
          </a:p>
          <a:p>
            <a:r>
              <a:rPr lang="en-US" dirty="0">
                <a:hlinkClick r:id="rId3"/>
              </a:rPr>
              <a:t>https://www.nar.realtor/sites/default/files/documents/2019-05-realtors-confidence-index-06-21-2019.pdf</a:t>
            </a:r>
            <a:endParaRPr lang="en-US" alt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474C3-ADA3-8447-926D-CE576EF3D35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01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/reports/realtors-confidence-index</a:t>
            </a:r>
          </a:p>
          <a:p>
            <a:r>
              <a:rPr lang="en-US" dirty="0">
                <a:hlinkClick r:id="rId3"/>
              </a:rPr>
              <a:t>https://www.nar.realtor/sites/default/files/documents/2019-05-realtors-confidence-index-06-21-2019.pdf</a:t>
            </a:r>
            <a:endParaRPr lang="en-US" alt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BCBDC-7D58-D64D-9F6E-A3F83B58B2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0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6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526F-9A57-44F0-9241-F0D042D263E3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D65A-B971-49BD-AD1D-16EF7B4F9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93E2-8AE0-4C39-8CED-D518630D14DB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E6B4-2FA8-4E97-97C5-E7D61E8E6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5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6F06-6B14-4308-BC55-8CBA82009709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A97F-CB28-431E-A017-03BD77105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78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2A92-F030-4BC2-8DB6-65B9B7C83C92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CDEF-12EA-4FC5-8A8A-F8FB3B94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3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F9D2-28FB-417F-81F8-141D06637D6C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8E7E-4EB8-4837-A275-46A411D30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51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F8F8-9179-4021-A558-A165392B9D32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74C3-1741-46C7-B7D7-79E8A4C21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0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931C-F5FF-44A9-9D68-D2D9129DAB12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888E-9C60-4873-B2DE-C674345C8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8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81B7-F8EC-460F-A6AD-22913E341FAA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1598-5124-44A8-8A30-91C39CF03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48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9837-4537-4B09-AE48-9A724A59E91B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B1A2-C40C-471D-86C4-BF21C219B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86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23556-B5A3-4547-8B63-E3621CBE34F7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8CA2-1D04-4FDC-82C7-9643DE1D0B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2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7" indent="0" algn="ctr">
              <a:buNone/>
              <a:defRPr sz="1350"/>
            </a:lvl3pPr>
            <a:lvl4pPr marL="1028710" indent="0" algn="ctr">
              <a:buNone/>
              <a:defRPr sz="1200"/>
            </a:lvl4pPr>
            <a:lvl5pPr marL="1371614" indent="0" algn="ctr">
              <a:buNone/>
              <a:defRPr sz="1200"/>
            </a:lvl5pPr>
            <a:lvl6pPr marL="1714517" indent="0" algn="ctr">
              <a:buNone/>
              <a:defRPr sz="1200"/>
            </a:lvl6pPr>
            <a:lvl7pPr marL="2057421" indent="0" algn="ctr">
              <a:buNone/>
              <a:defRPr sz="1200"/>
            </a:lvl7pPr>
            <a:lvl8pPr marL="2400324" indent="0" algn="ctr">
              <a:buNone/>
              <a:defRPr sz="1200"/>
            </a:lvl8pPr>
            <a:lvl9pPr marL="274322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2FBA-7DA3-4967-BFD2-7D8A02CD34E3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7674-074C-4B39-B724-CBF88ACE8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50AA-3CD6-463C-B2C6-852D612012D1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E9E7-B712-4DCB-9C53-B18211F1C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20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8955-B8CD-430B-BB01-4D28BE9A3AC9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3EBB-F5DD-4C46-BAC9-05E9AB44E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6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E8FB-B76B-4DCD-B1BE-534454C8200F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DF02-CA3A-46EC-A353-B52A02168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6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152E-AECF-4E38-8449-9105817EC3F1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0BAB-1ACC-4B74-BFF1-34816A54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C0AC-7E65-403C-A4E2-D9F53FB72F94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515B-51DB-4360-9A55-E53B2998E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FC4F-E0AD-4211-9471-33F76FFF5259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00AC-CE86-4822-B456-29770D3D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7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305A-EEAB-4D76-81A2-AF25A35941BB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8586-11AE-467B-86CB-639967AC4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55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7" indent="0">
              <a:buNone/>
              <a:defRPr sz="1800"/>
            </a:lvl3pPr>
            <a:lvl4pPr marL="1028710" indent="0">
              <a:buNone/>
              <a:defRPr sz="1500"/>
            </a:lvl4pPr>
            <a:lvl5pPr marL="1371614" indent="0">
              <a:buNone/>
              <a:defRPr sz="1500"/>
            </a:lvl5pPr>
            <a:lvl6pPr marL="1714517" indent="0">
              <a:buNone/>
              <a:defRPr sz="1500"/>
            </a:lvl6pPr>
            <a:lvl7pPr marL="2057421" indent="0">
              <a:buNone/>
              <a:defRPr sz="1500"/>
            </a:lvl7pPr>
            <a:lvl8pPr marL="2400324" indent="0">
              <a:buNone/>
              <a:defRPr sz="1500"/>
            </a:lvl8pPr>
            <a:lvl9pPr marL="2743227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D7C5-3961-44CA-9230-931242359154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700B-EB9D-4B75-8955-0E41715CA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31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B2D65-5D49-4EB6-AFA5-610EAC22C70A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E9FE-0949-41AA-A165-2D7B2557A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0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8295" y="365125"/>
            <a:ext cx="16263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65125"/>
            <a:ext cx="476488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E1B7-2A5D-44CD-BCA8-22E524648635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002E-C24A-48F5-8538-1B6DD52DE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A532F6-AD82-4B7E-A8E4-D3DEEA21D5F7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D0D918-ACE5-4416-99CC-091ED074C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93" r:id="rId7"/>
    <p:sldLayoutId id="2147484177" r:id="rId8"/>
    <p:sldLayoutId id="2147484178" r:id="rId9"/>
    <p:sldLayoutId id="2147484179" r:id="rId10"/>
    <p:sldLayoutId id="2147484180" r:id="rId11"/>
    <p:sldLayoutId id="214748419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341B8D-E18F-41DB-855F-DC41AF8B206A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05613B-B823-4C62-AF53-BB2ED048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2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6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1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762000" y="1600200"/>
            <a:ext cx="78089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8800" b="1">
                <a:solidFill>
                  <a:schemeClr val="bg1"/>
                </a:solidFill>
              </a:rPr>
              <a:t>National </a:t>
            </a:r>
            <a:br>
              <a:rPr lang="en-US" altLang="en-US" sz="8800" b="1">
                <a:solidFill>
                  <a:schemeClr val="bg1"/>
                </a:solidFill>
              </a:rPr>
            </a:br>
            <a:r>
              <a:rPr lang="en-US" altLang="en-US" sz="8800" b="1">
                <a:solidFill>
                  <a:schemeClr val="bg1"/>
                </a:solidFill>
              </a:rPr>
              <a:t>Housing Trends</a:t>
            </a:r>
            <a:endParaRPr lang="en-US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Most Expensive Metros </a:t>
            </a:r>
            <a:br>
              <a:rPr lang="en-US" altLang="en-US" sz="4400" b="1" dirty="0">
                <a:latin typeface="Georgia" panose="02040502050405020303" pitchFamily="18" charset="0"/>
              </a:rPr>
            </a:br>
            <a:r>
              <a:rPr lang="en-US" altLang="en-US" sz="4400" b="1" dirty="0">
                <a:latin typeface="Georgia" panose="02040502050405020303" pitchFamily="18" charset="0"/>
              </a:rPr>
              <a:t>To Buy A Home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C5F7D-123D-436E-8D1C-CC130973B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5" y="1676400"/>
            <a:ext cx="8741862" cy="39338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51882A-AC1B-4815-B3C8-0BF3587E05FD}"/>
              </a:ext>
            </a:extLst>
          </p:cNvPr>
          <p:cNvSpPr/>
          <p:nvPr/>
        </p:nvSpPr>
        <p:spPr bwMode="auto">
          <a:xfrm>
            <a:off x="6705600" y="5880419"/>
            <a:ext cx="1905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Source:  HSH.com</a:t>
            </a:r>
          </a:p>
        </p:txBody>
      </p:sp>
    </p:spTree>
    <p:extLst>
      <p:ext uri="{BB962C8B-B14F-4D97-AF65-F5344CB8AC3E}">
        <p14:creationId xmlns:p14="http://schemas.microsoft.com/office/powerpoint/2010/main" val="384126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0525" y="1374775"/>
          <a:ext cx="8448675" cy="451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Decade</a:t>
                      </a:r>
                    </a:p>
                  </a:txBody>
                  <a:tcPr marL="83137" marR="83137" marT="40328" marB="4032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Rate</a:t>
                      </a:r>
                    </a:p>
                  </a:txBody>
                  <a:tcPr marL="83137" marR="83137" marT="40328" marB="4032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1970s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8.86%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1980s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12.7%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1990s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8.12%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2000s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6.29%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1" name="TextBox 1"/>
          <p:cNvSpPr txBox="1">
            <a:spLocks noChangeArrowheads="1"/>
          </p:cNvSpPr>
          <p:nvPr/>
        </p:nvSpPr>
        <p:spPr bwMode="auto">
          <a:xfrm>
            <a:off x="8045801" y="6418263"/>
            <a:ext cx="961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Freddie Mac</a:t>
            </a:r>
          </a:p>
        </p:txBody>
      </p:sp>
      <p:sp>
        <p:nvSpPr>
          <p:cNvPr id="11287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Historic Mortgage Rates by Decade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926138"/>
            <a:ext cx="8458200" cy="2460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EA6B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8375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14325" y="292100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Mortgage Rate Projections</a:t>
            </a:r>
            <a:endParaRPr kumimoji="0" lang="en-US" alt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867291" y="6527800"/>
            <a:ext cx="1206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dirty="0">
                <a:solidFill>
                  <a:srgbClr val="A6A6A6"/>
                </a:solidFill>
                <a:latin typeface="Calibri Regular"/>
              </a:rPr>
              <a:t>7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/2019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4778" y="1241425"/>
          <a:ext cx="8669361" cy="5097463"/>
        </p:xfrm>
        <a:graphic>
          <a:graphicData uri="http://schemas.openxmlformats.org/drawingml/2006/table">
            <a:tbl>
              <a:tblPr/>
              <a:tblGrid>
                <a:gridCol w="141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3992859033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2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1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MBA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NAR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of All Four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2019 3Q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3.92%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2019 4Q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3.95%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1Q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4.1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3.97%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2Q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4.1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4.1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4.0%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60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39148" y="357809"/>
          <a:ext cx="8928652" cy="615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29000" y="6515100"/>
            <a:ext cx="5638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Freddie Mac 7/2019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04800" y="199256"/>
            <a:ext cx="5069305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Mortgage Rates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Freddie Mac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30-Year Fixed Rate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887819" y="1584270"/>
            <a:ext cx="205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Actual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Projected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1030E961-68E5-470F-969C-F3B41076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19" y="3395447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A870D57-63F3-4087-ADC1-FAAA8F398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365" y="3121066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2017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8131DBF-6CF2-41E5-ABB1-96FED669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3228" y="3174845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1D467C9-0A58-4E1E-A9B0-C3CCF390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561" y="4322233"/>
            <a:ext cx="915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2289582A-6434-46E3-A1CC-FD43234A6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701" y="3167390"/>
            <a:ext cx="915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69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048449" y="508000"/>
            <a:ext cx="722967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8800" b="1" dirty="0">
                <a:solidFill>
                  <a:schemeClr val="bg1"/>
                </a:solidFill>
              </a:rPr>
              <a:t>Greater</a:t>
            </a:r>
            <a:br>
              <a:rPr lang="en-US" altLang="en-US" sz="8800" b="1" dirty="0">
                <a:solidFill>
                  <a:schemeClr val="bg1"/>
                </a:solidFill>
              </a:rPr>
            </a:br>
            <a:r>
              <a:rPr lang="en-US" altLang="en-US" sz="880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880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3600" b="1" dirty="0">
                <a:solidFill>
                  <a:schemeClr val="bg1"/>
                </a:solidFill>
              </a:rPr>
              <a:t>July 2019 Report 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2800" b="1" dirty="0">
                <a:solidFill>
                  <a:schemeClr val="bg1"/>
                </a:solidFill>
              </a:rPr>
              <a:t>With Results Through June 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5479986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June Closings Down 8.6% Compared To May Closings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June 2019 Closings Down 7.1% Compared To June 2018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YTD Closings Down 2.2% Compared To Last Year</a:t>
            </a:r>
            <a:endParaRPr lang="en-US" altLang="en-US" sz="2800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33600501"/>
              </p:ext>
            </p:extLst>
          </p:nvPr>
        </p:nvGraphicFramePr>
        <p:xfrm>
          <a:off x="194441" y="495300"/>
          <a:ext cx="81534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2018-2019 Closings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E7D5F-1E97-4046-ADF6-38CF76F7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914400"/>
            <a:ext cx="1976452" cy="7858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June Under Contract Down 2.3% Compared To May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June 2019 Under Contract Up 10% Compared To June 2018</a:t>
            </a:r>
            <a:br>
              <a:rPr lang="en-US" altLang="en-US" sz="2300" b="1" dirty="0"/>
            </a:br>
            <a:br>
              <a:rPr lang="en-US" altLang="en-US" sz="2300" b="1" dirty="0"/>
            </a:br>
            <a:endParaRPr lang="en-US" altLang="en-US" sz="240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05576123"/>
              </p:ext>
            </p:extLst>
          </p:nvPr>
        </p:nvGraphicFramePr>
        <p:xfrm>
          <a:off x="565150" y="685800"/>
          <a:ext cx="8013700" cy="48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Under Contract Trend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June New Listings Down 11.5% Compared To May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June 2019 New Listings Down 2.1% Compared To June 2018</a:t>
            </a:r>
            <a:br>
              <a:rPr lang="en-US" altLang="en-US" sz="2300" b="1" dirty="0"/>
            </a:br>
            <a:br>
              <a:rPr lang="en-US" altLang="en-US" sz="2300" b="1" dirty="0"/>
            </a:br>
            <a:endParaRPr lang="en-US" altLang="en-US" sz="240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04709061"/>
              </p:ext>
            </p:extLst>
          </p:nvPr>
        </p:nvGraphicFramePr>
        <p:xfrm>
          <a:off x="565150" y="762000"/>
          <a:ext cx="8013700" cy="48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New Listings Trend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95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3710319"/>
              </p:ext>
            </p:extLst>
          </p:nvPr>
        </p:nvGraphicFramePr>
        <p:xfrm>
          <a:off x="620713" y="1422400"/>
          <a:ext cx="8142287" cy="498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Closings – June 2019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172200" y="2057400"/>
            <a:ext cx="2286000" cy="157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83% Of Transactions In $100K-$500K Price Range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600" b="1" dirty="0">
                <a:solidFill>
                  <a:schemeClr val="tx2"/>
                </a:solidFill>
              </a:rPr>
              <a:t>June </a:t>
            </a:r>
            <a:r>
              <a:rPr lang="en-US" altLang="en-US" sz="3400" b="1" dirty="0">
                <a:solidFill>
                  <a:schemeClr val="tx2"/>
                </a:solidFill>
              </a:rPr>
              <a:t>2019 Compared To June 2018</a:t>
            </a:r>
            <a:endParaRPr lang="en-US" altLang="en-US" sz="34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2552459"/>
              </p:ext>
            </p:extLst>
          </p:nvPr>
        </p:nvGraphicFramePr>
        <p:xfrm>
          <a:off x="620713" y="1498600"/>
          <a:ext cx="79009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/>
          </p:cNvGraphicFramePr>
          <p:nvPr/>
        </p:nvGraphicFramePr>
        <p:xfrm>
          <a:off x="228600" y="609600"/>
          <a:ext cx="8610600" cy="635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36825" y="457200"/>
            <a:ext cx="6248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America’s Choice of Best Long Term Investment</a:t>
            </a:r>
          </a:p>
        </p:txBody>
      </p: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4343400" y="6477000"/>
            <a:ext cx="47132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Gallup 2019</a:t>
            </a:r>
          </a:p>
        </p:txBody>
      </p:sp>
    </p:spTree>
    <p:extLst>
      <p:ext uri="{BB962C8B-B14F-4D97-AF65-F5344CB8AC3E}">
        <p14:creationId xmlns:p14="http://schemas.microsoft.com/office/powerpoint/2010/main" val="1187963644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Inventory Up 3.2% From Last Month </a:t>
            </a:r>
            <a:br>
              <a:rPr lang="en-US" altLang="en-US" sz="28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Up 11.8% Compared To Last Year  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762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Listed Inventory January 2018 – June 2019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All Residential, Metro Atlanta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25637717"/>
              </p:ext>
            </p:extLst>
          </p:nvPr>
        </p:nvGraphicFramePr>
        <p:xfrm>
          <a:off x="381000" y="1182687"/>
          <a:ext cx="8267700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6377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381000" y="228600"/>
            <a:ext cx="8005763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55600" y="981075"/>
            <a:ext cx="8509000" cy="5668963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04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8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42967304"/>
              </p:ext>
            </p:extLst>
          </p:nvPr>
        </p:nvGraphicFramePr>
        <p:xfrm>
          <a:off x="445293" y="1114425"/>
          <a:ext cx="8253413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1066800" y="4495800"/>
            <a:ext cx="7086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(June 2019, Based On Closed Sales)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Total Metro Atlanta “Months Of Inventory” Is 3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1447800" y="2016125"/>
            <a:ext cx="514826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 b="1" dirty="0"/>
              <a:t>ASP $332,000 In June.  Up 1% From Last Month.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 b="1" dirty="0"/>
              <a:t> Up 4% From Last June.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Monthly Average Sale Prices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endParaRPr lang="en-US" alt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89697435"/>
              </p:ext>
            </p:extLst>
          </p:nvPr>
        </p:nvGraphicFramePr>
        <p:xfrm>
          <a:off x="381001" y="908050"/>
          <a:ext cx="8267700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037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28600" y="5943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Annual ASP Up 77% From Bottom Of 2011</a:t>
            </a:r>
            <a:endParaRPr lang="en-US" altLang="en-US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05002490"/>
              </p:ext>
            </p:extLst>
          </p:nvPr>
        </p:nvGraphicFramePr>
        <p:xfrm>
          <a:off x="457200" y="647341"/>
          <a:ext cx="81534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1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76200" y="579120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Jan 2010 Through April 2019 (Reported June 25, 2019)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Home Values Up 83% From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85223785"/>
              </p:ext>
            </p:extLst>
          </p:nvPr>
        </p:nvGraphicFramePr>
        <p:xfrm>
          <a:off x="92015" y="762000"/>
          <a:ext cx="8848696" cy="535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52400" y="6858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66902"/>
              </p:ext>
            </p:extLst>
          </p:nvPr>
        </p:nvGraphicFramePr>
        <p:xfrm>
          <a:off x="990600" y="1676400"/>
          <a:ext cx="3200400" cy="448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2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38.93%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33.77%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29.56%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13.71%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12.98%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23.49%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39.71%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386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53988"/>
              </p:ext>
            </p:extLst>
          </p:nvPr>
        </p:nvGraphicFramePr>
        <p:xfrm>
          <a:off x="4800600" y="1676400"/>
          <a:ext cx="3200400" cy="448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2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43.19%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53.98%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66.95%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41.06%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29.32%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22.56%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15.77%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9.79%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64149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Case Shiller Index For Metro Atlanta - April 2019 As Reported June 25, 2019.  </a:t>
            </a:r>
            <a:br>
              <a:rPr lang="en-US" altLang="en-US" sz="1600" dirty="0"/>
            </a:br>
            <a:r>
              <a:rPr lang="en-US" altLang="en-US" sz="1600" dirty="0"/>
              <a:t>Micro 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10812249"/>
              </p:ext>
            </p:extLst>
          </p:nvPr>
        </p:nvGraphicFramePr>
        <p:xfrm>
          <a:off x="269875" y="534988"/>
          <a:ext cx="8524875" cy="540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28600" y="58674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Recent Bottom Was March 2012.  </a:t>
            </a:r>
            <a:br>
              <a:rPr lang="en-US" altLang="en-US" sz="2400" dirty="0"/>
            </a:br>
            <a:r>
              <a:rPr lang="en-US" altLang="en-US" sz="2400" dirty="0"/>
              <a:t>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838200" y="990600"/>
            <a:ext cx="7696200" cy="1981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8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8610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200" b="1" dirty="0">
                <a:solidFill>
                  <a:schemeClr val="bg1"/>
                </a:solidFill>
              </a:rPr>
              <a:t>Metro Atlanta Brokerage Rankings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F1E415-ACEA-4646-9137-5062B7181620}"/>
              </a:ext>
            </a:extLst>
          </p:cNvPr>
          <p:cNvGraphicFramePr/>
          <p:nvPr/>
        </p:nvGraphicFramePr>
        <p:xfrm>
          <a:off x="436097" y="562708"/>
          <a:ext cx="8285871" cy="595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7B1CE1-B227-4DCB-A56E-C88D4E58852C}"/>
              </a:ext>
            </a:extLst>
          </p:cNvPr>
          <p:cNvSpPr txBox="1"/>
          <p:nvPr/>
        </p:nvSpPr>
        <p:spPr>
          <a:xfrm>
            <a:off x="7032" y="383253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America’s Choice for Best Long-Term Investment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B82E0-12C0-4BEC-AE02-132898001065}"/>
              </a:ext>
            </a:extLst>
          </p:cNvPr>
          <p:cNvSpPr txBox="1"/>
          <p:nvPr/>
        </p:nvSpPr>
        <p:spPr>
          <a:xfrm>
            <a:off x="6119447" y="1178261"/>
            <a:ext cx="2480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800"/>
                </a:solidFill>
              </a:rPr>
              <a:t>Real Estate 35%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9448B-B283-4D58-A18E-606AF7772B4C}"/>
              </a:ext>
            </a:extLst>
          </p:cNvPr>
          <p:cNvSpPr txBox="1"/>
          <p:nvPr/>
        </p:nvSpPr>
        <p:spPr>
          <a:xfrm>
            <a:off x="6787322" y="2520121"/>
            <a:ext cx="181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Stocks 27%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F214D-5ADC-497D-99E3-96F13A673647}"/>
              </a:ext>
            </a:extLst>
          </p:cNvPr>
          <p:cNvSpPr txBox="1"/>
          <p:nvPr/>
        </p:nvSpPr>
        <p:spPr>
          <a:xfrm>
            <a:off x="7025721" y="5196709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D6A300"/>
                </a:solidFill>
              </a:rPr>
              <a:t>Gold 14%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30F2F-A727-4C25-AE29-4CF693668779}"/>
              </a:ext>
            </a:extLst>
          </p:cNvPr>
          <p:cNvSpPr txBox="1"/>
          <p:nvPr/>
        </p:nvSpPr>
        <p:spPr>
          <a:xfrm>
            <a:off x="5712616" y="3972410"/>
            <a:ext cx="2756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FD8700"/>
                </a:solidFill>
              </a:rPr>
              <a:t>Savings Accounts </a:t>
            </a:r>
          </a:p>
          <a:p>
            <a:pPr algn="r"/>
            <a:r>
              <a:rPr lang="en-US" sz="2800" dirty="0">
                <a:solidFill>
                  <a:srgbClr val="FD8700"/>
                </a:solidFill>
              </a:rPr>
              <a:t>15%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744EA9D-FA4F-47BD-9FAB-C7AE9EC59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477000"/>
            <a:ext cx="47132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914400">
              <a:defRPr/>
            </a:pPr>
            <a:r>
              <a:rPr lang="en-US" altLang="en-US" sz="1100" dirty="0">
                <a:solidFill>
                  <a:srgbClr val="A6A6A6"/>
                </a:solidFill>
                <a:cs typeface="Calibri" panose="020F0502020204030204" pitchFamily="34" charset="0"/>
              </a:rPr>
              <a:t>Gallup 2019</a:t>
            </a:r>
          </a:p>
        </p:txBody>
      </p:sp>
    </p:spTree>
    <p:extLst>
      <p:ext uri="{BB962C8B-B14F-4D97-AF65-F5344CB8AC3E}">
        <p14:creationId xmlns:p14="http://schemas.microsoft.com/office/powerpoint/2010/main" val="160223820"/>
      </p:ext>
    </p:extLst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544259339"/>
              </p:ext>
            </p:extLst>
          </p:nvPr>
        </p:nvGraphicFramePr>
        <p:xfrm>
          <a:off x="499322" y="685800"/>
          <a:ext cx="8381999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Annual Closed Volume – June 2019 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60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</a:rPr>
              <a:t>($ Volume in Billions)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28600" y="6248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Information Provided By Trendgraphix and BHHS GP Internal Reports. </a:t>
            </a:r>
            <a:endParaRPr lang="en-US" altLang="en-US" sz="2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610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800" b="1">
                <a:solidFill>
                  <a:schemeClr val="bg1"/>
                </a:solidFill>
              </a:rPr>
              <a:t>Georgia Economic &amp; Housing Trends</a:t>
            </a:r>
            <a:endParaRPr lang="en-US" altLang="en-US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Top State For Business</a:t>
            </a:r>
            <a:br>
              <a:rPr lang="en-US" altLang="en-US" sz="4400" b="1" dirty="0">
                <a:latin typeface="Georgia" panose="02040502050405020303" pitchFamily="18" charset="0"/>
              </a:rPr>
            </a:br>
            <a:r>
              <a:rPr lang="en-US" altLang="en-US" sz="2400" dirty="0">
                <a:latin typeface="Georgia" panose="02040502050405020303" pitchFamily="18" charset="0"/>
              </a:rPr>
              <a:t>Site Selection Magazine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pic>
        <p:nvPicPr>
          <p:cNvPr id="55298" name="Picture 2" descr="Image result for georgia number 1 state for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199"/>
            <a:ext cx="4038600" cy="48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1905000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 Years in a Row!</a:t>
            </a:r>
          </a:p>
          <a:p>
            <a:pPr algn="ctr"/>
            <a:r>
              <a:rPr lang="en-US" sz="3600" dirty="0"/>
              <a:t>2018</a:t>
            </a:r>
          </a:p>
          <a:p>
            <a:pPr algn="ctr"/>
            <a:r>
              <a:rPr lang="en-US" sz="3600" dirty="0"/>
              <a:t>2017</a:t>
            </a:r>
          </a:p>
          <a:p>
            <a:pPr algn="ctr"/>
            <a:r>
              <a:rPr lang="en-US" sz="3600" dirty="0"/>
              <a:t>2016</a:t>
            </a:r>
          </a:p>
          <a:p>
            <a:pPr algn="ctr"/>
            <a:r>
              <a:rPr lang="en-US" sz="3600" dirty="0"/>
              <a:t>2015</a:t>
            </a:r>
          </a:p>
          <a:p>
            <a:pPr algn="ctr"/>
            <a:r>
              <a:rPr lang="en-US" sz="3600" dirty="0"/>
              <a:t>2014</a:t>
            </a:r>
          </a:p>
          <a:p>
            <a:pPr algn="ctr"/>
            <a:r>
              <a:rPr lang="en-US" sz="3600" dirty="0"/>
              <a:t>2013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Buyers Moving To Atlanta!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187450"/>
            <a:ext cx="8610600" cy="4940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is the Top 10 List including previous rank:</a:t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Atlanta (1)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Phoenix (4)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Tampa/Sarasota (2)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Dallas/Fort Worth (3)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Orlando (5)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Denver (7)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Houston (8)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Seattle (6)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Vegas (10)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Chicago (9)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4548188" y="2286000"/>
            <a:ext cx="4267200" cy="304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Penske Truck Rental published their latest moving destination list and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Atlanta was ranked #1 for the 6</a:t>
            </a:r>
            <a:r>
              <a:rPr lang="en-US" altLang="en-US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year in a row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 The trend of moving to the sunbelt has returned.  Desirable attributes that help Metro Atlanta include a business friendly environment, low cost of living for a metro area, airport, moderate weather with 4 seasons and a high quality of life.   </a:t>
            </a:r>
            <a:endParaRPr lang="en-US" altLang="en-US" sz="1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304800" y="1752600"/>
            <a:ext cx="2133600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</a:rPr>
              <a:t>Baby Boomers Are Coming To Be Close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To Their </a:t>
            </a:r>
            <a:r>
              <a:rPr lang="en-US" sz="2800" b="1" dirty="0">
                <a:latin typeface="Times" charset="0"/>
              </a:rPr>
              <a:t>Children &amp; Grandchildren.</a:t>
            </a:r>
            <a:endParaRPr lang="en-US" sz="2800" b="1" dirty="0">
              <a:latin typeface="+mj-lt"/>
            </a:endParaRPr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6945313" y="6424613"/>
            <a:ext cx="165417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i="1"/>
              <a:t>Source :Census Bureau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143000"/>
          <a:ext cx="8686800" cy="5584815"/>
        </p:xfrm>
        <a:graphic>
          <a:graphicData uri="http://schemas.openxmlformats.org/drawingml/2006/table">
            <a:tbl>
              <a:tblPr/>
              <a:tblGrid>
                <a:gridCol w="192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889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Population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Rank of Share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Under 20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20-64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65+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25-39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45-59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Dallas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6,144,489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Atlanta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    5,271,550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Phoenix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4,179,427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Denver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2,466,591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Riverside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4,081,371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Houston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5,629,127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Portland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2,174,631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Seattle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3,309,347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Sacramento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2,091,120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Washington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5,306,125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Angeles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12,875,587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Diego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2,974,859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Francisco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4,203,898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Orlando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2,032,496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Minneapolis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3,208,212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Chicago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9,522,879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York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18,815,988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4,482,857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Cincinnati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2,134,864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Baltimore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2,668,056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Detroit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4,467,592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Philadelphia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5,827,962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St. Louis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2,802,282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Miami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5,413,212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Tampa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2,723,949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Cleveland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2,096,471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9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Pittsburgh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2,355,712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438400" y="3100388"/>
            <a:ext cx="5943600" cy="17526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Metro Atlanta Has The: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</a:rPr>
              <a:t>#2 Population Age 25-39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</a:rPr>
              <a:t>#5 Population Under 20</a:t>
            </a:r>
          </a:p>
        </p:txBody>
      </p:sp>
      <p:cxnSp>
        <p:nvCxnSpPr>
          <p:cNvPr id="87281" name="Straight Arrow Connector 7"/>
          <p:cNvCxnSpPr>
            <a:cxnSpLocks noChangeShapeType="1"/>
          </p:cNvCxnSpPr>
          <p:nvPr/>
        </p:nvCxnSpPr>
        <p:spPr bwMode="auto">
          <a:xfrm flipV="1">
            <a:off x="6781800" y="1981200"/>
            <a:ext cx="762000" cy="1219200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282" name="Straight Arrow Connector 9"/>
          <p:cNvCxnSpPr>
            <a:cxnSpLocks noChangeShapeType="1"/>
          </p:cNvCxnSpPr>
          <p:nvPr/>
        </p:nvCxnSpPr>
        <p:spPr bwMode="auto">
          <a:xfrm flipH="1" flipV="1">
            <a:off x="4876800" y="1905000"/>
            <a:ext cx="914400" cy="1195388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276600" y="990600"/>
            <a:ext cx="2057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276600" y="990600"/>
            <a:ext cx="19812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DC55F-1353-41A2-9948-6E9E85A0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4" y="685800"/>
            <a:ext cx="8958328" cy="60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2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pic>
        <p:nvPicPr>
          <p:cNvPr id="901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46213"/>
            <a:ext cx="77057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Population By County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A4BFF-D999-44F2-A5AC-ADD2DD03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50" y="838200"/>
            <a:ext cx="8605900" cy="56055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5EE592-DA8A-41CA-9C92-1C84D562E5FF}"/>
              </a:ext>
            </a:extLst>
          </p:cNvPr>
          <p:cNvSpPr/>
          <p:nvPr/>
        </p:nvSpPr>
        <p:spPr bwMode="auto">
          <a:xfrm>
            <a:off x="6324600" y="6443704"/>
            <a:ext cx="2057400" cy="2314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Atlanta Regional Commission</a:t>
            </a:r>
          </a:p>
        </p:txBody>
      </p:sp>
    </p:spTree>
    <p:extLst>
      <p:ext uri="{BB962C8B-B14F-4D97-AF65-F5344CB8AC3E}">
        <p14:creationId xmlns:p14="http://schemas.microsoft.com/office/powerpoint/2010/main" val="2637959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pic>
        <p:nvPicPr>
          <p:cNvPr id="942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886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3"/>
          <p:cNvSpPr txBox="1">
            <a:spLocks noChangeArrowheads="1"/>
          </p:cNvSpPr>
          <p:nvPr/>
        </p:nvSpPr>
        <p:spPr bwMode="auto">
          <a:xfrm rot="10800000" flipH="1" flipV="1">
            <a:off x="4419600" y="1828800"/>
            <a:ext cx="42354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U.S. Conference of Mayors Report predicts that Metro Atlanta will be the 6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largest city in the nation by 2046. 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Metro Atlanta will grow from 5.8 million residents to 8.6 million residents.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That means 2.8 million people will move to our area!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This is great news for our long-term real estate values!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94DE566-FE10-4A47-9C64-B849DBFF35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3333"/>
          <a:stretch/>
        </p:blipFill>
        <p:spPr>
          <a:xfrm>
            <a:off x="0" y="743588"/>
            <a:ext cx="9144000" cy="6019800"/>
          </a:xfrm>
          <a:prstGeom prst="rect">
            <a:avLst/>
          </a:prstGeom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3357"/>
          <a:stretch>
            <a:fillRect/>
          </a:stretch>
        </p:blipFill>
        <p:spPr bwMode="auto">
          <a:xfrm>
            <a:off x="192088" y="8413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8E06DC71-864F-E049-84C5-6346825A0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6477000"/>
            <a:ext cx="3200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Realtor.org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 Regular"/>
              <a:ea typeface="+mn-ea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7DAA3-43E3-9D4D-97DC-C3DD068D3970}"/>
              </a:ext>
            </a:extLst>
          </p:cNvPr>
          <p:cNvSpPr txBox="1"/>
          <p:nvPr/>
        </p:nvSpPr>
        <p:spPr>
          <a:xfrm>
            <a:off x="498763" y="158813"/>
            <a:ext cx="8146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Increase in Home Values 2005-2018</a:t>
            </a:r>
          </a:p>
        </p:txBody>
      </p:sp>
    </p:spTree>
    <p:extLst>
      <p:ext uri="{BB962C8B-B14F-4D97-AF65-F5344CB8AC3E}">
        <p14:creationId xmlns:p14="http://schemas.microsoft.com/office/powerpoint/2010/main" val="87223636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B17D49-D8E1-6345-8244-9F818B72E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37" b="4275"/>
          <a:stretch/>
        </p:blipFill>
        <p:spPr>
          <a:xfrm>
            <a:off x="56738" y="774924"/>
            <a:ext cx="9030522" cy="6000321"/>
          </a:xfrm>
          <a:prstGeom prst="rect">
            <a:avLst/>
          </a:prstGeom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413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8E06DC71-864F-E049-84C5-6346825A0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6477000"/>
            <a:ext cx="3200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US" sz="1100" dirty="0">
                <a:solidFill>
                  <a:prstClr val="white">
                    <a:lumMod val="65000"/>
                  </a:prstClr>
                </a:solidFill>
                <a:latin typeface="Calibri Regular"/>
              </a:rPr>
              <a:t>07/2019 Housing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&amp; Mortgage Market 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7DAA3-43E3-9D4D-97DC-C3DD068D3970}"/>
              </a:ext>
            </a:extLst>
          </p:cNvPr>
          <p:cNvSpPr txBox="1"/>
          <p:nvPr/>
        </p:nvSpPr>
        <p:spPr>
          <a:xfrm>
            <a:off x="0" y="251704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The Probability of Home Prices Being Lower in 2 Years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AF1238-E83E-4FC1-95AA-D471C122C83D}"/>
              </a:ext>
            </a:extLst>
          </p:cNvPr>
          <p:cNvSpPr/>
          <p:nvPr/>
        </p:nvSpPr>
        <p:spPr>
          <a:xfrm>
            <a:off x="4844955" y="5281684"/>
            <a:ext cx="1924335" cy="801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98331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EECA3A-C78C-4E45-AF65-63287DF8F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7087"/>
          <a:stretch/>
        </p:blipFill>
        <p:spPr>
          <a:xfrm>
            <a:off x="-5921" y="646683"/>
            <a:ext cx="9149921" cy="6092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83357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Average Days on the Market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6430963"/>
            <a:ext cx="115929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07/2019 NAR</a:t>
            </a:r>
          </a:p>
        </p:txBody>
      </p:sp>
    </p:spTree>
    <p:extLst>
      <p:ext uri="{BB962C8B-B14F-4D97-AF65-F5344CB8AC3E}">
        <p14:creationId xmlns:p14="http://schemas.microsoft.com/office/powerpoint/2010/main" val="85735546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9CE96-ECB1-4945-AF1A-800CDE907E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" b="7700"/>
          <a:stretch/>
        </p:blipFill>
        <p:spPr>
          <a:xfrm>
            <a:off x="10500" y="570874"/>
            <a:ext cx="9133500" cy="6026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6406238"/>
            <a:ext cx="115929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07/2019 NAR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7689" y="232263"/>
            <a:ext cx="41886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Seller Traffic</a:t>
            </a:r>
          </a:p>
        </p:txBody>
      </p:sp>
    </p:spTree>
    <p:extLst>
      <p:ext uri="{BB962C8B-B14F-4D97-AF65-F5344CB8AC3E}">
        <p14:creationId xmlns:p14="http://schemas.microsoft.com/office/powerpoint/2010/main" val="215799934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CC66F-AF86-794A-81AC-583773240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7623"/>
          <a:stretch/>
        </p:blipFill>
        <p:spPr>
          <a:xfrm>
            <a:off x="-2234" y="685800"/>
            <a:ext cx="9167177" cy="603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0" y="6399311"/>
            <a:ext cx="115929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07/2019 NAR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609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6581" y="133350"/>
            <a:ext cx="2890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Buyer Traffic</a:t>
            </a:r>
          </a:p>
        </p:txBody>
      </p:sp>
    </p:spTree>
    <p:extLst>
      <p:ext uri="{BB962C8B-B14F-4D97-AF65-F5344CB8AC3E}">
        <p14:creationId xmlns:p14="http://schemas.microsoft.com/office/powerpoint/2010/main" val="228517936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Annual Salary To Buy A Home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BEEFE-D22A-42CD-86AF-131D4763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095"/>
            <a:ext cx="9144000" cy="59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23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25392</TotalTime>
  <Words>1753</Words>
  <Application>Microsoft Office PowerPoint</Application>
  <PresentationFormat>On-screen Show (4:3)</PresentationFormat>
  <Paragraphs>510</Paragraphs>
  <Slides>38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Calibri Regular</vt:lpstr>
      <vt:lpstr>Georgia</vt:lpstr>
      <vt:lpstr>Times</vt:lpstr>
      <vt:lpstr>Times New Roman</vt:lpstr>
      <vt:lpstr>Blank Presentation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Tony Floyd</cp:lastModifiedBy>
  <cp:revision>808</cp:revision>
  <cp:lastPrinted>2017-02-14T21:07:31Z</cp:lastPrinted>
  <dcterms:created xsi:type="dcterms:W3CDTF">2009-11-10T19:50:21Z</dcterms:created>
  <dcterms:modified xsi:type="dcterms:W3CDTF">2019-07-12T17:18:37Z</dcterms:modified>
</cp:coreProperties>
</file>