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4.xml" ContentType="application/vnd.openxmlformats-officedocument.drawingml.chart+xml"/>
  <Override PartName="/ppt/notesSlides/notesSlide17.xml" ContentType="application/vnd.openxmlformats-officedocument.presentationml.notesSlide+xml"/>
  <Override PartName="/ppt/charts/chart5.xml" ContentType="application/vnd.openxmlformats-officedocument.drawingml.chart+xml"/>
  <Override PartName="/ppt/notesSlides/notesSlide18.xml" ContentType="application/vnd.openxmlformats-officedocument.presentationml.notesSlide+xml"/>
  <Override PartName="/ppt/charts/chart6.xml" ContentType="application/vnd.openxmlformats-officedocument.drawingml.chart+xml"/>
  <Override PartName="/ppt/notesSlides/notesSlide19.xml" ContentType="application/vnd.openxmlformats-officedocument.presentationml.notesSlide+xml"/>
  <Override PartName="/ppt/charts/chart7.xml" ContentType="application/vnd.openxmlformats-officedocument.drawingml.chart+xml"/>
  <Override PartName="/ppt/notesSlides/notesSlide20.xml" ContentType="application/vnd.openxmlformats-officedocument.presentationml.notesSlide+xml"/>
  <Override PartName="/ppt/charts/chart8.xml" ContentType="application/vnd.openxmlformats-officedocument.drawingml.chart+xml"/>
  <Override PartName="/ppt/notesSlides/notesSlide21.xml" ContentType="application/vnd.openxmlformats-officedocument.presentationml.notesSlide+xml"/>
  <Override PartName="/ppt/charts/chart9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0.xml" ContentType="application/vnd.openxmlformats-officedocument.drawingml.chart+xml"/>
  <Override PartName="/ppt/notesSlides/notesSlide24.xml" ContentType="application/vnd.openxmlformats-officedocument.presentationml.notesSlide+xml"/>
  <Override PartName="/ppt/charts/chart11.xml" ContentType="application/vnd.openxmlformats-officedocument.drawingml.chart+xml"/>
  <Override PartName="/ppt/notesSlides/notesSlide25.xml" ContentType="application/vnd.openxmlformats-officedocument.presentationml.notesSlide+xml"/>
  <Override PartName="/ppt/charts/chart12.xml" ContentType="application/vnd.openxmlformats-officedocument.drawingml.chart+xml"/>
  <Override PartName="/ppt/notesSlides/notesSlide26.xml" ContentType="application/vnd.openxmlformats-officedocument.presentationml.notesSlide+xml"/>
  <Override PartName="/ppt/charts/chart13.xml" ContentType="application/vnd.openxmlformats-officedocument.drawingml.chart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4.xml" ContentType="application/vnd.openxmlformats-officedocument.drawingml.chart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1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1" r:id="rId2"/>
    <p:sldMasterId id="2147483917" r:id="rId3"/>
  </p:sldMasterIdLst>
  <p:notesMasterIdLst>
    <p:notesMasterId r:id="rId44"/>
  </p:notesMasterIdLst>
  <p:handoutMasterIdLst>
    <p:handoutMasterId r:id="rId45"/>
  </p:handoutMasterIdLst>
  <p:sldIdLst>
    <p:sldId id="887" r:id="rId4"/>
    <p:sldId id="680" r:id="rId5"/>
    <p:sldId id="1382" r:id="rId6"/>
    <p:sldId id="1595" r:id="rId7"/>
    <p:sldId id="3037" r:id="rId8"/>
    <p:sldId id="3043" r:id="rId9"/>
    <p:sldId id="3044" r:id="rId10"/>
    <p:sldId id="3045" r:id="rId11"/>
    <p:sldId id="911" r:id="rId12"/>
    <p:sldId id="2960" r:id="rId13"/>
    <p:sldId id="273" r:id="rId14"/>
    <p:sldId id="3062" r:id="rId15"/>
    <p:sldId id="260" r:id="rId16"/>
    <p:sldId id="2933" r:id="rId17"/>
    <p:sldId id="895" r:id="rId18"/>
    <p:sldId id="829" r:id="rId19"/>
    <p:sldId id="1724" r:id="rId20"/>
    <p:sldId id="1725" r:id="rId21"/>
    <p:sldId id="801" r:id="rId22"/>
    <p:sldId id="856" r:id="rId23"/>
    <p:sldId id="1726" r:id="rId24"/>
    <p:sldId id="892" r:id="rId25"/>
    <p:sldId id="803" r:id="rId26"/>
    <p:sldId id="2961" r:id="rId27"/>
    <p:sldId id="2958" r:id="rId28"/>
    <p:sldId id="874" r:id="rId29"/>
    <p:sldId id="880" r:id="rId30"/>
    <p:sldId id="875" r:id="rId31"/>
    <p:sldId id="886" r:id="rId32"/>
    <p:sldId id="3049" r:id="rId33"/>
    <p:sldId id="888" r:id="rId34"/>
    <p:sldId id="977" r:id="rId35"/>
    <p:sldId id="889" r:id="rId36"/>
    <p:sldId id="937" r:id="rId37"/>
    <p:sldId id="881" r:id="rId38"/>
    <p:sldId id="816" r:id="rId39"/>
    <p:sldId id="2959" r:id="rId40"/>
    <p:sldId id="814" r:id="rId41"/>
    <p:sldId id="1671" r:id="rId42"/>
    <p:sldId id="929" r:id="rId43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000000"/>
    <a:srgbClr val="552448"/>
    <a:srgbClr val="562048"/>
    <a:srgbClr val="660066"/>
    <a:srgbClr val="660033"/>
    <a:srgbClr val="006699"/>
    <a:srgbClr val="0033CC"/>
    <a:srgbClr val="0000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19" autoAdjust="0"/>
    <p:restoredTop sz="94582" autoAdjust="0"/>
  </p:normalViewPr>
  <p:slideViewPr>
    <p:cSldViewPr>
      <p:cViewPr varScale="1">
        <p:scale>
          <a:sx n="104" d="100"/>
          <a:sy n="104" d="100"/>
        </p:scale>
        <p:origin x="852" y="8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70"/>
    </p:cViewPr>
  </p:sorterViewPr>
  <p:notesViewPr>
    <p:cSldViewPr>
      <p:cViewPr varScale="1">
        <p:scale>
          <a:sx n="48" d="100"/>
          <a:sy n="48" d="100"/>
        </p:scale>
        <p:origin x="-2650" y="-77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24.xml"/><Relationship Id="rId13" Type="http://schemas.openxmlformats.org/officeDocument/2006/relationships/slide" Target="slides/slide32.xml"/><Relationship Id="rId3" Type="http://schemas.openxmlformats.org/officeDocument/2006/relationships/slide" Target="slides/slide18.xml"/><Relationship Id="rId7" Type="http://schemas.openxmlformats.org/officeDocument/2006/relationships/slide" Target="slides/slide23.xml"/><Relationship Id="rId12" Type="http://schemas.openxmlformats.org/officeDocument/2006/relationships/slide" Target="slides/slide28.xml"/><Relationship Id="rId2" Type="http://schemas.openxmlformats.org/officeDocument/2006/relationships/slide" Target="slides/slide17.xml"/><Relationship Id="rId1" Type="http://schemas.openxmlformats.org/officeDocument/2006/relationships/slide" Target="slides/slide16.xml"/><Relationship Id="rId6" Type="http://schemas.openxmlformats.org/officeDocument/2006/relationships/slide" Target="slides/slide21.xml"/><Relationship Id="rId11" Type="http://schemas.openxmlformats.org/officeDocument/2006/relationships/slide" Target="slides/slide27.xml"/><Relationship Id="rId5" Type="http://schemas.openxmlformats.org/officeDocument/2006/relationships/slide" Target="slides/slide20.xml"/><Relationship Id="rId10" Type="http://schemas.openxmlformats.org/officeDocument/2006/relationships/slide" Target="slides/slide26.xml"/><Relationship Id="rId4" Type="http://schemas.openxmlformats.org/officeDocument/2006/relationships/slide" Target="slides/slide19.xml"/><Relationship Id="rId9" Type="http://schemas.openxmlformats.org/officeDocument/2006/relationships/slide" Target="slides/slide2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0F0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C21B-4771-90AC-8D3F6708F4E3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21B-4771-90AC-8D3F6708F4E3}"/>
              </c:ext>
            </c:extLst>
          </c:dPt>
          <c:dPt>
            <c:idx val="2"/>
            <c:invertIfNegative val="0"/>
            <c:bubble3D val="0"/>
            <c:spPr>
              <a:solidFill>
                <a:srgbClr val="FD87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C21B-4771-90AC-8D3F6708F4E3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21B-4771-90AC-8D3F6708F4E3}"/>
              </c:ext>
            </c:extLst>
          </c:dPt>
          <c:dLbls>
            <c:spPr>
              <a:noFill/>
              <a:ln w="25383">
                <a:noFill/>
              </a:ln>
            </c:spPr>
            <c:txPr>
              <a:bodyPr/>
              <a:lstStyle/>
              <a:p>
                <a:pPr>
                  <a:defRPr sz="3198" b="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Real Estate</c:v>
                </c:pt>
                <c:pt idx="1">
                  <c:v>Stocks</c:v>
                </c:pt>
                <c:pt idx="2">
                  <c:v>Savings Accounts</c:v>
                </c:pt>
                <c:pt idx="3">
                  <c:v>Gold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0.35</c:v>
                </c:pt>
                <c:pt idx="1">
                  <c:v>0.27</c:v>
                </c:pt>
                <c:pt idx="2">
                  <c:v>0.15</c:v>
                </c:pt>
                <c:pt idx="3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21B-4771-90AC-8D3F6708F4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"/>
        <c:axId val="321344960"/>
        <c:axId val="321346528"/>
      </c:barChart>
      <c:catAx>
        <c:axId val="321344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2000">
                <a:solidFill>
                  <a:schemeClr val="tx1"/>
                </a:solidFill>
              </a:defRPr>
            </a:pPr>
            <a:endParaRPr lang="en-US"/>
          </a:p>
        </c:txPr>
        <c:crossAx val="321346528"/>
        <c:crosses val="autoZero"/>
        <c:auto val="1"/>
        <c:lblAlgn val="ctr"/>
        <c:lblOffset val="100"/>
        <c:noMultiLvlLbl val="0"/>
      </c:catAx>
      <c:valAx>
        <c:axId val="321346528"/>
        <c:scaling>
          <c:orientation val="minMax"/>
          <c:max val="0.35"/>
        </c:scaling>
        <c:delete val="1"/>
        <c:axPos val="l"/>
        <c:numFmt formatCode="0%" sourceLinked="1"/>
        <c:majorTickMark val="out"/>
        <c:minorTickMark val="none"/>
        <c:tickLblPos val="nextTo"/>
        <c:crossAx val="321344960"/>
        <c:crosses val="autoZero"/>
        <c:crossBetween val="between"/>
        <c:majorUnit val="0.1"/>
      </c:valAx>
      <c:spPr>
        <a:noFill/>
        <a:ln w="25383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581576026637066E-2"/>
          <c:y val="9.4926350245499183E-2"/>
          <c:w val="0.90566037735849059"/>
          <c:h val="0.728314238952536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993366"/>
            </a:solidFill>
            <a:ln w="769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1.4876269974615349E-3"/>
                  <c:y val="-2.983522087363479E-3"/>
                </c:manualLayout>
              </c:layout>
              <c:spPr>
                <a:noFill/>
                <a:ln w="1539">
                  <a:noFill/>
                </a:ln>
              </c:spPr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chemeClr val="tx1"/>
                      </a:solidFill>
                      <a:latin typeface="Times"/>
                      <a:ea typeface="Times"/>
                      <a:cs typeface="Time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C0D-4141-8AE8-7BBC5A5E6D21}"/>
                </c:ext>
              </c:extLst>
            </c:dLbl>
            <c:dLbl>
              <c:idx val="1"/>
              <c:layout>
                <c:manualLayout>
                  <c:x val="-5.2461933020921166E-3"/>
                  <c:y val="-3.6952287041468784E-3"/>
                </c:manualLayout>
              </c:layout>
              <c:spPr>
                <a:noFill/>
                <a:ln w="1539">
                  <a:noFill/>
                </a:ln>
              </c:spPr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chemeClr val="tx1"/>
                      </a:solidFill>
                      <a:latin typeface="Times"/>
                      <a:ea typeface="Times"/>
                      <a:cs typeface="Time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C0D-4141-8AE8-7BBC5A5E6D21}"/>
                </c:ext>
              </c:extLst>
            </c:dLbl>
            <c:dLbl>
              <c:idx val="2"/>
              <c:layout>
                <c:manualLayout>
                  <c:x val="-6.2992122168131727E-4"/>
                  <c:y val="-6.670436913617842E-3"/>
                </c:manualLayout>
              </c:layout>
              <c:spPr>
                <a:noFill/>
                <a:ln w="1539">
                  <a:noFill/>
                </a:ln>
              </c:spPr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chemeClr val="tx1"/>
                      </a:solidFill>
                      <a:latin typeface="Times"/>
                      <a:ea typeface="Times"/>
                      <a:cs typeface="Time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C0D-4141-8AE8-7BBC5A5E6D21}"/>
                </c:ext>
              </c:extLst>
            </c:dLbl>
            <c:dLbl>
              <c:idx val="3"/>
              <c:layout>
                <c:manualLayout>
                  <c:x val="-1.8410565423055893E-3"/>
                  <c:y val="-2.8298700231531831E-2"/>
                </c:manualLayout>
              </c:layout>
              <c:spPr>
                <a:noFill/>
                <a:ln w="1539">
                  <a:noFill/>
                </a:ln>
              </c:spPr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chemeClr val="tx1"/>
                      </a:solidFill>
                      <a:latin typeface="Times"/>
                      <a:ea typeface="Times"/>
                      <a:cs typeface="Time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C0D-4141-8AE8-7BBC5A5E6D21}"/>
                </c:ext>
              </c:extLst>
            </c:dLbl>
            <c:spPr>
              <a:noFill/>
              <a:ln w="1539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i="0" u="none" strike="noStrike" baseline="0">
                    <a:solidFill>
                      <a:schemeClr val="tx1"/>
                    </a:solidFill>
                    <a:latin typeface="Times"/>
                    <a:ea typeface="Times"/>
                    <a:cs typeface="Time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Sheet1!$B$1:$G$1</c:f>
              <c:strCache>
                <c:ptCount val="6"/>
                <c:pt idx="0">
                  <c:v>&lt; $100K</c:v>
                </c:pt>
                <c:pt idx="1">
                  <c:v>$100K-$200K</c:v>
                </c:pt>
                <c:pt idx="2">
                  <c:v>$200K-$500K</c:v>
                </c:pt>
                <c:pt idx="3">
                  <c:v>$500K-1 Mil</c:v>
                </c:pt>
                <c:pt idx="4">
                  <c:v>$1 Mil - $2 Mil</c:v>
                </c:pt>
                <c:pt idx="5">
                  <c:v>$2 Mil +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2.7</c:v>
                </c:pt>
                <c:pt idx="1">
                  <c:v>1.5</c:v>
                </c:pt>
                <c:pt idx="2">
                  <c:v>2.7</c:v>
                </c:pt>
                <c:pt idx="3">
                  <c:v>5</c:v>
                </c:pt>
                <c:pt idx="4">
                  <c:v>8.4</c:v>
                </c:pt>
                <c:pt idx="5">
                  <c:v>19.100000000000001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C0D-4141-8AE8-7BBC5A5E6D2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65508984"/>
        <c:axId val="1"/>
      </c:barChart>
      <c:catAx>
        <c:axId val="265508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9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Times"/>
                <a:ea typeface="Times"/>
                <a:cs typeface="Time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9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18" b="1" i="0" u="none" strike="noStrike" baseline="0">
                <a:solidFill>
                  <a:schemeClr val="tx1"/>
                </a:solidFill>
                <a:latin typeface="Times"/>
                <a:ea typeface="Times"/>
                <a:cs typeface="Times"/>
              </a:defRPr>
            </a:pPr>
            <a:endParaRPr lang="en-US"/>
          </a:p>
        </c:txPr>
        <c:crossAx val="265508984"/>
        <c:crosses val="autoZero"/>
        <c:crossBetween val="between"/>
      </c:valAx>
      <c:spPr>
        <a:noFill/>
        <a:ln w="153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8" b="1" i="0" u="none" strike="noStrike" baseline="0">
          <a:solidFill>
            <a:schemeClr val="tx1"/>
          </a:solidFill>
          <a:latin typeface="Times"/>
          <a:ea typeface="Times"/>
          <a:cs typeface="Times"/>
        </a:defRPr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54827968923418"/>
          <c:y val="8.8379705400982E-2"/>
          <c:w val="0.87569367369589346"/>
          <c:h val="0.71685761047463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993366"/>
            </a:solidFill>
            <a:ln w="746">
              <a:solidFill>
                <a:schemeClr val="tx1"/>
              </a:solidFill>
              <a:prstDash val="solid"/>
            </a:ln>
          </c:spPr>
          <c:invertIfNegative val="0"/>
          <c:dLbls>
            <c:delete val="1"/>
          </c:dLbls>
          <c:cat>
            <c:strRef>
              <c:f>Sheet1!$B$1:$T$1</c:f>
              <c:strCache>
                <c:ptCount val="19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Jan</c:v>
                </c:pt>
                <c:pt idx="13">
                  <c:v>Feb</c:v>
                </c:pt>
                <c:pt idx="14">
                  <c:v>Mar</c:v>
                </c:pt>
                <c:pt idx="15">
                  <c:v>Apr</c:v>
                </c:pt>
                <c:pt idx="16">
                  <c:v>May</c:v>
                </c:pt>
                <c:pt idx="17">
                  <c:v>Jun</c:v>
                </c:pt>
                <c:pt idx="18">
                  <c:v>Jul</c:v>
                </c:pt>
              </c:strCache>
            </c:strRef>
          </c:cat>
          <c:val>
            <c:numRef>
              <c:f>Sheet1!$B$2:$T$2</c:f>
              <c:numCache>
                <c:formatCode>"$"#,##0</c:formatCode>
                <c:ptCount val="19"/>
                <c:pt idx="0">
                  <c:v>276</c:v>
                </c:pt>
                <c:pt idx="1">
                  <c:v>278</c:v>
                </c:pt>
                <c:pt idx="2">
                  <c:v>296</c:v>
                </c:pt>
                <c:pt idx="3">
                  <c:v>303</c:v>
                </c:pt>
                <c:pt idx="4">
                  <c:v>312</c:v>
                </c:pt>
                <c:pt idx="5">
                  <c:v>319</c:v>
                </c:pt>
                <c:pt idx="6">
                  <c:v>309</c:v>
                </c:pt>
                <c:pt idx="7">
                  <c:v>302</c:v>
                </c:pt>
                <c:pt idx="8">
                  <c:v>296</c:v>
                </c:pt>
                <c:pt idx="9">
                  <c:v>297</c:v>
                </c:pt>
                <c:pt idx="10">
                  <c:v>300</c:v>
                </c:pt>
                <c:pt idx="11">
                  <c:v>298</c:v>
                </c:pt>
                <c:pt idx="12">
                  <c:v>292</c:v>
                </c:pt>
                <c:pt idx="13">
                  <c:v>292</c:v>
                </c:pt>
                <c:pt idx="14">
                  <c:v>310</c:v>
                </c:pt>
                <c:pt idx="15">
                  <c:v>320</c:v>
                </c:pt>
                <c:pt idx="16">
                  <c:v>326</c:v>
                </c:pt>
                <c:pt idx="17">
                  <c:v>330</c:v>
                </c:pt>
                <c:pt idx="18">
                  <c:v>326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88-4E84-9513-F38646934F2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50987248"/>
        <c:axId val="1"/>
      </c:barChart>
      <c:catAx>
        <c:axId val="2509872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87">
            <a:solidFill>
              <a:schemeClr val="tx1"/>
            </a:solidFill>
            <a:prstDash val="solid"/>
          </a:ln>
        </c:spPr>
        <c:txPr>
          <a:bodyPr rot="-2700000" vert="horz"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Times"/>
                <a:ea typeface="Times"/>
                <a:cs typeface="Time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MarkSkip val="1"/>
        <c:noMultiLvlLbl val="0"/>
      </c:catAx>
      <c:valAx>
        <c:axId val="1"/>
        <c:scaling>
          <c:orientation val="minMax"/>
        </c:scaling>
        <c:delete val="0"/>
        <c:axPos val="l"/>
        <c:numFmt formatCode="&quot;$&quot;#,##0" sourceLinked="1"/>
        <c:majorTickMark val="out"/>
        <c:minorTickMark val="none"/>
        <c:tickLblPos val="nextTo"/>
        <c:spPr>
          <a:ln w="18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chemeClr val="tx1"/>
                </a:solidFill>
                <a:latin typeface="Times"/>
                <a:ea typeface="Times"/>
                <a:cs typeface="Times"/>
              </a:defRPr>
            </a:pPr>
            <a:endParaRPr lang="en-US"/>
          </a:p>
        </c:txPr>
        <c:crossAx val="250987248"/>
        <c:crosses val="autoZero"/>
        <c:crossBetween val="between"/>
      </c:valAx>
      <c:spPr>
        <a:noFill/>
        <a:ln w="1493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5" b="1" i="0" u="none" strike="noStrike" baseline="0">
          <a:solidFill>
            <a:schemeClr val="tx1"/>
          </a:solidFill>
          <a:latin typeface="Times"/>
          <a:ea typeface="Times"/>
          <a:cs typeface="Times"/>
        </a:defRPr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05763967804623E-3"/>
          <c:y val="8.6743044189852694E-2"/>
          <c:w val="0.99159423603219543"/>
          <c:h val="0.792144026186579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Market</c:v>
                </c:pt>
              </c:strCache>
            </c:strRef>
          </c:tx>
          <c:spPr>
            <a:solidFill>
              <a:srgbClr val="993366"/>
            </a:solidFill>
            <a:ln w="781">
              <a:solidFill>
                <a:schemeClr val="tx1"/>
              </a:solidFill>
              <a:prstDash val="solid"/>
            </a:ln>
          </c:spPr>
          <c:invertIfNegative val="0"/>
          <c:dLbls>
            <c:numFmt formatCode="\$#,##0" sourceLinked="0"/>
            <c:spPr>
              <a:noFill/>
              <a:ln w="1562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i="0" u="none" strike="noStrike" baseline="0">
                    <a:solidFill>
                      <a:schemeClr val="tx1"/>
                    </a:solidFill>
                    <a:latin typeface="Times"/>
                    <a:ea typeface="Times"/>
                    <a:cs typeface="Time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Sheet1!$B$1:$O$1</c:f>
              <c:numCache>
                <c:formatCode>General</c:formatCode>
                <c:ptCount val="14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</c:numCache>
            </c:numRef>
          </c:cat>
          <c:val>
            <c:numRef>
              <c:f>Sheet1!$B$2:$O$2</c:f>
              <c:numCache>
                <c:formatCode>General</c:formatCode>
                <c:ptCount val="14"/>
                <c:pt idx="0">
                  <c:v>261</c:v>
                </c:pt>
                <c:pt idx="1">
                  <c:v>268</c:v>
                </c:pt>
                <c:pt idx="2">
                  <c:v>209</c:v>
                </c:pt>
                <c:pt idx="3">
                  <c:v>189</c:v>
                </c:pt>
                <c:pt idx="4">
                  <c:v>190</c:v>
                </c:pt>
                <c:pt idx="5">
                  <c:v>176</c:v>
                </c:pt>
                <c:pt idx="6">
                  <c:v>183</c:v>
                </c:pt>
                <c:pt idx="7">
                  <c:v>229</c:v>
                </c:pt>
                <c:pt idx="8">
                  <c:v>250</c:v>
                </c:pt>
                <c:pt idx="9">
                  <c:v>266</c:v>
                </c:pt>
                <c:pt idx="10">
                  <c:v>276</c:v>
                </c:pt>
                <c:pt idx="11">
                  <c:v>289</c:v>
                </c:pt>
                <c:pt idx="12">
                  <c:v>307</c:v>
                </c:pt>
                <c:pt idx="13">
                  <c:v>314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52-4E12-A24C-18D8DDE5C95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62182840"/>
        <c:axId val="1"/>
      </c:barChart>
      <c:catAx>
        <c:axId val="262182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9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Times"/>
                <a:ea typeface="Times"/>
                <a:cs typeface="Time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1"/>
        <c:axPos val="l"/>
        <c:numFmt formatCode="\$#,##0" sourceLinked="0"/>
        <c:majorTickMark val="out"/>
        <c:minorTickMark val="none"/>
        <c:tickLblPos val="nextTo"/>
        <c:crossAx val="262182840"/>
        <c:crosses val="autoZero"/>
        <c:crossBetween val="between"/>
      </c:valAx>
      <c:spPr>
        <a:noFill/>
        <a:ln w="156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" b="1" i="0" u="none" strike="noStrike" baseline="0">
          <a:solidFill>
            <a:schemeClr val="tx1"/>
          </a:solidFill>
          <a:latin typeface="Times"/>
          <a:ea typeface="Times"/>
          <a:cs typeface="Times"/>
        </a:defRPr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35189365755135E-2"/>
          <c:y val="8.8379705400982E-2"/>
          <c:w val="0.90265288806395882"/>
          <c:h val="0.700490998363338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800080"/>
            </a:solidFill>
            <a:ln w="753">
              <a:solidFill>
                <a:schemeClr val="tx1"/>
              </a:solidFill>
              <a:prstDash val="solid"/>
            </a:ln>
          </c:spPr>
          <c:invertIfNegative val="0"/>
          <c:dLbls>
            <c:delete val="1"/>
          </c:dLbls>
          <c:cat>
            <c:strRef>
              <c:f>Sheet1!$B$1:$DJ$1</c:f>
              <c:strCache>
                <c:ptCount val="113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Jan</c:v>
                </c:pt>
                <c:pt idx="13">
                  <c:v>Feb</c:v>
                </c:pt>
                <c:pt idx="14">
                  <c:v>Mar</c:v>
                </c:pt>
                <c:pt idx="15">
                  <c:v>Apr</c:v>
                </c:pt>
                <c:pt idx="16">
                  <c:v>May</c:v>
                </c:pt>
                <c:pt idx="17">
                  <c:v>June</c:v>
                </c:pt>
                <c:pt idx="18">
                  <c:v>July</c:v>
                </c:pt>
                <c:pt idx="19">
                  <c:v>Aug</c:v>
                </c:pt>
                <c:pt idx="20">
                  <c:v>Sept</c:v>
                </c:pt>
                <c:pt idx="21">
                  <c:v>Oct</c:v>
                </c:pt>
                <c:pt idx="22">
                  <c:v>Nov</c:v>
                </c:pt>
                <c:pt idx="23">
                  <c:v>Dec</c:v>
                </c:pt>
                <c:pt idx="24">
                  <c:v>Jan</c:v>
                </c:pt>
                <c:pt idx="25">
                  <c:v>Feb</c:v>
                </c:pt>
                <c:pt idx="26">
                  <c:v>Mar</c:v>
                </c:pt>
                <c:pt idx="27">
                  <c:v>Apr</c:v>
                </c:pt>
                <c:pt idx="28">
                  <c:v>May</c:v>
                </c:pt>
                <c:pt idx="29">
                  <c:v>June</c:v>
                </c:pt>
                <c:pt idx="30">
                  <c:v>July</c:v>
                </c:pt>
                <c:pt idx="31">
                  <c:v>Aug</c:v>
                </c:pt>
                <c:pt idx="32">
                  <c:v>Sept</c:v>
                </c:pt>
                <c:pt idx="33">
                  <c:v>Oct</c:v>
                </c:pt>
                <c:pt idx="34">
                  <c:v>Nov</c:v>
                </c:pt>
                <c:pt idx="35">
                  <c:v>Dec</c:v>
                </c:pt>
                <c:pt idx="36">
                  <c:v>Jan</c:v>
                </c:pt>
                <c:pt idx="37">
                  <c:v>Feb</c:v>
                </c:pt>
                <c:pt idx="38">
                  <c:v>Mar</c:v>
                </c:pt>
                <c:pt idx="39">
                  <c:v>Apr</c:v>
                </c:pt>
                <c:pt idx="40">
                  <c:v>May</c:v>
                </c:pt>
                <c:pt idx="41">
                  <c:v>Jun</c:v>
                </c:pt>
                <c:pt idx="42">
                  <c:v>Jul</c:v>
                </c:pt>
                <c:pt idx="43">
                  <c:v>Aug</c:v>
                </c:pt>
                <c:pt idx="44">
                  <c:v>Sept</c:v>
                </c:pt>
                <c:pt idx="45">
                  <c:v>October</c:v>
                </c:pt>
                <c:pt idx="46">
                  <c:v>Nov</c:v>
                </c:pt>
                <c:pt idx="47">
                  <c:v>Dec</c:v>
                </c:pt>
                <c:pt idx="48">
                  <c:v>Jan</c:v>
                </c:pt>
                <c:pt idx="49">
                  <c:v>Feb</c:v>
                </c:pt>
                <c:pt idx="50">
                  <c:v>Mar</c:v>
                </c:pt>
                <c:pt idx="51">
                  <c:v>Apr</c:v>
                </c:pt>
                <c:pt idx="52">
                  <c:v>May</c:v>
                </c:pt>
                <c:pt idx="53">
                  <c:v>June</c:v>
                </c:pt>
                <c:pt idx="54">
                  <c:v>July</c:v>
                </c:pt>
                <c:pt idx="55">
                  <c:v>Aug</c:v>
                </c:pt>
                <c:pt idx="56">
                  <c:v>Sept</c:v>
                </c:pt>
                <c:pt idx="57">
                  <c:v>Oct</c:v>
                </c:pt>
                <c:pt idx="58">
                  <c:v>Nov</c:v>
                </c:pt>
                <c:pt idx="59">
                  <c:v>Dec</c:v>
                </c:pt>
                <c:pt idx="60">
                  <c:v>Jan</c:v>
                </c:pt>
                <c:pt idx="61">
                  <c:v>Feb</c:v>
                </c:pt>
                <c:pt idx="62">
                  <c:v>Mar</c:v>
                </c:pt>
                <c:pt idx="63">
                  <c:v>Apr</c:v>
                </c:pt>
                <c:pt idx="64">
                  <c:v>May</c:v>
                </c:pt>
                <c:pt idx="65">
                  <c:v>Jun</c:v>
                </c:pt>
                <c:pt idx="66">
                  <c:v>Jul</c:v>
                </c:pt>
                <c:pt idx="67">
                  <c:v>Aug</c:v>
                </c:pt>
                <c:pt idx="68">
                  <c:v>Sept</c:v>
                </c:pt>
                <c:pt idx="69">
                  <c:v>Oct</c:v>
                </c:pt>
                <c:pt idx="70">
                  <c:v>Nov</c:v>
                </c:pt>
                <c:pt idx="71">
                  <c:v>Dec</c:v>
                </c:pt>
                <c:pt idx="72">
                  <c:v>Jan</c:v>
                </c:pt>
                <c:pt idx="73">
                  <c:v>Feb</c:v>
                </c:pt>
                <c:pt idx="74">
                  <c:v>Mar</c:v>
                </c:pt>
                <c:pt idx="75">
                  <c:v>Apr</c:v>
                </c:pt>
                <c:pt idx="76">
                  <c:v>May</c:v>
                </c:pt>
                <c:pt idx="77">
                  <c:v>June</c:v>
                </c:pt>
                <c:pt idx="78">
                  <c:v>July</c:v>
                </c:pt>
                <c:pt idx="79">
                  <c:v>Aug</c:v>
                </c:pt>
                <c:pt idx="80">
                  <c:v>Sept</c:v>
                </c:pt>
                <c:pt idx="81">
                  <c:v>Oct</c:v>
                </c:pt>
                <c:pt idx="82">
                  <c:v>Nov</c:v>
                </c:pt>
                <c:pt idx="83">
                  <c:v>Dec</c:v>
                </c:pt>
                <c:pt idx="84">
                  <c:v>Jan</c:v>
                </c:pt>
                <c:pt idx="85">
                  <c:v>Feb</c:v>
                </c:pt>
                <c:pt idx="86">
                  <c:v>Mar</c:v>
                </c:pt>
                <c:pt idx="87">
                  <c:v>April</c:v>
                </c:pt>
                <c:pt idx="88">
                  <c:v>May</c:v>
                </c:pt>
                <c:pt idx="89">
                  <c:v>June</c:v>
                </c:pt>
                <c:pt idx="90">
                  <c:v>July</c:v>
                </c:pt>
                <c:pt idx="91">
                  <c:v>Aug</c:v>
                </c:pt>
                <c:pt idx="92">
                  <c:v>Sept</c:v>
                </c:pt>
                <c:pt idx="93">
                  <c:v>Oct</c:v>
                </c:pt>
                <c:pt idx="94">
                  <c:v>Nov</c:v>
                </c:pt>
                <c:pt idx="95">
                  <c:v>Dec</c:v>
                </c:pt>
                <c:pt idx="96">
                  <c:v>Jan</c:v>
                </c:pt>
                <c:pt idx="97">
                  <c:v>Feb</c:v>
                </c:pt>
                <c:pt idx="98">
                  <c:v>Mar</c:v>
                </c:pt>
                <c:pt idx="99">
                  <c:v>Apr</c:v>
                </c:pt>
                <c:pt idx="100">
                  <c:v>May</c:v>
                </c:pt>
                <c:pt idx="101">
                  <c:v>June</c:v>
                </c:pt>
                <c:pt idx="102">
                  <c:v>July</c:v>
                </c:pt>
                <c:pt idx="103">
                  <c:v>Aug</c:v>
                </c:pt>
                <c:pt idx="104">
                  <c:v>Sept</c:v>
                </c:pt>
                <c:pt idx="105">
                  <c:v>Oct</c:v>
                </c:pt>
                <c:pt idx="106">
                  <c:v>Nov</c:v>
                </c:pt>
                <c:pt idx="107">
                  <c:v>Dec</c:v>
                </c:pt>
                <c:pt idx="108">
                  <c:v>Jan</c:v>
                </c:pt>
                <c:pt idx="109">
                  <c:v>Feb</c:v>
                </c:pt>
                <c:pt idx="110">
                  <c:v>Mar</c:v>
                </c:pt>
                <c:pt idx="111">
                  <c:v>Apr</c:v>
                </c:pt>
                <c:pt idx="112">
                  <c:v>May</c:v>
                </c:pt>
              </c:strCache>
            </c:strRef>
          </c:cat>
          <c:val>
            <c:numRef>
              <c:f>Sheet1!$B$2:$DJ$2</c:f>
              <c:numCache>
                <c:formatCode>General</c:formatCode>
                <c:ptCount val="113"/>
                <c:pt idx="0">
                  <c:v>107.04</c:v>
                </c:pt>
                <c:pt idx="1">
                  <c:v>105.65</c:v>
                </c:pt>
                <c:pt idx="2">
                  <c:v>103.73</c:v>
                </c:pt>
                <c:pt idx="3">
                  <c:v>105.69</c:v>
                </c:pt>
                <c:pt idx="4">
                  <c:v>107.86</c:v>
                </c:pt>
                <c:pt idx="5">
                  <c:v>109.72</c:v>
                </c:pt>
                <c:pt idx="6">
                  <c:v>110.02</c:v>
                </c:pt>
                <c:pt idx="7">
                  <c:v>108.95</c:v>
                </c:pt>
                <c:pt idx="8">
                  <c:v>106.39</c:v>
                </c:pt>
                <c:pt idx="9">
                  <c:v>103.3</c:v>
                </c:pt>
                <c:pt idx="10">
                  <c:v>100.8</c:v>
                </c:pt>
                <c:pt idx="11">
                  <c:v>100.06</c:v>
                </c:pt>
                <c:pt idx="12">
                  <c:v>100.33</c:v>
                </c:pt>
                <c:pt idx="13">
                  <c:v>100.68</c:v>
                </c:pt>
                <c:pt idx="14">
                  <c:v>100.33</c:v>
                </c:pt>
                <c:pt idx="15">
                  <c:v>101.81</c:v>
                </c:pt>
                <c:pt idx="16">
                  <c:v>102.8</c:v>
                </c:pt>
                <c:pt idx="17">
                  <c:v>104.32</c:v>
                </c:pt>
                <c:pt idx="18">
                  <c:v>104.55</c:v>
                </c:pt>
                <c:pt idx="19">
                  <c:v>102.04</c:v>
                </c:pt>
                <c:pt idx="20">
                  <c:v>95.99</c:v>
                </c:pt>
                <c:pt idx="21">
                  <c:v>91.21</c:v>
                </c:pt>
                <c:pt idx="22">
                  <c:v>88.93</c:v>
                </c:pt>
                <c:pt idx="23">
                  <c:v>87.3</c:v>
                </c:pt>
                <c:pt idx="24">
                  <c:v>85.44</c:v>
                </c:pt>
                <c:pt idx="25">
                  <c:v>83.27</c:v>
                </c:pt>
                <c:pt idx="26">
                  <c:v>82.54</c:v>
                </c:pt>
                <c:pt idx="27">
                  <c:v>84.48</c:v>
                </c:pt>
                <c:pt idx="28">
                  <c:v>87.87</c:v>
                </c:pt>
                <c:pt idx="29">
                  <c:v>91.75</c:v>
                </c:pt>
                <c:pt idx="30">
                  <c:v>94.15</c:v>
                </c:pt>
                <c:pt idx="31">
                  <c:v>95.8</c:v>
                </c:pt>
                <c:pt idx="32">
                  <c:v>96.06</c:v>
                </c:pt>
                <c:pt idx="33">
                  <c:v>95.6</c:v>
                </c:pt>
                <c:pt idx="34">
                  <c:v>95.68</c:v>
                </c:pt>
                <c:pt idx="35">
                  <c:v>95.95</c:v>
                </c:pt>
                <c:pt idx="36">
                  <c:v>96.98</c:v>
                </c:pt>
                <c:pt idx="37">
                  <c:v>97.01</c:v>
                </c:pt>
                <c:pt idx="38">
                  <c:v>98.29</c:v>
                </c:pt>
                <c:pt idx="39">
                  <c:v>102.06</c:v>
                </c:pt>
                <c:pt idx="40">
                  <c:v>105.56</c:v>
                </c:pt>
                <c:pt idx="41">
                  <c:v>109.15</c:v>
                </c:pt>
                <c:pt idx="42">
                  <c:v>111.54</c:v>
                </c:pt>
                <c:pt idx="43">
                  <c:v>113.47</c:v>
                </c:pt>
                <c:pt idx="44">
                  <c:v>113.99</c:v>
                </c:pt>
                <c:pt idx="45">
                  <c:v>113.72</c:v>
                </c:pt>
                <c:pt idx="46">
                  <c:v>113.37</c:v>
                </c:pt>
                <c:pt idx="47">
                  <c:v>113.35</c:v>
                </c:pt>
                <c:pt idx="48">
                  <c:v>113.23</c:v>
                </c:pt>
                <c:pt idx="49">
                  <c:v>112.6</c:v>
                </c:pt>
                <c:pt idx="50">
                  <c:v>113.72</c:v>
                </c:pt>
                <c:pt idx="51">
                  <c:v>115.89</c:v>
                </c:pt>
                <c:pt idx="52">
                  <c:v>117.25</c:v>
                </c:pt>
                <c:pt idx="53">
                  <c:v>118.43</c:v>
                </c:pt>
                <c:pt idx="54">
                  <c:v>118.97</c:v>
                </c:pt>
                <c:pt idx="55">
                  <c:v>119.89</c:v>
                </c:pt>
                <c:pt idx="56">
                  <c:v>119.03</c:v>
                </c:pt>
                <c:pt idx="57">
                  <c:v>118.74</c:v>
                </c:pt>
                <c:pt idx="58">
                  <c:v>118.93</c:v>
                </c:pt>
                <c:pt idx="59">
                  <c:v>119.1</c:v>
                </c:pt>
                <c:pt idx="60">
                  <c:v>118.79</c:v>
                </c:pt>
                <c:pt idx="61">
                  <c:v>118.85</c:v>
                </c:pt>
                <c:pt idx="62">
                  <c:v>119.89</c:v>
                </c:pt>
                <c:pt idx="63">
                  <c:v>121.48</c:v>
                </c:pt>
                <c:pt idx="64">
                  <c:v>123.2</c:v>
                </c:pt>
                <c:pt idx="65">
                  <c:v>124.86</c:v>
                </c:pt>
                <c:pt idx="66">
                  <c:v>125.88</c:v>
                </c:pt>
                <c:pt idx="67">
                  <c:v>126.21</c:v>
                </c:pt>
                <c:pt idx="68">
                  <c:v>126.32</c:v>
                </c:pt>
                <c:pt idx="69">
                  <c:v>126.03</c:v>
                </c:pt>
                <c:pt idx="70">
                  <c:v>125.72</c:v>
                </c:pt>
                <c:pt idx="71">
                  <c:v>125.61</c:v>
                </c:pt>
                <c:pt idx="72">
                  <c:v>125.7</c:v>
                </c:pt>
                <c:pt idx="73">
                  <c:v>127</c:v>
                </c:pt>
                <c:pt idx="74">
                  <c:v>127.76</c:v>
                </c:pt>
                <c:pt idx="75">
                  <c:v>129.37</c:v>
                </c:pt>
                <c:pt idx="76">
                  <c:v>130.97</c:v>
                </c:pt>
                <c:pt idx="77">
                  <c:v>131.96</c:v>
                </c:pt>
                <c:pt idx="78">
                  <c:v>132.41999999999999</c:v>
                </c:pt>
                <c:pt idx="79">
                  <c:v>132.78</c:v>
                </c:pt>
                <c:pt idx="80">
                  <c:v>132.99</c:v>
                </c:pt>
                <c:pt idx="81">
                  <c:v>133.34</c:v>
                </c:pt>
                <c:pt idx="82">
                  <c:v>133.22999999999999</c:v>
                </c:pt>
                <c:pt idx="83">
                  <c:v>133.36000000000001</c:v>
                </c:pt>
                <c:pt idx="84">
                  <c:v>132.85</c:v>
                </c:pt>
                <c:pt idx="85">
                  <c:v>133.4</c:v>
                </c:pt>
                <c:pt idx="86">
                  <c:v>134.91</c:v>
                </c:pt>
                <c:pt idx="87">
                  <c:v>136.87</c:v>
                </c:pt>
                <c:pt idx="88">
                  <c:v>138.1</c:v>
                </c:pt>
                <c:pt idx="89">
                  <c:v>139</c:v>
                </c:pt>
                <c:pt idx="90">
                  <c:v>139.52000000000001</c:v>
                </c:pt>
                <c:pt idx="91">
                  <c:v>139.91999999999999</c:v>
                </c:pt>
                <c:pt idx="92">
                  <c:v>140.12</c:v>
                </c:pt>
                <c:pt idx="93">
                  <c:v>140.06</c:v>
                </c:pt>
                <c:pt idx="94">
                  <c:v>140.16</c:v>
                </c:pt>
                <c:pt idx="95">
                  <c:v>140.53</c:v>
                </c:pt>
                <c:pt idx="96">
                  <c:v>141.49</c:v>
                </c:pt>
                <c:pt idx="97">
                  <c:v>142.04</c:v>
                </c:pt>
                <c:pt idx="98">
                  <c:v>143.22</c:v>
                </c:pt>
                <c:pt idx="99">
                  <c:v>144.38999999999999</c:v>
                </c:pt>
                <c:pt idx="100">
                  <c:v>145.85</c:v>
                </c:pt>
                <c:pt idx="101">
                  <c:v>146.82</c:v>
                </c:pt>
                <c:pt idx="102">
                  <c:v>147.56</c:v>
                </c:pt>
                <c:pt idx="103">
                  <c:v>147.97999999999999</c:v>
                </c:pt>
                <c:pt idx="104">
                  <c:v>148.22999999999999</c:v>
                </c:pt>
                <c:pt idx="105">
                  <c:v>148.46</c:v>
                </c:pt>
                <c:pt idx="106">
                  <c:v>148.71</c:v>
                </c:pt>
                <c:pt idx="107">
                  <c:v>148.74</c:v>
                </c:pt>
                <c:pt idx="108">
                  <c:v>148.4</c:v>
                </c:pt>
                <c:pt idx="109">
                  <c:v>148.9</c:v>
                </c:pt>
                <c:pt idx="110">
                  <c:v>149.97999999999999</c:v>
                </c:pt>
                <c:pt idx="111">
                  <c:v>151.44999999999999</c:v>
                </c:pt>
                <c:pt idx="112">
                  <c:v>152.68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A8-4C37-BC45-4D559F4A628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33356048"/>
        <c:axId val="1"/>
      </c:barChart>
      <c:catAx>
        <c:axId val="233356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88">
            <a:solidFill>
              <a:schemeClr val="tx1"/>
            </a:solidFill>
            <a:prstDash val="solid"/>
          </a:ln>
        </c:spPr>
        <c:txPr>
          <a:bodyPr rot="-2700000" vert="horz"/>
          <a:lstStyle/>
          <a:p>
            <a:pPr>
              <a:defRPr sz="1600" b="1" i="0" u="none" strike="noStrike" baseline="0">
                <a:solidFill>
                  <a:schemeClr val="tx1"/>
                </a:solidFill>
                <a:latin typeface="Times"/>
                <a:ea typeface="Times"/>
                <a:cs typeface="Times"/>
              </a:defRPr>
            </a:pPr>
            <a:endParaRPr lang="en-US"/>
          </a:p>
        </c:txPr>
        <c:crossAx val="1"/>
        <c:crossesAt val="70"/>
        <c:auto val="1"/>
        <c:lblAlgn val="ctr"/>
        <c:lblOffset val="100"/>
        <c:tickLblSkip val="6"/>
        <c:tickMarkSkip val="1"/>
        <c:noMultiLvlLbl val="0"/>
      </c:catAx>
      <c:valAx>
        <c:axId val="1"/>
        <c:scaling>
          <c:orientation val="minMax"/>
          <c:max val="150"/>
          <c:min val="70"/>
        </c:scaling>
        <c:delete val="0"/>
        <c:axPos val="l"/>
        <c:numFmt formatCode="#,##0.00" sourceLinked="0"/>
        <c:majorTickMark val="out"/>
        <c:minorTickMark val="none"/>
        <c:tickLblPos val="nextTo"/>
        <c:spPr>
          <a:ln w="188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16" b="1" i="0" u="none" strike="noStrike" baseline="0">
                <a:solidFill>
                  <a:schemeClr val="tx1"/>
                </a:solidFill>
                <a:latin typeface="Times"/>
                <a:ea typeface="Times"/>
                <a:cs typeface="Times"/>
              </a:defRPr>
            </a:pPr>
            <a:endParaRPr lang="en-US"/>
          </a:p>
        </c:txPr>
        <c:crossAx val="233356048"/>
        <c:crosses val="autoZero"/>
        <c:crossBetween val="between"/>
      </c:valAx>
      <c:spPr>
        <a:noFill/>
        <a:ln w="1507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6" b="1" i="0" u="none" strike="noStrike" baseline="0">
          <a:solidFill>
            <a:schemeClr val="tx1"/>
          </a:solidFill>
          <a:latin typeface="Times"/>
          <a:ea typeface="Times"/>
          <a:cs typeface="Times"/>
        </a:defRPr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362820569216564E-2"/>
          <c:y val="9.4926350245499183E-2"/>
          <c:w val="0.94285370753236852"/>
          <c:h val="0.738134206219312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993366"/>
            </a:solidFill>
            <a:ln w="783">
              <a:solidFill>
                <a:schemeClr val="tx1"/>
              </a:solidFill>
              <a:prstDash val="solid"/>
            </a:ln>
          </c:spPr>
          <c:invertIfNegative val="0"/>
          <c:dPt>
            <c:idx val="13"/>
            <c:invertIfNegative val="0"/>
            <c:bubble3D val="0"/>
            <c:spPr>
              <a:solidFill>
                <a:srgbClr val="FF0000"/>
              </a:solidFill>
              <a:ln w="783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4-D35D-4794-9FC6-B97C655776ED}"/>
              </c:ext>
            </c:extLst>
          </c:dPt>
          <c:dPt>
            <c:idx val="14"/>
            <c:invertIfNegative val="0"/>
            <c:bubble3D val="0"/>
            <c:spPr>
              <a:solidFill>
                <a:srgbClr val="FF0000"/>
              </a:solidFill>
              <a:ln w="783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D35D-4794-9FC6-B97C655776ED}"/>
              </c:ext>
            </c:extLst>
          </c:dPt>
          <c:dPt>
            <c:idx val="15"/>
            <c:invertIfNegative val="0"/>
            <c:bubble3D val="0"/>
            <c:spPr>
              <a:solidFill>
                <a:srgbClr val="FF0000"/>
              </a:solidFill>
              <a:ln w="783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D35D-4794-9FC6-B97C655776ED}"/>
              </c:ext>
            </c:extLst>
          </c:dPt>
          <c:dPt>
            <c:idx val="16"/>
            <c:invertIfNegative val="0"/>
            <c:bubble3D val="0"/>
            <c:spPr>
              <a:solidFill>
                <a:srgbClr val="FF0000"/>
              </a:solidFill>
              <a:ln w="783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D35D-4794-9FC6-B97C655776ED}"/>
              </c:ext>
            </c:extLst>
          </c:dPt>
          <c:dPt>
            <c:idx val="17"/>
            <c:invertIfNegative val="0"/>
            <c:bubble3D val="0"/>
            <c:spPr>
              <a:solidFill>
                <a:srgbClr val="FF0000"/>
              </a:solidFill>
              <a:ln w="783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D35D-4794-9FC6-B97C655776ED}"/>
              </c:ext>
            </c:extLst>
          </c:dPt>
          <c:dLbls>
            <c:delete val="1"/>
          </c:dLbls>
          <c:cat>
            <c:numRef>
              <c:f>Sheet1!$B$1:$Z$1</c:f>
              <c:numCache>
                <c:formatCode>General</c:formatCode>
                <c:ptCount val="25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</c:numCache>
            </c:numRef>
          </c:cat>
          <c:val>
            <c:numRef>
              <c:f>Sheet1!$B$2:$Z$2</c:f>
              <c:numCache>
                <c:formatCode>General</c:formatCode>
                <c:ptCount val="25"/>
                <c:pt idx="0">
                  <c:v>69.849999999999994</c:v>
                </c:pt>
                <c:pt idx="1">
                  <c:v>70.62</c:v>
                </c:pt>
                <c:pt idx="2">
                  <c:v>72.64</c:v>
                </c:pt>
                <c:pt idx="3">
                  <c:v>75.97</c:v>
                </c:pt>
                <c:pt idx="4">
                  <c:v>78.94</c:v>
                </c:pt>
                <c:pt idx="5">
                  <c:v>81.92</c:v>
                </c:pt>
                <c:pt idx="6">
                  <c:v>109.01</c:v>
                </c:pt>
                <c:pt idx="7">
                  <c:v>113.21</c:v>
                </c:pt>
                <c:pt idx="8">
                  <c:v>116.89</c:v>
                </c:pt>
                <c:pt idx="9">
                  <c:v>121.01</c:v>
                </c:pt>
                <c:pt idx="10">
                  <c:v>127.11</c:v>
                </c:pt>
                <c:pt idx="11">
                  <c:v>133.19</c:v>
                </c:pt>
                <c:pt idx="12">
                  <c:v>134.05000000000001</c:v>
                </c:pt>
                <c:pt idx="13">
                  <c:v>122.65</c:v>
                </c:pt>
                <c:pt idx="14">
                  <c:v>108.4</c:v>
                </c:pt>
                <c:pt idx="15">
                  <c:v>105.77</c:v>
                </c:pt>
                <c:pt idx="16">
                  <c:v>98.36</c:v>
                </c:pt>
                <c:pt idx="17">
                  <c:v>90.72</c:v>
                </c:pt>
                <c:pt idx="18">
                  <c:v>107.36</c:v>
                </c:pt>
                <c:pt idx="19">
                  <c:v>117.12</c:v>
                </c:pt>
                <c:pt idx="20">
                  <c:v>123.59</c:v>
                </c:pt>
                <c:pt idx="21">
                  <c:v>130.84</c:v>
                </c:pt>
                <c:pt idx="22">
                  <c:v>137.94999999999999</c:v>
                </c:pt>
                <c:pt idx="23">
                  <c:v>146.27000000000001</c:v>
                </c:pt>
                <c:pt idx="24">
                  <c:v>150.28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35D-4794-9FC6-B97C655776E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39702816"/>
        <c:axId val="1"/>
      </c:barChart>
      <c:catAx>
        <c:axId val="239702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96">
            <a:solidFill>
              <a:schemeClr val="tx1"/>
            </a:solidFill>
            <a:prstDash val="solid"/>
          </a:ln>
        </c:spPr>
        <c:txPr>
          <a:bodyPr rot="-2700000" vert="horz"/>
          <a:lstStyle/>
          <a:p>
            <a:pPr>
              <a:defRPr sz="1600" b="1" i="0" u="none" strike="noStrike" baseline="0">
                <a:solidFill>
                  <a:schemeClr val="tx1"/>
                </a:solidFill>
                <a:latin typeface="Times"/>
                <a:ea typeface="Times"/>
                <a:cs typeface="Time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1"/>
        <c:scaling>
          <c:orientation val="minMax"/>
          <c:max val="15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9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0" b="1" i="0" u="none" strike="noStrike" baseline="0">
                <a:solidFill>
                  <a:schemeClr val="tx1"/>
                </a:solidFill>
                <a:latin typeface="Times"/>
                <a:ea typeface="Times"/>
                <a:cs typeface="Times"/>
              </a:defRPr>
            </a:pPr>
            <a:endParaRPr lang="en-US"/>
          </a:p>
        </c:txPr>
        <c:crossAx val="239702816"/>
        <c:crosses val="autoZero"/>
        <c:crossBetween val="between"/>
      </c:valAx>
      <c:spPr>
        <a:noFill/>
        <a:ln w="1566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" b="1" i="0" u="none" strike="noStrike" baseline="0">
          <a:solidFill>
            <a:schemeClr val="tx1"/>
          </a:solidFill>
          <a:latin typeface="Times"/>
          <a:ea typeface="Times"/>
          <a:cs typeface="Times"/>
        </a:defRPr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548320513994609E-5"/>
          <c:y val="9.8915882465911278E-2"/>
          <c:w val="0.91768431372993486"/>
          <c:h val="0.7652383673275371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6003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0281-458E-B56D-35B2B834D232}"/>
              </c:ext>
            </c:extLst>
          </c:dPt>
          <c:dLbls>
            <c:dLbl>
              <c:idx val="0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fld id="{0FE19CC9-7DA6-469D-92BD-C5186E00F8C8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281-458E-B56D-35B2B834D23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E4CF474F-901D-4E11-8BA7-AC4F206B89AB}" type="VALUE">
                      <a:rPr lang="en-US" smtClean="0"/>
                      <a:pPr/>
                      <a:t>[VALUE]</a:t>
                    </a:fld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F4FF-47A5-89C6-E4A8B477A5A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F13812C7-5F44-43E6-BB43-FF286F93EA9D}" type="VALUE">
                      <a:rPr lang="en-US" smtClean="0"/>
                      <a:pPr/>
                      <a:t>[VALUE]</a:t>
                    </a:fld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4FF-47A5-89C6-E4A8B477A5A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BFA2BF3F-9FE4-4673-A426-7F7F599F5481}" type="VALUE">
                      <a:rPr lang="en-US" smtClean="0"/>
                      <a:pPr/>
                      <a:t>[VALUE]</a:t>
                    </a:fld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F4FF-47A5-89C6-E4A8B477A5A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089BF107-B08E-4284-8AF2-9929D63AD368}" type="VALUE">
                      <a:rPr lang="en-US" smtClean="0"/>
                      <a:pPr/>
                      <a:t>[VALUE]</a:t>
                    </a:fld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4FF-47A5-89C6-E4A8B477A5A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$.67B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4FF-47A5-89C6-E4A8B477A5AF}"/>
                </c:ext>
              </c:extLst>
            </c:dLbl>
            <c:dLbl>
              <c:idx val="6"/>
              <c:layout>
                <c:manualLayout>
                  <c:x val="4.5454550877420848E-3"/>
                  <c:y val="2.4390243902439024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$.61B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4FF-47A5-89C6-E4A8B477A5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Sheet1!$A$1:$G$1</c:f>
              <c:strCache>
                <c:ptCount val="7"/>
                <c:pt idx="0">
                  <c:v>BHHS</c:v>
                </c:pt>
                <c:pt idx="1">
                  <c:v>KW-AP</c:v>
                </c:pt>
                <c:pt idx="2">
                  <c:v>HNR</c:v>
                </c:pt>
                <c:pt idx="3">
                  <c:v>AFH</c:v>
                </c:pt>
                <c:pt idx="4">
                  <c:v>ATL Comm</c:v>
                </c:pt>
                <c:pt idx="5">
                  <c:v>CB</c:v>
                </c:pt>
                <c:pt idx="6">
                  <c:v>MB</c:v>
                </c:pt>
              </c:strCache>
            </c:strRef>
          </c:cat>
          <c:val>
            <c:numRef>
              <c:f>Sheet1!$A$2:$G$2</c:f>
              <c:numCache>
                <c:formatCode>"$"#,##0.00</c:formatCode>
                <c:ptCount val="7"/>
                <c:pt idx="0">
                  <c:v>2.48</c:v>
                </c:pt>
                <c:pt idx="1">
                  <c:v>1.94</c:v>
                </c:pt>
                <c:pt idx="2">
                  <c:v>1.41</c:v>
                </c:pt>
                <c:pt idx="3">
                  <c:v>1.41</c:v>
                </c:pt>
                <c:pt idx="4">
                  <c:v>1.27</c:v>
                </c:pt>
                <c:pt idx="5">
                  <c:v>0.81</c:v>
                </c:pt>
                <c:pt idx="6">
                  <c:v>0.76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1-0281-458E-B56D-35B2B834D23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53495000"/>
        <c:axId val="1"/>
      </c:barChart>
      <c:catAx>
        <c:axId val="253495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MarkSkip val="1"/>
        <c:noMultiLvlLbl val="0"/>
      </c:catAx>
      <c:valAx>
        <c:axId val="1"/>
        <c:scaling>
          <c:orientation val="minMax"/>
        </c:scaling>
        <c:delete val="1"/>
        <c:axPos val="l"/>
        <c:numFmt formatCode="&quot;$&quot;#,##0.00" sourceLinked="1"/>
        <c:majorTickMark val="none"/>
        <c:minorTickMark val="none"/>
        <c:tickLblPos val="nextTo"/>
        <c:crossAx val="253495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046495260426771E-2"/>
          <c:y val="2.2688549233745813E-2"/>
          <c:w val="0.93072963309579093"/>
          <c:h val="0.8617989632128805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Rate</c:v>
                </c:pt>
              </c:strCache>
            </c:strRef>
          </c:tx>
          <c:spPr>
            <a:ln w="5715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dPt>
            <c:idx val="9"/>
            <c:marker>
              <c:symbol val="none"/>
            </c:marker>
            <c:bubble3D val="0"/>
            <c:spPr>
              <a:ln w="57150" cap="rnd">
                <a:solidFill>
                  <a:srgbClr val="00206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D3FD-124C-B7DC-AD384E5BBAE2}"/>
              </c:ext>
            </c:extLst>
          </c:dPt>
          <c:dPt>
            <c:idx val="10"/>
            <c:marker>
              <c:symbol val="none"/>
            </c:marker>
            <c:bubble3D val="0"/>
            <c:spPr>
              <a:ln w="57150" cap="rnd">
                <a:solidFill>
                  <a:srgbClr val="00206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D3FD-124C-B7DC-AD384E5BBAE2}"/>
              </c:ext>
            </c:extLst>
          </c:dPt>
          <c:dPt>
            <c:idx val="11"/>
            <c:marker>
              <c:symbol val="none"/>
            </c:marker>
            <c:bubble3D val="0"/>
            <c:spPr>
              <a:ln w="57150" cap="rnd">
                <a:solidFill>
                  <a:srgbClr val="00206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D3FD-124C-B7DC-AD384E5BBAE2}"/>
              </c:ext>
            </c:extLst>
          </c:dPt>
          <c:dPt>
            <c:idx val="12"/>
            <c:marker>
              <c:symbol val="none"/>
            </c:marker>
            <c:bubble3D val="0"/>
            <c:spPr>
              <a:ln w="57150" cap="rnd">
                <a:solidFill>
                  <a:srgbClr val="00206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D3FD-124C-B7DC-AD384E5BBAE2}"/>
              </c:ext>
            </c:extLst>
          </c:dPt>
          <c:dPt>
            <c:idx val="13"/>
            <c:marker>
              <c:symbol val="none"/>
            </c:marker>
            <c:bubble3D val="0"/>
            <c:spPr>
              <a:ln w="57150" cap="rnd">
                <a:solidFill>
                  <a:srgbClr val="00206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D3FD-124C-B7DC-AD384E5BBAE2}"/>
              </c:ext>
            </c:extLst>
          </c:dPt>
          <c:dPt>
            <c:idx val="14"/>
            <c:marker>
              <c:symbol val="none"/>
            </c:marker>
            <c:bubble3D val="0"/>
            <c:spPr>
              <a:ln w="57150" cap="rnd">
                <a:solidFill>
                  <a:srgbClr val="00206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D3FD-124C-B7DC-AD384E5BBAE2}"/>
              </c:ext>
            </c:extLst>
          </c:dPt>
          <c:dPt>
            <c:idx val="15"/>
            <c:marker>
              <c:symbol val="none"/>
            </c:marker>
            <c:bubble3D val="0"/>
            <c:spPr>
              <a:ln w="57150" cap="rnd">
                <a:solidFill>
                  <a:srgbClr val="00B0F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D3FD-124C-B7DC-AD384E5BBAE2}"/>
              </c:ext>
            </c:extLst>
          </c:dPt>
          <c:dPt>
            <c:idx val="16"/>
            <c:marker>
              <c:symbol val="none"/>
            </c:marker>
            <c:bubble3D val="0"/>
            <c:spPr>
              <a:ln w="57150" cap="rnd">
                <a:solidFill>
                  <a:srgbClr val="00B0F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E-8923-A046-B310-030AF67D542D}"/>
              </c:ext>
            </c:extLst>
          </c:dPt>
          <c:dPt>
            <c:idx val="17"/>
            <c:marker>
              <c:symbol val="none"/>
            </c:marker>
            <c:bubble3D val="0"/>
            <c:spPr>
              <a:ln w="57150" cap="rnd">
                <a:solidFill>
                  <a:srgbClr val="00B0F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8923-A046-B310-030AF67D542D}"/>
              </c:ext>
            </c:extLst>
          </c:dPt>
          <c:dPt>
            <c:idx val="18"/>
            <c:marker>
              <c:symbol val="none"/>
            </c:marker>
            <c:bubble3D val="0"/>
            <c:spPr>
              <a:ln w="57150" cap="rnd">
                <a:solidFill>
                  <a:srgbClr val="00B0F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0-8923-A046-B310-030AF67D542D}"/>
              </c:ext>
            </c:extLst>
          </c:dPt>
          <c:dPt>
            <c:idx val="19"/>
            <c:marker>
              <c:symbol val="none"/>
            </c:marker>
            <c:bubble3D val="0"/>
            <c:spPr>
              <a:ln w="57150" cap="rnd">
                <a:solidFill>
                  <a:srgbClr val="00B0F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1-8923-A046-B310-030AF67D542D}"/>
              </c:ext>
            </c:extLst>
          </c:dPt>
          <c:dPt>
            <c:idx val="20"/>
            <c:marker>
              <c:symbol val="none"/>
            </c:marker>
            <c:bubble3D val="0"/>
            <c:spPr>
              <a:ln w="57150" cap="rnd">
                <a:solidFill>
                  <a:srgbClr val="00B0F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6-57AB-7841-9CCC-45FBF09D804D}"/>
              </c:ext>
            </c:extLst>
          </c:dPt>
          <c:cat>
            <c:strRef>
              <c:f>Sheet1!$A$2:$A$21</c:f>
              <c:strCache>
                <c:ptCount val="20"/>
                <c:pt idx="0">
                  <c:v>2016 Q1</c:v>
                </c:pt>
                <c:pt idx="1">
                  <c:v>2016 Q2</c:v>
                </c:pt>
                <c:pt idx="2">
                  <c:v>2016 Q3</c:v>
                </c:pt>
                <c:pt idx="3">
                  <c:v>2016 Q4</c:v>
                </c:pt>
                <c:pt idx="4">
                  <c:v>2017 Q1</c:v>
                </c:pt>
                <c:pt idx="5">
                  <c:v>2017 Q2</c:v>
                </c:pt>
                <c:pt idx="6">
                  <c:v>2017 Q3</c:v>
                </c:pt>
                <c:pt idx="7">
                  <c:v>2017 Q4</c:v>
                </c:pt>
                <c:pt idx="8">
                  <c:v>2018 Q1</c:v>
                </c:pt>
                <c:pt idx="9">
                  <c:v>2018 Q2</c:v>
                </c:pt>
                <c:pt idx="10">
                  <c:v>2018 Q3</c:v>
                </c:pt>
                <c:pt idx="11">
                  <c:v>2018 Q4</c:v>
                </c:pt>
                <c:pt idx="12">
                  <c:v>2019 Q1</c:v>
                </c:pt>
                <c:pt idx="13">
                  <c:v>2019 Q2</c:v>
                </c:pt>
                <c:pt idx="14">
                  <c:v>2019 Q3</c:v>
                </c:pt>
                <c:pt idx="15">
                  <c:v>2019 Q4</c:v>
                </c:pt>
                <c:pt idx="16">
                  <c:v>2020 Q1</c:v>
                </c:pt>
                <c:pt idx="17">
                  <c:v>2020 Q2</c:v>
                </c:pt>
                <c:pt idx="18">
                  <c:v>2020 Q3</c:v>
                </c:pt>
                <c:pt idx="19">
                  <c:v>2020 Q4</c:v>
                </c:pt>
              </c:strCache>
            </c:strRef>
          </c:cat>
          <c:val>
            <c:numRef>
              <c:f>Sheet1!$B$2:$B$21</c:f>
              <c:numCache>
                <c:formatCode>General</c:formatCode>
                <c:ptCount val="20"/>
                <c:pt idx="0">
                  <c:v>3.7</c:v>
                </c:pt>
                <c:pt idx="1">
                  <c:v>3.6</c:v>
                </c:pt>
                <c:pt idx="2">
                  <c:v>3.5</c:v>
                </c:pt>
                <c:pt idx="3">
                  <c:v>3.8</c:v>
                </c:pt>
                <c:pt idx="4" formatCode="0.0">
                  <c:v>4.2</c:v>
                </c:pt>
                <c:pt idx="5" formatCode="0.0">
                  <c:v>4</c:v>
                </c:pt>
                <c:pt idx="6">
                  <c:v>3.9</c:v>
                </c:pt>
                <c:pt idx="7">
                  <c:v>3.9</c:v>
                </c:pt>
                <c:pt idx="8">
                  <c:v>4.3</c:v>
                </c:pt>
                <c:pt idx="9">
                  <c:v>4.5</c:v>
                </c:pt>
                <c:pt idx="10">
                  <c:v>4.5999999999999996</c:v>
                </c:pt>
                <c:pt idx="11">
                  <c:v>4.8</c:v>
                </c:pt>
                <c:pt idx="12">
                  <c:v>4.4000000000000004</c:v>
                </c:pt>
                <c:pt idx="13">
                  <c:v>4</c:v>
                </c:pt>
                <c:pt idx="14">
                  <c:v>3.9</c:v>
                </c:pt>
                <c:pt idx="15">
                  <c:v>3.9</c:v>
                </c:pt>
                <c:pt idx="16">
                  <c:v>3.9</c:v>
                </c:pt>
                <c:pt idx="17">
                  <c:v>3.9</c:v>
                </c:pt>
                <c:pt idx="18">
                  <c:v>4</c:v>
                </c:pt>
                <c:pt idx="19">
                  <c:v>4.0999999999999996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D3FD-124C-B7DC-AD384E5BBA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55984880"/>
        <c:axId val="1256534448"/>
      </c:lineChart>
      <c:catAx>
        <c:axId val="125598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6534448"/>
        <c:crosses val="autoZero"/>
        <c:auto val="1"/>
        <c:lblAlgn val="ctr"/>
        <c:lblOffset val="100"/>
        <c:noMultiLvlLbl val="0"/>
      </c:catAx>
      <c:valAx>
        <c:axId val="1256534448"/>
        <c:scaling>
          <c:orientation val="minMax"/>
          <c:max val="5.4"/>
          <c:min val="3.4"/>
        </c:scaling>
        <c:delete val="1"/>
        <c:axPos val="l"/>
        <c:numFmt formatCode="General" sourceLinked="0"/>
        <c:majorTickMark val="out"/>
        <c:minorTickMark val="none"/>
        <c:tickLblPos val="nextTo"/>
        <c:crossAx val="1255984880"/>
        <c:crosses val="autoZero"/>
        <c:crossBetween val="between"/>
        <c:majorUnit val="0.5"/>
      </c:valAx>
      <c:dTable>
        <c:showHorzBorder val="1"/>
        <c:showVertBorder val="1"/>
        <c:showOutline val="1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spPr>
              <a:ln w="76200" cap="rnd">
                <a:solidFill>
                  <a:schemeClr val="accent1"/>
                </a:solidFill>
                <a:rou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6AA-4DC8-A5BE-AAD1D2D6294D}"/>
              </c:ext>
            </c:extLst>
          </c:dPt>
          <c:dPt>
            <c:idx val="1"/>
            <c:marker>
              <c:symbol val="none"/>
            </c:marker>
            <c:bubble3D val="0"/>
            <c:spPr>
              <a:ln w="76200" cap="rnd">
                <a:solidFill>
                  <a:schemeClr val="accent1"/>
                </a:solidFill>
                <a:rou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E6AA-4DC8-A5BE-AAD1D2D6294D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76200" cap="rnd">
                <a:solidFill>
                  <a:schemeClr val="accent1"/>
                </a:solidFill>
                <a:rou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6AA-4DC8-A5BE-AAD1D2D6294D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76200" cap="rnd">
                <a:solidFill>
                  <a:schemeClr val="accent1"/>
                </a:solidFill>
                <a:rou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E6AA-4DC8-A5BE-AAD1D2D6294D}"/>
              </c:ext>
            </c:extLst>
          </c:dPt>
          <c:dPt>
            <c:idx val="4"/>
            <c:marker>
              <c:symbol val="none"/>
            </c:marker>
            <c:bubble3D val="0"/>
            <c:spPr>
              <a:ln w="76200" cap="rnd">
                <a:solidFill>
                  <a:schemeClr val="accent1"/>
                </a:solidFill>
                <a:rou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6AA-4DC8-A5BE-AAD1D2D6294D}"/>
              </c:ext>
            </c:extLst>
          </c:dPt>
          <c:dPt>
            <c:idx val="5"/>
            <c:marker>
              <c:symbol val="none"/>
            </c:marker>
            <c:bubble3D val="0"/>
            <c:spPr>
              <a:ln w="76200" cap="rnd">
                <a:solidFill>
                  <a:schemeClr val="accent1"/>
                </a:solidFill>
                <a:rou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DF9A-4A0B-BAD2-520FB5EF3E4A}"/>
              </c:ext>
            </c:extLst>
          </c:dPt>
          <c:dPt>
            <c:idx val="6"/>
            <c:marker>
              <c:symbol val="none"/>
            </c:marker>
            <c:bubble3D val="0"/>
            <c:spPr>
              <a:ln w="76200" cap="rnd">
                <a:solidFill>
                  <a:schemeClr val="accent1"/>
                </a:solidFill>
                <a:rou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E6AA-4DC8-A5BE-AAD1D2D6294D}"/>
              </c:ext>
            </c:extLst>
          </c:dPt>
          <c:dPt>
            <c:idx val="7"/>
            <c:marker>
              <c:symbol val="none"/>
            </c:marker>
            <c:bubble3D val="0"/>
            <c:spPr>
              <a:ln w="76200" cap="rnd">
                <a:solidFill>
                  <a:schemeClr val="accent1"/>
                </a:solidFill>
                <a:rou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E6AA-4DC8-A5BE-AAD1D2D6294D}"/>
              </c:ext>
            </c:extLst>
          </c:dPt>
          <c:dPt>
            <c:idx val="8"/>
            <c:marker>
              <c:symbol val="none"/>
            </c:marker>
            <c:bubble3D val="0"/>
            <c:spPr>
              <a:ln w="76200" cap="rnd">
                <a:solidFill>
                  <a:schemeClr val="accent1"/>
                </a:solidFill>
                <a:rou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E559-466D-8587-C065C935F3DF}"/>
              </c:ext>
            </c:extLst>
          </c:dPt>
          <c:dPt>
            <c:idx val="9"/>
            <c:marker>
              <c:symbol val="none"/>
            </c:marker>
            <c:bubble3D val="0"/>
            <c:spPr>
              <a:ln w="76200" cap="rnd">
                <a:solidFill>
                  <a:schemeClr val="accent1"/>
                </a:solidFill>
                <a:rou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E559-466D-8587-C065C935F3DF}"/>
              </c:ext>
            </c:extLst>
          </c:dPt>
          <c:dPt>
            <c:idx val="10"/>
            <c:marker>
              <c:symbol val="none"/>
            </c:marker>
            <c:bubble3D val="0"/>
            <c:spPr>
              <a:ln w="76200" cap="rnd">
                <a:solidFill>
                  <a:schemeClr val="accent1"/>
                </a:solidFill>
                <a:rou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2-2BB6-4D01-8F42-95F668C21C6F}"/>
              </c:ext>
            </c:extLst>
          </c:dPt>
          <c:dPt>
            <c:idx val="11"/>
            <c:marker>
              <c:symbol val="none"/>
            </c:marker>
            <c:bubble3D val="0"/>
            <c:spPr>
              <a:ln w="76200" cap="rnd">
                <a:solidFill>
                  <a:schemeClr val="accent1"/>
                </a:solidFill>
                <a:rou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2BB6-4D01-8F42-95F668C21C6F}"/>
              </c:ext>
            </c:extLst>
          </c:dPt>
          <c:dPt>
            <c:idx val="12"/>
            <c:marker>
              <c:symbol val="none"/>
            </c:marker>
            <c:bubble3D val="0"/>
            <c:spPr>
              <a:ln w="76200" cap="rnd">
                <a:solidFill>
                  <a:schemeClr val="accent1"/>
                </a:solidFill>
                <a:rou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B2B6-4427-9909-7FCBEFE906CD}"/>
              </c:ext>
            </c:extLst>
          </c:dPt>
          <c:dLbls>
            <c:dLbl>
              <c:idx val="1"/>
              <c:layout>
                <c:manualLayout>
                  <c:x val="-2.0851058870150003E-2"/>
                  <c:y val="-6.53761025879049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6AA-4DC8-A5BE-AAD1D2D6294D}"/>
                </c:ext>
              </c:extLst>
            </c:dLbl>
            <c:dLbl>
              <c:idx val="2"/>
              <c:layout>
                <c:manualLayout>
                  <c:x val="-3.1109896616533787E-2"/>
                  <c:y val="-6.33462603913535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6AA-4DC8-A5BE-AAD1D2D6294D}"/>
                </c:ext>
              </c:extLst>
            </c:dLbl>
            <c:dLbl>
              <c:idx val="3"/>
              <c:layout>
                <c:manualLayout>
                  <c:x val="-1.2655066833039142E-2"/>
                  <c:y val="-5.31970494085966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6AA-4DC8-A5BE-AAD1D2D6294D}"/>
                </c:ext>
              </c:extLst>
            </c:dLbl>
            <c:dLbl>
              <c:idx val="4"/>
              <c:layout>
                <c:manualLayout>
                  <c:x val="-3.4638290575290054E-2"/>
                  <c:y val="-5.52268916051480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6AA-4DC8-A5BE-AAD1D2D6294D}"/>
                </c:ext>
              </c:extLst>
            </c:dLbl>
            <c:dLbl>
              <c:idx val="6"/>
              <c:layout>
                <c:manualLayout>
                  <c:x val="-9.3068083717193499E-4"/>
                  <c:y val="-5.31970494085966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6AA-4DC8-A5BE-AAD1D2D6294D}"/>
                </c:ext>
              </c:extLst>
            </c:dLbl>
            <c:dLbl>
              <c:idx val="7"/>
              <c:layout>
                <c:manualLayout>
                  <c:x val="-1.6454414121699925E-2"/>
                  <c:y val="-6.94357869810077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6AA-4DC8-A5BE-AAD1D2D6294D}"/>
                </c:ext>
              </c:extLst>
            </c:dLbl>
            <c:dLbl>
              <c:idx val="8"/>
              <c:layout>
                <c:manualLayout>
                  <c:x val="-3.3172742325806609E-2"/>
                  <c:y val="-5.52268916051480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559-466D-8587-C065C935F3DF}"/>
                </c:ext>
              </c:extLst>
            </c:dLbl>
            <c:dLbl>
              <c:idx val="9"/>
              <c:layout>
                <c:manualLayout>
                  <c:x val="-3.2575444866017156E-2"/>
                  <c:y val="-6.94357869810077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559-466D-8587-C065C935F3DF}"/>
                </c:ext>
              </c:extLst>
            </c:dLbl>
            <c:dLbl>
              <c:idx val="10"/>
              <c:layout>
                <c:manualLayout>
                  <c:x val="-4.4299830861884312E-2"/>
                  <c:y val="-6.94357869810077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BB6-4D01-8F42-95F668C21C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June</c:v>
                </c:pt>
                <c:pt idx="1">
                  <c:v>July</c:v>
                </c:pt>
                <c:pt idx="2">
                  <c:v>August</c:v>
                </c:pt>
                <c:pt idx="3">
                  <c:v>September</c:v>
                </c:pt>
                <c:pt idx="4">
                  <c:v>October</c:v>
                </c:pt>
                <c:pt idx="5">
                  <c:v>November</c:v>
                </c:pt>
                <c:pt idx="6">
                  <c:v>December</c:v>
                </c:pt>
                <c:pt idx="7">
                  <c:v>January </c:v>
                </c:pt>
                <c:pt idx="8">
                  <c:v>February</c:v>
                </c:pt>
                <c:pt idx="9">
                  <c:v>March</c:v>
                </c:pt>
                <c:pt idx="10">
                  <c:v>April</c:v>
                </c:pt>
                <c:pt idx="11">
                  <c:v>May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18.2</c:v>
                </c:pt>
                <c:pt idx="1">
                  <c:v>17.8</c:v>
                </c:pt>
                <c:pt idx="2">
                  <c:v>17.600000000000001</c:v>
                </c:pt>
                <c:pt idx="3">
                  <c:v>17</c:v>
                </c:pt>
                <c:pt idx="4">
                  <c:v>17</c:v>
                </c:pt>
                <c:pt idx="5">
                  <c:v>17.3</c:v>
                </c:pt>
                <c:pt idx="6">
                  <c:v>17</c:v>
                </c:pt>
                <c:pt idx="7">
                  <c:v>16.100000000000001</c:v>
                </c:pt>
                <c:pt idx="8">
                  <c:v>16</c:v>
                </c:pt>
                <c:pt idx="9">
                  <c:v>16.399999999999999</c:v>
                </c:pt>
                <c:pt idx="10">
                  <c:v>16.399999999999999</c:v>
                </c:pt>
                <c:pt idx="11">
                  <c:v>16.600000000000001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6AA-4DC8-A5BE-AAD1D2D6294D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16739856"/>
        <c:axId val="316744952"/>
      </c:lineChart>
      <c:catAx>
        <c:axId val="316739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81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6744952"/>
        <c:crosses val="autoZero"/>
        <c:auto val="1"/>
        <c:lblAlgn val="ctr"/>
        <c:lblOffset val="100"/>
        <c:noMultiLvlLbl val="0"/>
      </c:catAx>
      <c:valAx>
        <c:axId val="316744952"/>
        <c:scaling>
          <c:orientation val="minMax"/>
          <c:min val="15.5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316739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05763967804623E-3"/>
          <c:y val="8.6743044189852694E-2"/>
          <c:w val="0.99159423603219543"/>
          <c:h val="0.792144026186579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Prior Year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 w="781">
              <a:solidFill>
                <a:schemeClr val="tx1"/>
              </a:solidFill>
              <a:prstDash val="solid"/>
            </a:ln>
          </c:spPr>
          <c:invertIfNegative val="0"/>
          <c:dLbls>
            <c:delete val="1"/>
          </c:dLbls>
          <c:cat>
            <c:strRef>
              <c:f>Sheet1!$B$1:$T$1</c:f>
              <c:strCache>
                <c:ptCount val="19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Jan</c:v>
                </c:pt>
                <c:pt idx="13">
                  <c:v>Feb</c:v>
                </c:pt>
                <c:pt idx="14">
                  <c:v>Mar</c:v>
                </c:pt>
                <c:pt idx="15">
                  <c:v>April</c:v>
                </c:pt>
                <c:pt idx="16">
                  <c:v>May</c:v>
                </c:pt>
                <c:pt idx="17">
                  <c:v>Jun</c:v>
                </c:pt>
                <c:pt idx="18">
                  <c:v>Jul</c:v>
                </c:pt>
              </c:strCache>
            </c:strRef>
          </c:cat>
          <c:val>
            <c:numRef>
              <c:f>Sheet1!$B$2:$T$2</c:f>
              <c:numCache>
                <c:formatCode>General</c:formatCode>
                <c:ptCount val="19"/>
                <c:pt idx="0">
                  <c:v>4615</c:v>
                </c:pt>
                <c:pt idx="1">
                  <c:v>5189</c:v>
                </c:pt>
                <c:pt idx="2">
                  <c:v>8046</c:v>
                </c:pt>
                <c:pt idx="3">
                  <c:v>7141</c:v>
                </c:pt>
                <c:pt idx="4">
                  <c:v>8817</c:v>
                </c:pt>
                <c:pt idx="5">
                  <c:v>9296</c:v>
                </c:pt>
                <c:pt idx="6">
                  <c:v>8124</c:v>
                </c:pt>
                <c:pt idx="7">
                  <c:v>8365</c:v>
                </c:pt>
                <c:pt idx="8">
                  <c:v>7256</c:v>
                </c:pt>
                <c:pt idx="9">
                  <c:v>6925</c:v>
                </c:pt>
                <c:pt idx="10">
                  <c:v>6509</c:v>
                </c:pt>
                <c:pt idx="11">
                  <c:v>6922</c:v>
                </c:pt>
                <c:pt idx="12">
                  <c:v>4858</c:v>
                </c:pt>
                <c:pt idx="13">
                  <c:v>5666</c:v>
                </c:pt>
                <c:pt idx="14">
                  <c:v>7817</c:v>
                </c:pt>
                <c:pt idx="15">
                  <c:v>7913</c:v>
                </c:pt>
                <c:pt idx="16">
                  <c:v>9218</c:v>
                </c:pt>
                <c:pt idx="17">
                  <c:v>9124</c:v>
                </c:pt>
                <c:pt idx="18">
                  <c:v>8730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52-4E12-A24C-18D8DDE5C95F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Current Month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elete val="1"/>
          </c:dLbls>
          <c:cat>
            <c:strRef>
              <c:f>Sheet1!$B$1:$T$1</c:f>
              <c:strCache>
                <c:ptCount val="19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Jan</c:v>
                </c:pt>
                <c:pt idx="13">
                  <c:v>Feb</c:v>
                </c:pt>
                <c:pt idx="14">
                  <c:v>Mar</c:v>
                </c:pt>
                <c:pt idx="15">
                  <c:v>April</c:v>
                </c:pt>
                <c:pt idx="16">
                  <c:v>May</c:v>
                </c:pt>
                <c:pt idx="17">
                  <c:v>Jun</c:v>
                </c:pt>
                <c:pt idx="18">
                  <c:v>Jul</c:v>
                </c:pt>
              </c:strCache>
            </c:strRef>
          </c:cat>
          <c:val>
            <c:numRef>
              <c:f>Sheet1!$B$3:$T$3</c:f>
              <c:numCache>
                <c:formatCode>General</c:formatCode>
                <c:ptCount val="19"/>
                <c:pt idx="0">
                  <c:v>4858</c:v>
                </c:pt>
                <c:pt idx="1">
                  <c:v>5666</c:v>
                </c:pt>
                <c:pt idx="2">
                  <c:v>7817</c:v>
                </c:pt>
                <c:pt idx="3">
                  <c:v>7913</c:v>
                </c:pt>
                <c:pt idx="4">
                  <c:v>9218</c:v>
                </c:pt>
                <c:pt idx="5">
                  <c:v>9124</c:v>
                </c:pt>
                <c:pt idx="6">
                  <c:v>8730</c:v>
                </c:pt>
                <c:pt idx="7">
                  <c:v>8292</c:v>
                </c:pt>
                <c:pt idx="8">
                  <c:v>7116</c:v>
                </c:pt>
                <c:pt idx="9">
                  <c:v>7129</c:v>
                </c:pt>
                <c:pt idx="10">
                  <c:v>6472</c:v>
                </c:pt>
                <c:pt idx="11">
                  <c:v>6142</c:v>
                </c:pt>
                <c:pt idx="12">
                  <c:v>4550</c:v>
                </c:pt>
                <c:pt idx="13">
                  <c:v>5699</c:v>
                </c:pt>
                <c:pt idx="14">
                  <c:v>7582</c:v>
                </c:pt>
                <c:pt idx="15">
                  <c:v>8052</c:v>
                </c:pt>
                <c:pt idx="16">
                  <c:v>9397</c:v>
                </c:pt>
                <c:pt idx="17">
                  <c:v>8677</c:v>
                </c:pt>
                <c:pt idx="18">
                  <c:v>8920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57-4784-85FA-2C29E5B4DC0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62182840"/>
        <c:axId val="1"/>
      </c:barChart>
      <c:catAx>
        <c:axId val="262182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9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Times"/>
                <a:ea typeface="Times"/>
                <a:cs typeface="Time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1"/>
        <c:axPos val="l"/>
        <c:numFmt formatCode="\$#,##0" sourceLinked="0"/>
        <c:majorTickMark val="out"/>
        <c:minorTickMark val="none"/>
        <c:tickLblPos val="nextTo"/>
        <c:crossAx val="262182840"/>
        <c:crosses val="autoZero"/>
        <c:crossBetween val="between"/>
      </c:valAx>
      <c:spPr>
        <a:noFill/>
        <a:ln w="1562">
          <a:noFill/>
        </a:ln>
      </c:spPr>
    </c:plotArea>
    <c:legend>
      <c:legendPos val="r"/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" b="1" i="0" u="none" strike="noStrike" baseline="0">
          <a:solidFill>
            <a:schemeClr val="tx1"/>
          </a:solidFill>
          <a:latin typeface="Times"/>
          <a:ea typeface="Times"/>
          <a:cs typeface="Times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87791342952276"/>
          <c:y val="9.4926350245499183E-2"/>
          <c:w val="0.8615958920348904"/>
          <c:h val="0.702127659574468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Prior Year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 w="363">
              <a:solidFill>
                <a:schemeClr val="tx1"/>
              </a:solidFill>
              <a:prstDash val="solid"/>
            </a:ln>
          </c:spPr>
          <c:invertIfNegative val="0"/>
          <c:dLbls>
            <c:delete val="1"/>
          </c:dLbls>
          <c:cat>
            <c:strRef>
              <c:f>Sheet1!$B$1:$T$1</c:f>
              <c:strCache>
                <c:ptCount val="19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Jan</c:v>
                </c:pt>
                <c:pt idx="13">
                  <c:v>Feb</c:v>
                </c:pt>
                <c:pt idx="14">
                  <c:v>Mar</c:v>
                </c:pt>
                <c:pt idx="15">
                  <c:v>Apr</c:v>
                </c:pt>
                <c:pt idx="16">
                  <c:v>May</c:v>
                </c:pt>
                <c:pt idx="17">
                  <c:v>Jun</c:v>
                </c:pt>
                <c:pt idx="18">
                  <c:v>Jul</c:v>
                </c:pt>
              </c:strCache>
            </c:strRef>
          </c:cat>
          <c:val>
            <c:numRef>
              <c:f>Sheet1!$B$2:$T$2</c:f>
              <c:numCache>
                <c:formatCode>General</c:formatCode>
                <c:ptCount val="19"/>
                <c:pt idx="0">
                  <c:v>6134</c:v>
                </c:pt>
                <c:pt idx="1">
                  <c:v>7103</c:v>
                </c:pt>
                <c:pt idx="2">
                  <c:v>8875</c:v>
                </c:pt>
                <c:pt idx="3">
                  <c:v>8363</c:v>
                </c:pt>
                <c:pt idx="4">
                  <c:v>8698</c:v>
                </c:pt>
                <c:pt idx="5">
                  <c:v>8521</c:v>
                </c:pt>
                <c:pt idx="6">
                  <c:v>8053</c:v>
                </c:pt>
                <c:pt idx="7">
                  <c:v>7962</c:v>
                </c:pt>
                <c:pt idx="8">
                  <c:v>6535</c:v>
                </c:pt>
                <c:pt idx="9">
                  <c:v>7243</c:v>
                </c:pt>
                <c:pt idx="10">
                  <c:v>6297</c:v>
                </c:pt>
                <c:pt idx="11">
                  <c:v>5079</c:v>
                </c:pt>
                <c:pt idx="12">
                  <c:v>6751</c:v>
                </c:pt>
                <c:pt idx="13">
                  <c:v>7145</c:v>
                </c:pt>
                <c:pt idx="14">
                  <c:v>9137</c:v>
                </c:pt>
                <c:pt idx="15">
                  <c:v>9190</c:v>
                </c:pt>
                <c:pt idx="16">
                  <c:v>8847</c:v>
                </c:pt>
                <c:pt idx="17">
                  <c:v>8513</c:v>
                </c:pt>
                <c:pt idx="18">
                  <c:v>7982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16-4F6C-B1D6-DAD6CE58750D}"/>
            </c:ext>
          </c:extLst>
        </c:ser>
        <c:ser>
          <c:idx val="2"/>
          <c:order val="1"/>
          <c:tx>
            <c:strRef>
              <c:f>Sheet1!$A$3</c:f>
              <c:strCache>
                <c:ptCount val="1"/>
                <c:pt idx="0">
                  <c:v>Current Month</c:v>
                </c:pt>
              </c:strCache>
            </c:strRef>
          </c:tx>
          <c:spPr>
            <a:solidFill>
              <a:srgbClr val="993366"/>
            </a:solidFill>
            <a:ln w="363">
              <a:solidFill>
                <a:schemeClr val="tx1"/>
              </a:solidFill>
              <a:prstDash val="solid"/>
            </a:ln>
          </c:spPr>
          <c:invertIfNegative val="0"/>
          <c:dLbls>
            <c:delete val="1"/>
          </c:dLbls>
          <c:cat>
            <c:strRef>
              <c:f>Sheet1!$B$1:$T$1</c:f>
              <c:strCache>
                <c:ptCount val="19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Jan</c:v>
                </c:pt>
                <c:pt idx="13">
                  <c:v>Feb</c:v>
                </c:pt>
                <c:pt idx="14">
                  <c:v>Mar</c:v>
                </c:pt>
                <c:pt idx="15">
                  <c:v>Apr</c:v>
                </c:pt>
                <c:pt idx="16">
                  <c:v>May</c:v>
                </c:pt>
                <c:pt idx="17">
                  <c:v>Jun</c:v>
                </c:pt>
                <c:pt idx="18">
                  <c:v>Jul</c:v>
                </c:pt>
              </c:strCache>
            </c:strRef>
          </c:cat>
          <c:val>
            <c:numRef>
              <c:f>Sheet1!$B$3:$T$3</c:f>
              <c:numCache>
                <c:formatCode>General</c:formatCode>
                <c:ptCount val="19"/>
                <c:pt idx="0">
                  <c:v>6751</c:v>
                </c:pt>
                <c:pt idx="1">
                  <c:v>7145</c:v>
                </c:pt>
                <c:pt idx="2">
                  <c:v>9137</c:v>
                </c:pt>
                <c:pt idx="3">
                  <c:v>9190</c:v>
                </c:pt>
                <c:pt idx="4">
                  <c:v>8847</c:v>
                </c:pt>
                <c:pt idx="5">
                  <c:v>8513</c:v>
                </c:pt>
                <c:pt idx="6">
                  <c:v>7982</c:v>
                </c:pt>
                <c:pt idx="7">
                  <c:v>7996</c:v>
                </c:pt>
                <c:pt idx="8">
                  <c:v>6669</c:v>
                </c:pt>
                <c:pt idx="9">
                  <c:v>6983</c:v>
                </c:pt>
                <c:pt idx="10">
                  <c:v>5659</c:v>
                </c:pt>
                <c:pt idx="11">
                  <c:v>4741</c:v>
                </c:pt>
                <c:pt idx="12">
                  <c:v>6660</c:v>
                </c:pt>
                <c:pt idx="13">
                  <c:v>7277</c:v>
                </c:pt>
                <c:pt idx="14">
                  <c:v>9141</c:v>
                </c:pt>
                <c:pt idx="15">
                  <c:v>9203</c:v>
                </c:pt>
                <c:pt idx="16">
                  <c:v>9476</c:v>
                </c:pt>
                <c:pt idx="17">
                  <c:v>9025</c:v>
                </c:pt>
                <c:pt idx="18">
                  <c:v>8992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16-4F6C-B1D6-DAD6CE58750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45583808"/>
        <c:axId val="1"/>
      </c:barChart>
      <c:catAx>
        <c:axId val="245583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-2700000" vert="horz"/>
          <a:lstStyle/>
          <a:p>
            <a:pPr>
              <a:defRPr/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9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50" b="1" i="0" u="none" strike="noStrike" baseline="0">
                <a:solidFill>
                  <a:schemeClr val="tx1"/>
                </a:solidFill>
                <a:latin typeface="Times"/>
                <a:ea typeface="Times"/>
                <a:cs typeface="Times"/>
              </a:defRPr>
            </a:pPr>
            <a:endParaRPr lang="en-US"/>
          </a:p>
        </c:txPr>
        <c:crossAx val="245583808"/>
        <c:crosses val="autoZero"/>
        <c:crossBetween val="between"/>
      </c:valAx>
      <c:spPr>
        <a:noFill/>
        <a:ln w="725">
          <a:noFill/>
        </a:ln>
      </c:spPr>
    </c:plotArea>
    <c:legend>
      <c:legendPos val="r"/>
      <c:layout>
        <c:manualLayout>
          <c:xMode val="edge"/>
          <c:yMode val="edge"/>
          <c:x val="0.50968017270424393"/>
          <c:y val="3.366550321988606E-2"/>
          <c:w val="0.22608295793453712"/>
          <c:h val="0.13471831870796341"/>
        </c:manualLayout>
      </c:layout>
      <c:overlay val="0"/>
      <c:spPr>
        <a:solidFill>
          <a:schemeClr val="bg1"/>
        </a:solidFill>
        <a:ln w="91">
          <a:solidFill>
            <a:schemeClr val="tx1"/>
          </a:solidFill>
          <a:prstDash val="solid"/>
        </a:ln>
      </c:spPr>
      <c:txPr>
        <a:bodyPr/>
        <a:lstStyle/>
        <a:p>
          <a:pPr>
            <a:defRPr sz="1790" b="1" i="0" u="none" strike="noStrike" baseline="0">
              <a:solidFill>
                <a:schemeClr val="tx1"/>
              </a:solidFill>
              <a:latin typeface="Times"/>
              <a:ea typeface="Times"/>
              <a:cs typeface="Time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950" b="1" i="0" u="none" strike="noStrike" baseline="0">
          <a:solidFill>
            <a:schemeClr val="tx1"/>
          </a:solidFill>
          <a:latin typeface="Times"/>
          <a:ea typeface="Times"/>
          <a:cs typeface="Times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87795899522068"/>
          <c:y val="0.13961920285437429"/>
          <c:w val="0.8615958920348904"/>
          <c:h val="0.702127659574468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Prior Year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 w="363">
              <a:solidFill>
                <a:schemeClr val="tx1"/>
              </a:solidFill>
              <a:prstDash val="solid"/>
            </a:ln>
          </c:spPr>
          <c:invertIfNegative val="0"/>
          <c:dLbls>
            <c:delete val="1"/>
          </c:dLbls>
          <c:cat>
            <c:strRef>
              <c:f>Sheet1!$B$1:$T$1</c:f>
              <c:strCache>
                <c:ptCount val="19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Jan</c:v>
                </c:pt>
                <c:pt idx="13">
                  <c:v>Feb</c:v>
                </c:pt>
                <c:pt idx="14">
                  <c:v>Mar</c:v>
                </c:pt>
                <c:pt idx="15">
                  <c:v>Apr</c:v>
                </c:pt>
                <c:pt idx="16">
                  <c:v>May</c:v>
                </c:pt>
                <c:pt idx="17">
                  <c:v>Jun</c:v>
                </c:pt>
                <c:pt idx="18">
                  <c:v>Jul</c:v>
                </c:pt>
              </c:strCache>
            </c:strRef>
          </c:cat>
          <c:val>
            <c:numRef>
              <c:f>Sheet1!$B$2:$T$2</c:f>
              <c:numCache>
                <c:formatCode>General</c:formatCode>
                <c:ptCount val="19"/>
                <c:pt idx="0">
                  <c:v>8649</c:v>
                </c:pt>
                <c:pt idx="1">
                  <c:v>9218</c:v>
                </c:pt>
                <c:pt idx="2">
                  <c:v>12655</c:v>
                </c:pt>
                <c:pt idx="3">
                  <c:v>11115</c:v>
                </c:pt>
                <c:pt idx="4">
                  <c:v>12549</c:v>
                </c:pt>
                <c:pt idx="5">
                  <c:v>12615</c:v>
                </c:pt>
                <c:pt idx="6">
                  <c:v>11153</c:v>
                </c:pt>
                <c:pt idx="7">
                  <c:v>11031</c:v>
                </c:pt>
                <c:pt idx="8">
                  <c:v>9110</c:v>
                </c:pt>
                <c:pt idx="9">
                  <c:v>9468</c:v>
                </c:pt>
                <c:pt idx="10">
                  <c:v>7891</c:v>
                </c:pt>
                <c:pt idx="11">
                  <c:v>5517</c:v>
                </c:pt>
                <c:pt idx="12">
                  <c:v>8720</c:v>
                </c:pt>
                <c:pt idx="13">
                  <c:v>9705</c:v>
                </c:pt>
                <c:pt idx="14">
                  <c:v>12102</c:v>
                </c:pt>
                <c:pt idx="15">
                  <c:v>12088</c:v>
                </c:pt>
                <c:pt idx="16">
                  <c:v>12626</c:v>
                </c:pt>
                <c:pt idx="17">
                  <c:v>12730</c:v>
                </c:pt>
                <c:pt idx="18">
                  <c:v>11577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16-4F6C-B1D6-DAD6CE58750D}"/>
            </c:ext>
          </c:extLst>
        </c:ser>
        <c:ser>
          <c:idx val="2"/>
          <c:order val="1"/>
          <c:tx>
            <c:strRef>
              <c:f>Sheet1!$A$3</c:f>
              <c:strCache>
                <c:ptCount val="1"/>
                <c:pt idx="0">
                  <c:v>Current Month</c:v>
                </c:pt>
              </c:strCache>
            </c:strRef>
          </c:tx>
          <c:spPr>
            <a:solidFill>
              <a:srgbClr val="993366"/>
            </a:solidFill>
            <a:ln w="363">
              <a:solidFill>
                <a:schemeClr val="tx1"/>
              </a:solidFill>
              <a:prstDash val="solid"/>
            </a:ln>
          </c:spPr>
          <c:invertIfNegative val="0"/>
          <c:dLbls>
            <c:delete val="1"/>
          </c:dLbls>
          <c:cat>
            <c:strRef>
              <c:f>Sheet1!$B$1:$T$1</c:f>
              <c:strCache>
                <c:ptCount val="19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Jan</c:v>
                </c:pt>
                <c:pt idx="13">
                  <c:v>Feb</c:v>
                </c:pt>
                <c:pt idx="14">
                  <c:v>Mar</c:v>
                </c:pt>
                <c:pt idx="15">
                  <c:v>Apr</c:v>
                </c:pt>
                <c:pt idx="16">
                  <c:v>May</c:v>
                </c:pt>
                <c:pt idx="17">
                  <c:v>Jun</c:v>
                </c:pt>
                <c:pt idx="18">
                  <c:v>Jul</c:v>
                </c:pt>
              </c:strCache>
            </c:strRef>
          </c:cat>
          <c:val>
            <c:numRef>
              <c:f>Sheet1!$B$3:$T$3</c:f>
              <c:numCache>
                <c:formatCode>General</c:formatCode>
                <c:ptCount val="19"/>
                <c:pt idx="0">
                  <c:v>8720</c:v>
                </c:pt>
                <c:pt idx="1">
                  <c:v>9705</c:v>
                </c:pt>
                <c:pt idx="2">
                  <c:v>12102</c:v>
                </c:pt>
                <c:pt idx="3">
                  <c:v>12088</c:v>
                </c:pt>
                <c:pt idx="4">
                  <c:v>12626</c:v>
                </c:pt>
                <c:pt idx="5">
                  <c:v>12730</c:v>
                </c:pt>
                <c:pt idx="6">
                  <c:v>11577</c:v>
                </c:pt>
                <c:pt idx="7">
                  <c:v>11542</c:v>
                </c:pt>
                <c:pt idx="8">
                  <c:v>10135</c:v>
                </c:pt>
                <c:pt idx="9">
                  <c:v>10662</c:v>
                </c:pt>
                <c:pt idx="10">
                  <c:v>8148</c:v>
                </c:pt>
                <c:pt idx="11">
                  <c:v>5915</c:v>
                </c:pt>
                <c:pt idx="12">
                  <c:v>9994</c:v>
                </c:pt>
                <c:pt idx="13">
                  <c:v>9935</c:v>
                </c:pt>
                <c:pt idx="14">
                  <c:v>12342</c:v>
                </c:pt>
                <c:pt idx="15">
                  <c:v>12948</c:v>
                </c:pt>
                <c:pt idx="16">
                  <c:v>13927</c:v>
                </c:pt>
                <c:pt idx="17">
                  <c:v>12485</c:v>
                </c:pt>
                <c:pt idx="18">
                  <c:v>12361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16-4F6C-B1D6-DAD6CE58750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45583808"/>
        <c:axId val="1"/>
      </c:barChart>
      <c:catAx>
        <c:axId val="245583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-2700000" vert="horz"/>
          <a:lstStyle/>
          <a:p>
            <a:pPr>
              <a:defRPr/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50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9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50" b="1" i="0" u="none" strike="noStrike" baseline="0">
                <a:solidFill>
                  <a:schemeClr val="tx1"/>
                </a:solidFill>
                <a:latin typeface="Times"/>
                <a:ea typeface="Times"/>
                <a:cs typeface="Times"/>
              </a:defRPr>
            </a:pPr>
            <a:endParaRPr lang="en-US"/>
          </a:p>
        </c:txPr>
        <c:crossAx val="245583808"/>
        <c:crosses val="autoZero"/>
        <c:crossBetween val="between"/>
      </c:valAx>
      <c:spPr>
        <a:noFill/>
        <a:ln w="725">
          <a:noFill/>
        </a:ln>
      </c:spPr>
    </c:plotArea>
    <c:legend>
      <c:legendPos val="r"/>
      <c:layout>
        <c:manualLayout>
          <c:xMode val="edge"/>
          <c:yMode val="edge"/>
          <c:x val="0.58416511723673215"/>
          <c:y val="1.789159099363434E-2"/>
          <c:w val="0.22608295793453712"/>
          <c:h val="0.13471831870796341"/>
        </c:manualLayout>
      </c:layout>
      <c:overlay val="0"/>
      <c:spPr>
        <a:solidFill>
          <a:schemeClr val="bg1"/>
        </a:solidFill>
        <a:ln w="91">
          <a:solidFill>
            <a:schemeClr val="tx1"/>
          </a:solidFill>
          <a:prstDash val="solid"/>
        </a:ln>
      </c:spPr>
      <c:txPr>
        <a:bodyPr/>
        <a:lstStyle/>
        <a:p>
          <a:pPr>
            <a:defRPr sz="1790" b="1" i="0" u="none" strike="noStrike" baseline="0">
              <a:solidFill>
                <a:schemeClr val="tx1"/>
              </a:solidFill>
              <a:latin typeface="Times"/>
              <a:ea typeface="Times"/>
              <a:cs typeface="Time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950" b="1" i="0" u="none" strike="noStrike" baseline="0">
          <a:solidFill>
            <a:schemeClr val="tx1"/>
          </a:solidFill>
          <a:latin typeface="Times"/>
          <a:ea typeface="Times"/>
          <a:cs typeface="Times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168632602483718E-2"/>
          <c:y val="0.12929618582013916"/>
          <c:w val="0.96234002156945697"/>
          <c:h val="0.775756672043944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993366"/>
            </a:solidFill>
            <a:ln w="735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5"/>
              <c:layout>
                <c:manualLayout>
                  <c:x val="-1.7237425903229922E-3"/>
                  <c:y val="-7.8306239506742373E-3"/>
                </c:manualLayout>
              </c:layout>
              <c:tx>
                <c:rich>
                  <a:bodyPr/>
                  <a:lstStyle/>
                  <a:p>
                    <a:pPr>
                      <a:defRPr sz="1600" b="1" i="0" u="none" strike="noStrike" baseline="0">
                        <a:solidFill>
                          <a:schemeClr val="tx1"/>
                        </a:solidFill>
                        <a:latin typeface="Times"/>
                        <a:ea typeface="Times"/>
                        <a:cs typeface="Times"/>
                      </a:defRPr>
                    </a:pPr>
                    <a:r>
                      <a:rPr lang="en-US" dirty="0"/>
                      <a:t>16</a:t>
                    </a:r>
                  </a:p>
                </c:rich>
              </c:tx>
              <c:spPr>
                <a:noFill/>
                <a:ln w="1471">
                  <a:noFill/>
                </a:ln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350334003210649E-2"/>
                      <c:h val="5.803371992416895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DF0C-41D5-845A-1F3276AA4DA0}"/>
                </c:ext>
              </c:extLst>
            </c:dLbl>
            <c:spPr>
              <a:noFill/>
              <a:ln w="1471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i="0" u="none" strike="noStrike" baseline="0">
                    <a:solidFill>
                      <a:schemeClr val="tx1"/>
                    </a:solidFill>
                    <a:latin typeface="Times"/>
                    <a:ea typeface="Times"/>
                    <a:cs typeface="Time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Sheet1!$B$1:$G$1</c:f>
              <c:strCache>
                <c:ptCount val="6"/>
                <c:pt idx="0">
                  <c:v>&lt; $100K</c:v>
                </c:pt>
                <c:pt idx="1">
                  <c:v>$100K-$200K</c:v>
                </c:pt>
                <c:pt idx="2">
                  <c:v>$200K-$500K</c:v>
                </c:pt>
                <c:pt idx="3">
                  <c:v>$500K-$1 mil</c:v>
                </c:pt>
                <c:pt idx="4">
                  <c:v>$1 mil - $2 Mil</c:v>
                </c:pt>
                <c:pt idx="5">
                  <c:v>$2 Mil +</c:v>
                </c:pt>
              </c:strCache>
            </c:strRef>
          </c:cat>
          <c:val>
            <c:numRef>
              <c:f>Sheet1!$B$2:$G$2</c:f>
              <c:numCache>
                <c:formatCode>0</c:formatCode>
                <c:ptCount val="6"/>
                <c:pt idx="0">
                  <c:v>229</c:v>
                </c:pt>
                <c:pt idx="1">
                  <c:v>2093</c:v>
                </c:pt>
                <c:pt idx="2">
                  <c:v>5248</c:v>
                </c:pt>
                <c:pt idx="3">
                  <c:v>987</c:v>
                </c:pt>
                <c:pt idx="4">
                  <c:v>143</c:v>
                </c:pt>
                <c:pt idx="5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0C-41D5-845A-1F3276AA4DA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61098224"/>
        <c:axId val="1"/>
      </c:barChart>
      <c:catAx>
        <c:axId val="2610982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84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chemeClr val="tx1"/>
                </a:solidFill>
                <a:latin typeface="Times"/>
                <a:ea typeface="Times"/>
                <a:cs typeface="Time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261098224"/>
        <c:crosses val="autoZero"/>
        <c:crossBetween val="between"/>
      </c:valAx>
      <c:spPr>
        <a:noFill/>
        <a:ln w="147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3" b="1" i="0" u="none" strike="noStrike" baseline="0">
          <a:solidFill>
            <a:schemeClr val="tx1"/>
          </a:solidFill>
          <a:latin typeface="Times"/>
          <a:ea typeface="Times"/>
          <a:cs typeface="Times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238102783866894E-4"/>
          <c:y val="0.21150017291759596"/>
          <c:w val="0.87791342952275253"/>
          <c:h val="0.713223835562884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993366"/>
            </a:solidFill>
            <a:ln w="735">
              <a:solidFill>
                <a:schemeClr val="tx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735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FB7E-4935-8B62-014D1FB42AD7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 w="735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FB7E-4935-8B62-014D1FB42AD7}"/>
              </c:ext>
            </c:extLst>
          </c:dPt>
          <c:dPt>
            <c:idx val="2"/>
            <c:invertIfNegative val="0"/>
            <c:bubble3D val="0"/>
            <c:spPr>
              <a:solidFill>
                <a:srgbClr val="993366"/>
              </a:solidFill>
              <a:ln w="735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5154-4D2A-8B06-B7BE79DA8F68}"/>
              </c:ext>
            </c:extLst>
          </c:dPt>
          <c:dPt>
            <c:idx val="3"/>
            <c:invertIfNegative val="0"/>
            <c:bubble3D val="0"/>
            <c:spPr>
              <a:solidFill>
                <a:srgbClr val="993366"/>
              </a:solidFill>
              <a:ln w="735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FB7E-4935-8B62-014D1FB42AD7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FB7E-4935-8B62-014D1FB42AD7}"/>
              </c:ext>
            </c:extLst>
          </c:dPt>
          <c:dPt>
            <c:idx val="5"/>
            <c:invertIfNegative val="0"/>
            <c:bubble3D val="0"/>
            <c:spPr>
              <a:solidFill>
                <a:srgbClr val="993366"/>
              </a:solidFill>
              <a:ln w="735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4-FB7E-4935-8B62-014D1FB42AD7}"/>
              </c:ext>
            </c:extLst>
          </c:dPt>
          <c:dLbls>
            <c:dLbl>
              <c:idx val="5"/>
              <c:layout>
                <c:manualLayout>
                  <c:x val="3.5843623081509545E-4"/>
                  <c:y val="4.3149205330874525E-3"/>
                </c:manualLayout>
              </c:layout>
              <c:spPr>
                <a:noFill/>
                <a:ln w="1470">
                  <a:noFill/>
                </a:ln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510552795492507E-2"/>
                      <c:h val="7.40929344366645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FB7E-4935-8B62-014D1FB42AD7}"/>
                </c:ext>
              </c:extLst>
            </c:dLbl>
            <c:spPr>
              <a:noFill/>
              <a:ln w="147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Sheet1!$B$1:$G$1</c:f>
              <c:strCache>
                <c:ptCount val="6"/>
                <c:pt idx="0">
                  <c:v>&lt; $100K</c:v>
                </c:pt>
                <c:pt idx="1">
                  <c:v>$100K-$200K</c:v>
                </c:pt>
                <c:pt idx="2">
                  <c:v>$200K-$500K</c:v>
                </c:pt>
                <c:pt idx="3">
                  <c:v>$500K-$1 mil</c:v>
                </c:pt>
                <c:pt idx="4">
                  <c:v>$1 mil - $2 Mil</c:v>
                </c:pt>
                <c:pt idx="5">
                  <c:v>$2 Mil +</c:v>
                </c:pt>
              </c:strCache>
            </c:strRef>
          </c:cat>
          <c:val>
            <c:numRef>
              <c:f>Sheet1!$B$2:$G$2</c:f>
              <c:numCache>
                <c:formatCode>0</c:formatCode>
                <c:ptCount val="6"/>
                <c:pt idx="0">
                  <c:v>-100</c:v>
                </c:pt>
                <c:pt idx="1">
                  <c:v>-317</c:v>
                </c:pt>
                <c:pt idx="2">
                  <c:v>303</c:v>
                </c:pt>
                <c:pt idx="3">
                  <c:v>89</c:v>
                </c:pt>
                <c:pt idx="4">
                  <c:v>6</c:v>
                </c:pt>
                <c:pt idx="5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B7E-4935-8B62-014D1FB42AD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51066800"/>
        <c:axId val="1"/>
      </c:barChart>
      <c:catAx>
        <c:axId val="251066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84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251066800"/>
        <c:crosses val="autoZero"/>
        <c:crossBetween val="between"/>
      </c:valAx>
      <c:spPr>
        <a:noFill/>
        <a:ln w="147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 i="0" u="none" strike="noStrike" baseline="0">
          <a:solidFill>
            <a:schemeClr val="tx1"/>
          </a:solidFill>
          <a:latin typeface="Times"/>
          <a:ea typeface="Times"/>
          <a:cs typeface="Times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54827968923418"/>
          <c:y val="8.8379705400982E-2"/>
          <c:w val="0.87569367369589346"/>
          <c:h val="0.71685761047463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993366"/>
            </a:solidFill>
            <a:ln w="746">
              <a:solidFill>
                <a:schemeClr val="tx1"/>
              </a:solidFill>
              <a:prstDash val="solid"/>
            </a:ln>
          </c:spPr>
          <c:invertIfNegative val="0"/>
          <c:dLbls>
            <c:delete val="1"/>
          </c:dLbls>
          <c:cat>
            <c:strRef>
              <c:f>Sheet1!$B$1:$T$1</c:f>
              <c:strCache>
                <c:ptCount val="19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Jan</c:v>
                </c:pt>
                <c:pt idx="13">
                  <c:v>Feb</c:v>
                </c:pt>
                <c:pt idx="14">
                  <c:v>Mar</c:v>
                </c:pt>
                <c:pt idx="15">
                  <c:v>Apr</c:v>
                </c:pt>
                <c:pt idx="16">
                  <c:v>May</c:v>
                </c:pt>
                <c:pt idx="17">
                  <c:v>June</c:v>
                </c:pt>
                <c:pt idx="18">
                  <c:v>July</c:v>
                </c:pt>
              </c:strCache>
            </c:strRef>
          </c:cat>
          <c:val>
            <c:numRef>
              <c:f>Sheet1!$B$2:$T$2</c:f>
              <c:numCache>
                <c:formatCode>General</c:formatCode>
                <c:ptCount val="19"/>
                <c:pt idx="0">
                  <c:v>17085</c:v>
                </c:pt>
                <c:pt idx="1">
                  <c:v>17467</c:v>
                </c:pt>
                <c:pt idx="2">
                  <c:v>18101</c:v>
                </c:pt>
                <c:pt idx="3">
                  <c:v>18984</c:v>
                </c:pt>
                <c:pt idx="4">
                  <c:v>19963</c:v>
                </c:pt>
                <c:pt idx="5">
                  <c:v>21615</c:v>
                </c:pt>
                <c:pt idx="6">
                  <c:v>22534</c:v>
                </c:pt>
                <c:pt idx="7">
                  <c:v>22572</c:v>
                </c:pt>
                <c:pt idx="8">
                  <c:v>23057</c:v>
                </c:pt>
                <c:pt idx="9">
                  <c:v>23067</c:v>
                </c:pt>
                <c:pt idx="10">
                  <c:v>22332</c:v>
                </c:pt>
                <c:pt idx="11">
                  <c:v>20790</c:v>
                </c:pt>
                <c:pt idx="12">
                  <c:v>20243</c:v>
                </c:pt>
                <c:pt idx="13">
                  <c:v>20447</c:v>
                </c:pt>
                <c:pt idx="14">
                  <c:v>21174</c:v>
                </c:pt>
                <c:pt idx="15">
                  <c:v>22244</c:v>
                </c:pt>
                <c:pt idx="16">
                  <c:v>23410</c:v>
                </c:pt>
                <c:pt idx="17" formatCode="#,##0">
                  <c:v>24160</c:v>
                </c:pt>
                <c:pt idx="18" formatCode="&quot;$&quot;#,##0">
                  <c:v>24204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88-4E84-9513-F38646934F2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50987248"/>
        <c:axId val="1"/>
      </c:barChart>
      <c:catAx>
        <c:axId val="2509872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87">
            <a:solidFill>
              <a:schemeClr val="tx1"/>
            </a:solidFill>
            <a:prstDash val="solid"/>
          </a:ln>
        </c:spPr>
        <c:txPr>
          <a:bodyPr rot="-2700000" vert="horz"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Times"/>
                <a:ea typeface="Times"/>
                <a:cs typeface="Time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MarkSkip val="1"/>
        <c:noMultiLvlLbl val="0"/>
      </c:catAx>
      <c:valAx>
        <c:axId val="1"/>
        <c:scaling>
          <c:orientation val="minMax"/>
          <c:max val="25000"/>
        </c:scaling>
        <c:delete val="0"/>
        <c:axPos val="l"/>
        <c:numFmt formatCode="#,##0" sourceLinked="0"/>
        <c:majorTickMark val="out"/>
        <c:minorTickMark val="none"/>
        <c:tickLblPos val="nextTo"/>
        <c:spPr>
          <a:ln w="18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chemeClr val="tx1"/>
                </a:solidFill>
                <a:latin typeface="Times"/>
                <a:ea typeface="Times"/>
                <a:cs typeface="Times"/>
              </a:defRPr>
            </a:pPr>
            <a:endParaRPr lang="en-US"/>
          </a:p>
        </c:txPr>
        <c:crossAx val="250987248"/>
        <c:crosses val="autoZero"/>
        <c:crossBetween val="between"/>
      </c:valAx>
      <c:spPr>
        <a:noFill/>
        <a:ln w="1493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5" b="1" i="0" u="none" strike="noStrike" baseline="0">
          <a:solidFill>
            <a:schemeClr val="tx1"/>
          </a:solidFill>
          <a:latin typeface="Times"/>
          <a:ea typeface="Times"/>
          <a:cs typeface="Times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00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70" tIns="45284" rIns="90570" bIns="4528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8750" y="0"/>
            <a:ext cx="30400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70" tIns="45284" rIns="90570" bIns="452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34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8088"/>
            <a:ext cx="30400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70" tIns="45284" rIns="90570" bIns="4528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34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8750" y="8828088"/>
            <a:ext cx="30400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70" tIns="45284" rIns="90570" bIns="4528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E4C6888-6CE2-42EF-AB72-10E6AD2C5C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00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0" tIns="46146" rIns="92290" bIns="46146" numCol="1" anchor="t" anchorCtr="0" compatLnSpc="1">
            <a:prstTxWarp prst="textNoShape">
              <a:avLst/>
            </a:prstTxWarp>
          </a:bodyPr>
          <a:lstStyle>
            <a:lvl1pPr defTabSz="92299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8750" y="0"/>
            <a:ext cx="30400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0" tIns="46146" rIns="92290" bIns="46146" numCol="1" anchor="t" anchorCtr="0" compatLnSpc="1">
            <a:prstTxWarp prst="textNoShape">
              <a:avLst/>
            </a:prstTxWarp>
          </a:bodyPr>
          <a:lstStyle>
            <a:lvl1pPr algn="r" defTabSz="92299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5325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0" tIns="46146" rIns="92290" bIns="4614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8088"/>
            <a:ext cx="30400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0" tIns="46146" rIns="92290" bIns="46146" numCol="1" anchor="b" anchorCtr="0" compatLnSpc="1">
            <a:prstTxWarp prst="textNoShape">
              <a:avLst/>
            </a:prstTxWarp>
          </a:bodyPr>
          <a:lstStyle>
            <a:lvl1pPr defTabSz="92299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8750" y="8828088"/>
            <a:ext cx="30400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0" tIns="46146" rIns="92290" bIns="46146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5A46CC74-0904-412C-971A-AA36B7FD7F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r.realtor/economists-outlook/property-values-by-state-from-2005-2018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i.archcapgroup.com/hammr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r.realtor/sites/default/files/documents/2019-06-realtors-confidence-index-07-23-2019.pdf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r.realtor/sites/default/files/documents/2019-06-realtors-confidence-index-07-23-2019.pdf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r.realtor/sites/default/files/documents/2019-06-realtors-confidence-index-07-23-2019.pdf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8925" indent="-288925">
              <a:buFontTx/>
              <a:buChar char="•"/>
            </a:pPr>
            <a:endParaRPr lang="en-US" altLang="en-US" sz="140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53648" indent="-28986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9459" indent="-231892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23243" indent="-231892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87027" indent="-231892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50810" indent="-2318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14594" indent="-2318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78378" indent="-2318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42161" indent="-2318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5BC7684-E1EE-4048-89EF-0EB96CA6D2D1}" type="slidenum">
              <a:rPr lang="en-US" altLang="en-US" sz="1200" kern="0"/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en-US" altLang="en-US" sz="1200" kern="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CE7982BE-B8E0-45C7-8AFE-E07A120FB2A5}" type="slidenum">
              <a:rPr lang="en-US" altLang="en-US" sz="1200" smtClean="0"/>
              <a:pPr/>
              <a:t>10</a:t>
            </a:fld>
            <a:endParaRPr lang="en-US" altLang="en-US" sz="120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6449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http://</a:t>
            </a:r>
            <a:r>
              <a:rPr lang="en-US" altLang="en-US" dirty="0" err="1"/>
              <a:t>www.freddiemac.com</a:t>
            </a:r>
            <a:r>
              <a:rPr lang="en-US" altLang="en-US" dirty="0"/>
              <a:t>/blog/</a:t>
            </a:r>
            <a:r>
              <a:rPr lang="en-US" altLang="en-US" dirty="0" err="1"/>
              <a:t>research_and_analysis</a:t>
            </a:r>
            <a:r>
              <a:rPr lang="en-US" altLang="en-US" dirty="0"/>
              <a:t>/20140324_dirt_cheap_to_cheap.html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70697E-599A-4C47-AB53-9AF301B7C64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368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chemeClr val="tx1"/>
                </a:solidFill>
              </a:rPr>
              <a:t>http://www.freddiemac.com/research/forecast/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chemeClr val="tx1"/>
                </a:solidFill>
              </a:rPr>
              <a:t>http://www.fanniemae.com/portal/research-insights/forecast.html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chemeClr val="tx1"/>
                </a:solidFill>
              </a:rPr>
              <a:t>https://www.mba.org/news-research-and-resources/research-and-economics/forecasts-and-commentary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chemeClr val="tx1"/>
                </a:solidFill>
              </a:rPr>
              <a:t>https://www.nar.realtor/sites/default/files/documents/forecast-08-2019-us-economic-outlook-07-30-2019.pdf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ABAC0-D258-DB4E-A834-6A7807ABCA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962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solidFill>
                  <a:schemeClr val="tx1"/>
                </a:solidFill>
              </a:rPr>
              <a:t>http://www.freddiemac.com/fmac-resources/research/pdf/20190730-Forecast-02.pdf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ABAC0-D258-DB4E-A834-6A7807ABCA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3557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http://economistsoutlook.blogs.realtor.org/2019/03/11/wealth-gains-from-homeownership-across-metro-areas-in-2018/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A7694-F0F1-42C9-BC56-1663342B6C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870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8925" indent="-288925">
              <a:buFontTx/>
              <a:buChar char="•"/>
            </a:pPr>
            <a:endParaRPr lang="en-US" altLang="en-US" sz="140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53648" indent="-28986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9459" indent="-231892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23243" indent="-231892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87027" indent="-231892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50810" indent="-2318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14594" indent="-2318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78378" indent="-2318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42161" indent="-2318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968A57E-489F-4302-A8CA-CD18C2692A48}" type="slidenum">
              <a:rPr lang="en-US" altLang="en-US" sz="1200" kern="0"/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15</a:t>
            </a:fld>
            <a:endParaRPr lang="en-US" altLang="en-US" sz="1200" kern="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433F46F8-6FC0-4088-9C8A-3DA034B87ABE}" type="slidenum">
              <a:rPr lang="en-US" altLang="en-US" sz="1200" smtClean="0"/>
              <a:pPr/>
              <a:t>16</a:t>
            </a:fld>
            <a:endParaRPr lang="en-US" altLang="en-US" sz="12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z="1700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61445" name="Rectangle 4"/>
          <p:cNvSpPr>
            <a:spLocks noChangeArrowheads="1"/>
          </p:cNvSpPr>
          <p:nvPr/>
        </p:nvSpPr>
        <p:spPr bwMode="auto">
          <a:xfrm>
            <a:off x="1089025" y="4568825"/>
            <a:ext cx="5138738" cy="418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71" tIns="45986" rIns="91971" bIns="45986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en-US" altLang="en-US" sz="1200"/>
              <a:t>PGR continues to grow our listing inventory market share.  Our Advanced Property Marketing methodology and focused prospecting is making a difference.   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54866D06-A444-46BC-A9DF-E037208F9A54}" type="slidenum">
              <a:rPr lang="en-US" altLang="en-US" sz="1200" smtClean="0"/>
              <a:pPr/>
              <a:t>17</a:t>
            </a:fld>
            <a:endParaRPr lang="en-US" altLang="en-US" sz="120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z="1700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7109" name="Rectangle 4"/>
          <p:cNvSpPr>
            <a:spLocks noChangeArrowheads="1"/>
          </p:cNvSpPr>
          <p:nvPr/>
        </p:nvSpPr>
        <p:spPr bwMode="auto">
          <a:xfrm>
            <a:off x="1089025" y="4568825"/>
            <a:ext cx="5138738" cy="418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71" tIns="45986" rIns="91971" bIns="45986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en-US" altLang="en-US" sz="1200"/>
              <a:t>PGR continues to grow our listing inventory market share.  Our Advanced Property Marketing methodology and focused prospecting is making a difference.   </a:t>
            </a:r>
          </a:p>
        </p:txBody>
      </p:sp>
    </p:spTree>
    <p:extLst>
      <p:ext uri="{BB962C8B-B14F-4D97-AF65-F5344CB8AC3E}">
        <p14:creationId xmlns:p14="http://schemas.microsoft.com/office/powerpoint/2010/main" val="36616213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54866D06-A444-46BC-A9DF-E037208F9A54}" type="slidenum">
              <a:rPr lang="en-US" altLang="en-US" sz="1200" smtClean="0"/>
              <a:pPr/>
              <a:t>18</a:t>
            </a:fld>
            <a:endParaRPr lang="en-US" altLang="en-US" sz="120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z="1700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7109" name="Rectangle 4"/>
          <p:cNvSpPr>
            <a:spLocks noChangeArrowheads="1"/>
          </p:cNvSpPr>
          <p:nvPr/>
        </p:nvSpPr>
        <p:spPr bwMode="auto">
          <a:xfrm>
            <a:off x="1089025" y="4568825"/>
            <a:ext cx="5138738" cy="418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71" tIns="45986" rIns="91971" bIns="45986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en-US" altLang="en-US" sz="1200"/>
              <a:t>PGR continues to grow our listing inventory market share.  Our Advanced Property Marketing methodology and focused prospecting is making a difference.   </a:t>
            </a:r>
          </a:p>
        </p:txBody>
      </p:sp>
    </p:spTree>
    <p:extLst>
      <p:ext uri="{BB962C8B-B14F-4D97-AF65-F5344CB8AC3E}">
        <p14:creationId xmlns:p14="http://schemas.microsoft.com/office/powerpoint/2010/main" val="12059881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128F7FB5-4031-43ED-8E95-4A0BFB8E459A}" type="slidenum">
              <a:rPr lang="en-US" altLang="en-US" sz="1200" smtClean="0"/>
              <a:pPr/>
              <a:t>19</a:t>
            </a:fld>
            <a:endParaRPr lang="en-US" altLang="en-US" sz="12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z="1700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9157" name="Rectangle 4"/>
          <p:cNvSpPr>
            <a:spLocks noChangeArrowheads="1"/>
          </p:cNvSpPr>
          <p:nvPr/>
        </p:nvSpPr>
        <p:spPr bwMode="auto">
          <a:xfrm>
            <a:off x="1087438" y="4567238"/>
            <a:ext cx="5140325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74" tIns="45987" rIns="91974" bIns="45987"/>
          <a:lstStyle>
            <a:lvl1pPr marL="107950" indent="-1079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1400"/>
              <a:t>Months of supply is well below normal in many of our markets.  We expect this to continue in 2013.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ea typeface="ＭＳ Ｐゴシック" charset="-128"/>
              </a:rPr>
              <a:t>https://news.gallup.com/poll/251696/real-estate-leads-stocks-best-investment.aspx</a:t>
            </a:r>
          </a:p>
          <a:p>
            <a:endParaRPr lang="en-US" altLang="en-US" dirty="0">
              <a:ea typeface="ＭＳ Ｐゴシック" charset="-128"/>
            </a:endParaRP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4A3A3-1120-42C4-B8F4-145EAD2F064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9910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3BF6A245-27CF-4DCA-8113-AE8837BE52BD}" type="slidenum">
              <a:rPr lang="en-US" altLang="en-US" sz="1200" smtClean="0"/>
              <a:pPr/>
              <a:t>20</a:t>
            </a:fld>
            <a:endParaRPr lang="en-US" altLang="en-US" sz="120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z="1700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05" name="Rectangle 4"/>
          <p:cNvSpPr>
            <a:spLocks noChangeArrowheads="1"/>
          </p:cNvSpPr>
          <p:nvPr/>
        </p:nvSpPr>
        <p:spPr bwMode="auto">
          <a:xfrm>
            <a:off x="1087438" y="4567238"/>
            <a:ext cx="5140325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74" tIns="45987" rIns="91974" bIns="45987"/>
          <a:lstStyle>
            <a:lvl1pPr marL="107950" indent="-1079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1400"/>
              <a:t>Months of supply is well below normal in many of our markets.  We expect this to continue in 2013. 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CDA6DD11-99C4-43B4-9D03-D1EAF5325464}" type="slidenum">
              <a:rPr lang="en-US" altLang="en-US" sz="1200" smtClean="0"/>
              <a:pPr/>
              <a:t>21</a:t>
            </a:fld>
            <a:endParaRPr lang="en-US" altLang="en-US" sz="120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z="1700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9397" name="Rectangle 4"/>
          <p:cNvSpPr>
            <a:spLocks noChangeArrowheads="1"/>
          </p:cNvSpPr>
          <p:nvPr/>
        </p:nvSpPr>
        <p:spPr bwMode="auto">
          <a:xfrm>
            <a:off x="1089025" y="4568825"/>
            <a:ext cx="5138738" cy="418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71" tIns="45986" rIns="91971" bIns="45986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en-US" altLang="en-US" sz="1200"/>
              <a:t>PGR continues to grow our listing inventory market share.  Our Advanced Property Marketing methodology and focused prospecting is making a difference.   </a:t>
            </a:r>
          </a:p>
        </p:txBody>
      </p:sp>
    </p:spTree>
    <p:extLst>
      <p:ext uri="{BB962C8B-B14F-4D97-AF65-F5344CB8AC3E}">
        <p14:creationId xmlns:p14="http://schemas.microsoft.com/office/powerpoint/2010/main" val="14235255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MS PGothic" panose="020B0600070205080204" pitchFamily="34" charset="-128"/>
              </a:rPr>
              <a:t>Realtor.org</a:t>
            </a: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8321988-BF6A-4259-9790-0CDD8B189287}" type="slidenum">
              <a:rPr lang="en-US" altLang="en-US" smtClean="0">
                <a:latin typeface="Calibri" panose="020F050202020403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22</a:t>
            </a:fld>
            <a:endParaRPr lang="en-US" altLang="en-US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847ACA3C-A9AB-4DCA-AB61-6C56D8B2271F}" type="slidenum">
              <a:rPr lang="en-US" altLang="en-US" sz="1200" smtClean="0"/>
              <a:pPr/>
              <a:t>23</a:t>
            </a:fld>
            <a:endParaRPr lang="en-US" altLang="en-US" sz="12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z="1700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7349" name="Rectangle 4"/>
          <p:cNvSpPr>
            <a:spLocks noChangeArrowheads="1"/>
          </p:cNvSpPr>
          <p:nvPr/>
        </p:nvSpPr>
        <p:spPr bwMode="auto">
          <a:xfrm>
            <a:off x="1087438" y="4567238"/>
            <a:ext cx="5140325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74" tIns="45987" rIns="91974" bIns="45987"/>
          <a:lstStyle>
            <a:lvl1pPr marL="107950" indent="-1079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1400"/>
              <a:t>Months of supply is well below normal in many of our markets.  We expect this to continue in 2013. 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CDA6DD11-99C4-43B4-9D03-D1EAF5325464}" type="slidenum">
              <a:rPr lang="en-US" altLang="en-US" sz="1200" smtClean="0"/>
              <a:pPr/>
              <a:t>24</a:t>
            </a:fld>
            <a:endParaRPr lang="en-US" altLang="en-US" sz="120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z="1700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9397" name="Rectangle 4"/>
          <p:cNvSpPr>
            <a:spLocks noChangeArrowheads="1"/>
          </p:cNvSpPr>
          <p:nvPr/>
        </p:nvSpPr>
        <p:spPr bwMode="auto">
          <a:xfrm>
            <a:off x="1089025" y="4568825"/>
            <a:ext cx="5138738" cy="418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71" tIns="45986" rIns="91971" bIns="45986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en-US" altLang="en-US" sz="1200"/>
              <a:t>PGR continues to grow our listing inventory market share.  Our Advanced Property Marketing methodology and focused prospecting is making a difference.   </a:t>
            </a:r>
          </a:p>
        </p:txBody>
      </p:sp>
    </p:spTree>
    <p:extLst>
      <p:ext uri="{BB962C8B-B14F-4D97-AF65-F5344CB8AC3E}">
        <p14:creationId xmlns:p14="http://schemas.microsoft.com/office/powerpoint/2010/main" val="4222262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433F46F8-6FC0-4088-9C8A-3DA034B87ABE}" type="slidenum">
              <a:rPr lang="en-US" altLang="en-US" sz="1200" smtClean="0"/>
              <a:pPr/>
              <a:t>25</a:t>
            </a:fld>
            <a:endParaRPr lang="en-US" altLang="en-US" sz="12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z="1700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1445" name="Rectangle 4"/>
          <p:cNvSpPr>
            <a:spLocks noChangeArrowheads="1"/>
          </p:cNvSpPr>
          <p:nvPr/>
        </p:nvSpPr>
        <p:spPr bwMode="auto">
          <a:xfrm>
            <a:off x="1089025" y="4568825"/>
            <a:ext cx="5138738" cy="418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71" tIns="45986" rIns="91971" bIns="45986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en-US" altLang="en-US" sz="1200"/>
              <a:t>PGR continues to grow our listing inventory market share.  Our Advanced Property Marketing methodology and focused prospecting is making a difference.   </a:t>
            </a:r>
          </a:p>
        </p:txBody>
      </p:sp>
    </p:spTree>
    <p:extLst>
      <p:ext uri="{BB962C8B-B14F-4D97-AF65-F5344CB8AC3E}">
        <p14:creationId xmlns:p14="http://schemas.microsoft.com/office/powerpoint/2010/main" val="38634112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60438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60438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60438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60438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2A7CEF4C-1551-40E1-8A1A-2AD31B105C4C}" type="slidenum">
              <a:rPr lang="en-US" altLang="en-US" sz="1200" smtClean="0"/>
              <a:pPr/>
              <a:t>26</a:t>
            </a:fld>
            <a:endParaRPr lang="en-US" altLang="en-US" sz="120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800"/>
          </a:p>
          <a:p>
            <a:pPr eaLnBrk="1" hangingPunct="1"/>
            <a:endParaRPr lang="en-US" altLang="en-US"/>
          </a:p>
        </p:txBody>
      </p:sp>
      <p:sp>
        <p:nvSpPr>
          <p:cNvPr id="63493" name="Rectangle 4"/>
          <p:cNvSpPr>
            <a:spLocks noChangeArrowheads="1"/>
          </p:cNvSpPr>
          <p:nvPr/>
        </p:nvSpPr>
        <p:spPr bwMode="auto">
          <a:xfrm>
            <a:off x="1135063" y="4756150"/>
            <a:ext cx="5364162" cy="435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354" tIns="48176" rIns="96354" bIns="48176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en-US" altLang="en-US" sz="1200"/>
              <a:t>PGR continues to grow our listing inventory market share.  Our Advanced Property Marketing methodology and focused prospecting is making a difference.   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60438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60438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60438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60438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CBA3CC3B-5EFB-44B5-9ADB-FAF652C9D918}" type="slidenum">
              <a:rPr lang="en-US" altLang="en-US" sz="1200" smtClean="0"/>
              <a:pPr/>
              <a:t>27</a:t>
            </a:fld>
            <a:endParaRPr lang="en-US" altLang="en-US" sz="12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800" dirty="0"/>
          </a:p>
          <a:p>
            <a:pPr eaLnBrk="1" hangingPunct="1"/>
            <a:endParaRPr lang="en-US" altLang="en-US" dirty="0"/>
          </a:p>
        </p:txBody>
      </p:sp>
      <p:sp>
        <p:nvSpPr>
          <p:cNvPr id="65541" name="Rectangle 4"/>
          <p:cNvSpPr>
            <a:spLocks noChangeArrowheads="1"/>
          </p:cNvSpPr>
          <p:nvPr/>
        </p:nvSpPr>
        <p:spPr bwMode="auto">
          <a:xfrm>
            <a:off x="1135063" y="4756150"/>
            <a:ext cx="5364162" cy="435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354" tIns="48176" rIns="96354" bIns="48176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en-US" altLang="en-US" sz="1200"/>
              <a:t>PGR continues to grow our listing inventory market share.  Our Advanced Property Marketing methodology and focused prospecting is making a difference.   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60438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60438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60438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60438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5379EEF6-4A6F-4965-B41A-CA0077CB2C35}" type="slidenum">
              <a:rPr lang="en-US" altLang="en-US" sz="1200" smtClean="0"/>
              <a:pPr/>
              <a:t>28</a:t>
            </a:fld>
            <a:endParaRPr lang="en-US" altLang="en-US" sz="120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800"/>
          </a:p>
          <a:p>
            <a:pPr eaLnBrk="1" hangingPunct="1"/>
            <a:endParaRPr lang="en-US" altLang="en-US"/>
          </a:p>
        </p:txBody>
      </p:sp>
      <p:sp>
        <p:nvSpPr>
          <p:cNvPr id="67589" name="Rectangle 4"/>
          <p:cNvSpPr>
            <a:spLocks noChangeArrowheads="1"/>
          </p:cNvSpPr>
          <p:nvPr/>
        </p:nvSpPr>
        <p:spPr bwMode="auto">
          <a:xfrm>
            <a:off x="1135063" y="4756150"/>
            <a:ext cx="5364162" cy="435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354" tIns="48176" rIns="96354" bIns="48176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en-US" altLang="en-US" sz="1200"/>
              <a:t>PGR continues to grow our listing inventory market share.  Our Advanced Property Marketing methodology and focused prospecting is making a difference.   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79B26241-F611-4CA8-916D-6D32F572BC96}" type="slidenum">
              <a:rPr lang="en-US" altLang="en-US" sz="1200" smtClean="0"/>
              <a:pPr/>
              <a:t>29</a:t>
            </a:fld>
            <a:endParaRPr lang="en-US" altLang="en-US" sz="120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hlinkClick r:id="rId3"/>
              </a:rPr>
              <a:t>https://www.nar.realtor/economists-outlook/property-values-by-state-from-2005-2018</a:t>
            </a:r>
            <a:endParaRPr lang="en-US" dirty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EF4FBE-8838-704B-B87A-2C3E7AB549B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0072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79B26241-F611-4CA8-916D-6D32F572BC96}" type="slidenum">
              <a:rPr lang="en-US" altLang="en-US" sz="1200" smtClean="0"/>
              <a:pPr/>
              <a:t>30</a:t>
            </a:fld>
            <a:endParaRPr lang="en-US" altLang="en-US" sz="120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54980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8925" indent="-288925">
              <a:buFontTx/>
              <a:buChar char="•"/>
            </a:pPr>
            <a:endParaRPr lang="en-US" altLang="en-US" sz="140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53648" indent="-28986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9459" indent="-231892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23243" indent="-231892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87027" indent="-231892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50810" indent="-2318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14594" indent="-2318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78378" indent="-2318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42161" indent="-2318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90A46FE-43FC-476F-8AF7-1D60A1A01C8D}" type="slidenum">
              <a:rPr lang="en-US" altLang="en-US" sz="1200" kern="0"/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31</a:t>
            </a:fld>
            <a:endParaRPr lang="en-US" altLang="en-US" sz="1200" kern="0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17805977-EAB2-4082-9433-397EEECBFD41}" type="slidenum">
              <a:rPr lang="en-US" altLang="en-US" sz="1200" smtClean="0"/>
              <a:pPr/>
              <a:t>32</a:t>
            </a:fld>
            <a:endParaRPr lang="en-US" altLang="en-US" sz="12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700"/>
          </a:p>
          <a:p>
            <a:pPr eaLnBrk="1" hangingPunct="1"/>
            <a:endParaRPr lang="en-US" altLang="en-US"/>
          </a:p>
        </p:txBody>
      </p:sp>
      <p:sp>
        <p:nvSpPr>
          <p:cNvPr id="71685" name="Rectangle 4"/>
          <p:cNvSpPr>
            <a:spLocks noChangeArrowheads="1"/>
          </p:cNvSpPr>
          <p:nvPr/>
        </p:nvSpPr>
        <p:spPr bwMode="auto">
          <a:xfrm>
            <a:off x="1089025" y="4568825"/>
            <a:ext cx="5138738" cy="418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57" tIns="46128" rIns="92257" bIns="46128"/>
          <a:lstStyle>
            <a:lvl1pPr marL="161925" indent="-1619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1200"/>
              <a:t>In the past three years, our company has consistently grown our market share in both listing inventory and the sales of that inventory.  Today, we are Ranked #1 in both categories.  </a:t>
            </a:r>
          </a:p>
        </p:txBody>
      </p:sp>
    </p:spTree>
    <p:extLst>
      <p:ext uri="{BB962C8B-B14F-4D97-AF65-F5344CB8AC3E}">
        <p14:creationId xmlns:p14="http://schemas.microsoft.com/office/powerpoint/2010/main" val="7714090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8925" indent="-288925">
              <a:buFontTx/>
              <a:buChar char="•"/>
            </a:pPr>
            <a:endParaRPr lang="en-US" altLang="en-US" sz="140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53648" indent="-28986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9459" indent="-231892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23243" indent="-231892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87027" indent="-231892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50810" indent="-2318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14594" indent="-2318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78378" indent="-2318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42161" indent="-2318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D085C15-98E7-4144-BC6A-58C9F9FF4635}" type="slidenum">
              <a:rPr lang="en-US" altLang="en-US" sz="1200" kern="0"/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33</a:t>
            </a:fld>
            <a:endParaRPr lang="en-US" altLang="en-US" sz="1200" kern="0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FD738425-CBCE-4D96-82EC-6EA5FD657777}" type="slidenum">
              <a:rPr lang="en-US" altLang="en-US" sz="1200" smtClean="0"/>
              <a:pPr/>
              <a:t>34</a:t>
            </a:fld>
            <a:endParaRPr lang="en-US" altLang="en-US" sz="120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51A4C6F4-5411-4BB3-99F8-99C08D440CDB}" type="slidenum">
              <a:rPr lang="en-US" altLang="en-US" sz="1200" smtClean="0"/>
              <a:pPr/>
              <a:t>35</a:t>
            </a:fld>
            <a:endParaRPr lang="en-US" altLang="en-US" sz="12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CE7982BE-B8E0-45C7-8AFE-E07A120FB2A5}" type="slidenum">
              <a:rPr lang="en-US" altLang="en-US" sz="1200" smtClean="0"/>
              <a:pPr/>
              <a:t>37</a:t>
            </a:fld>
            <a:endParaRPr lang="en-US" altLang="en-US" sz="120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7016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252CAA13-694C-42CA-BA47-DD272CAD6EB8}" type="slidenum">
              <a:rPr lang="en-US" altLang="en-US" sz="1200" smtClean="0"/>
              <a:pPr/>
              <a:t>38</a:t>
            </a:fld>
            <a:endParaRPr lang="en-US" alt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252CAA13-694C-42CA-BA47-DD272CAD6EB8}" type="slidenum">
              <a:rPr lang="en-US" altLang="en-US" sz="1200" smtClean="0"/>
              <a:pPr/>
              <a:t>39</a:t>
            </a:fld>
            <a:endParaRPr lang="en-US" alt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78389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E0160623-19E8-470D-A5EE-E30C7970E192}" type="slidenum">
              <a:rPr lang="en-US" altLang="en-US" sz="1200" smtClean="0"/>
              <a:pPr/>
              <a:t>40</a:t>
            </a:fld>
            <a:endParaRPr lang="en-US" altLang="en-US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hlinkClick r:id="rId3"/>
              </a:rPr>
              <a:t>https://mi.archcapgroup.com/hammr</a:t>
            </a:r>
            <a:endParaRPr lang="en-US" dirty="0"/>
          </a:p>
          <a:p>
            <a:r>
              <a:rPr lang="en-US" altLang="en-US" dirty="0"/>
              <a:t>Source: Spring 2019 Housing &amp; Mortgage Market Review</a:t>
            </a: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F4FBE-8838-704B-B87A-2C3E7AB549B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cs typeface="Arial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178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https://www.corelogic.com/downloadable-docs/marketpulse/the-marketpulse-vol-8-issue-7-july-2019-screen-072519.pdf </a:t>
            </a: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F4FBE-8838-704B-B87A-2C3E7AB549B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380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https://</a:t>
            </a:r>
            <a:r>
              <a:rPr lang="en-US" altLang="en-US" dirty="0" err="1"/>
              <a:t>www.nar.realtor</a:t>
            </a:r>
            <a:r>
              <a:rPr lang="en-US" altLang="en-US" dirty="0"/>
              <a:t>/reports/realtors-confidence-index</a:t>
            </a:r>
          </a:p>
          <a:p>
            <a:r>
              <a:rPr lang="en-US" dirty="0">
                <a:hlinkClick r:id="rId3"/>
              </a:rPr>
              <a:t>https://www.nar.realtor/sites/default/files/documents/2019-06-realtors-confidence-index-07-23-2019.pdf</a:t>
            </a:r>
            <a:endParaRPr lang="en-US" altLang="en-US" dirty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A701E2-2D83-8848-813C-6C1D93751D9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608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https://</a:t>
            </a:r>
            <a:r>
              <a:rPr lang="en-US" altLang="en-US" dirty="0" err="1"/>
              <a:t>www.nar.realtor</a:t>
            </a:r>
            <a:r>
              <a:rPr lang="en-US" altLang="en-US" dirty="0"/>
              <a:t>/reports/realtors-confidence-index</a:t>
            </a:r>
          </a:p>
          <a:p>
            <a:r>
              <a:rPr lang="en-US" dirty="0">
                <a:hlinkClick r:id="rId3"/>
              </a:rPr>
              <a:t>https://www.nar.realtor/sites/default/files/documents/2019-06-realtors-confidence-index-07-23-2019.pdf</a:t>
            </a:r>
            <a:endParaRPr lang="en-US" altLang="en-US" dirty="0"/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8474C3-ADA3-8447-926D-CE576EF3D35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405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https://</a:t>
            </a:r>
            <a:r>
              <a:rPr lang="en-US" altLang="en-US" dirty="0" err="1"/>
              <a:t>www.nar.realtor</a:t>
            </a:r>
            <a:r>
              <a:rPr lang="en-US" altLang="en-US" dirty="0"/>
              <a:t>/reports/realtors-confidence-index</a:t>
            </a:r>
          </a:p>
          <a:p>
            <a:r>
              <a:rPr lang="en-US" dirty="0">
                <a:hlinkClick r:id="rId3"/>
              </a:rPr>
              <a:t>https://www.nar.realtor/sites/default/files/documents/2019-06-realtors-confidence-index-07-23-2019.pdf</a:t>
            </a:r>
            <a:endParaRPr lang="en-US" alt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2BCBDC-7D58-D64D-9F6E-A3F83B58B24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121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19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CE7982BE-B8E0-45C7-8AFE-E07A120FB2A5}" type="slidenum">
              <a:rPr lang="en-US" altLang="en-US" sz="1200" smtClean="0"/>
              <a:pPr/>
              <a:t>9</a:t>
            </a:fld>
            <a:endParaRPr lang="en-US" altLang="en-US" sz="120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8760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EF74D-82A4-4FFC-8D89-4C99156D6C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4074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F6D5EF-AEB5-454E-8559-8C0C7F8E64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5582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62D22-E448-494C-AE35-99BE7D2BCE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3163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FAAFB-06B3-4DCE-A725-AAE3BD404D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4670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lank-0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3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1526F-9A57-44F0-9241-F0D042D263E3}" type="datetimeFigureOut">
              <a:rPr lang="en-US"/>
              <a:pPr>
                <a:defRPr/>
              </a:pPr>
              <a:t>8/12/2019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ED65A-B971-49BD-AD1D-16EF7B4F9E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65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593E2-8AE0-4C39-8CED-D518630D14DB}" type="datetimeFigureOut">
              <a:rPr lang="en-US"/>
              <a:pPr>
                <a:defRPr/>
              </a:pPr>
              <a:t>8/12/2019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4E6B4-2FA8-4E97-97C5-E7D61E8E60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5586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56F06-6B14-4308-BC55-8CBA82009709}" type="datetimeFigureOut">
              <a:rPr lang="en-US"/>
              <a:pPr>
                <a:defRPr/>
              </a:pPr>
              <a:t>8/12/2019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4A97F-CB28-431E-A017-03BD771058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7781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F2A92-F030-4BC2-8DB6-65B9B7C83C92}" type="datetimeFigureOut">
              <a:rPr lang="en-US"/>
              <a:pPr>
                <a:defRPr/>
              </a:pPr>
              <a:t>8/12/2019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FCDEF-12EA-4FC5-8A8A-F8FB3B9498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537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EF9D2-28FB-417F-81F8-141D06637D6C}" type="datetimeFigureOut">
              <a:rPr lang="en-US"/>
              <a:pPr>
                <a:defRPr/>
              </a:pPr>
              <a:t>8/12/2019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08E7E-4EB8-4837-A275-46A411D306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6515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lank-0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8F8F8-9179-4021-A558-A165392B9D32}" type="datetimeFigureOut">
              <a:rPr lang="en-US"/>
              <a:pPr>
                <a:defRPr/>
              </a:pPr>
              <a:t>8/12/2019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874C3-1741-46C7-B7D7-79E8A4C214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005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4528C-B14A-4BD2-8A1C-E94BCF1D01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19151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2931C-F5FF-44A9-9D68-D2D9129DAB12}" type="datetimeFigureOut">
              <a:rPr lang="en-US"/>
              <a:pPr>
                <a:defRPr/>
              </a:pPr>
              <a:t>8/12/2019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0888E-9C60-4873-B2DE-C674345C83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1833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281B7-F8EC-460F-A6AD-22913E341FAA}" type="datetimeFigureOut">
              <a:rPr lang="en-US"/>
              <a:pPr>
                <a:defRPr/>
              </a:pPr>
              <a:t>8/12/2019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61598-5124-44A8-8A30-91C39CF037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448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D9837-4537-4B09-AE48-9A724A59E91B}" type="datetimeFigureOut">
              <a:rPr lang="en-US"/>
              <a:pPr>
                <a:defRPr/>
              </a:pPr>
              <a:t>8/12/2019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EB1A2-C40C-471D-86C4-BF21C219B4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3865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23556-B5A3-4547-8B63-E3621CBE34F7}" type="datetimeFigureOut">
              <a:rPr lang="en-US"/>
              <a:pPr>
                <a:defRPr/>
              </a:pPr>
              <a:t>8/12/2019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B8CA2-1D04-4FDC-82C7-9643DE1D0B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023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lank-0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27599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3" indent="0" algn="ctr">
              <a:buNone/>
              <a:defRPr sz="1500"/>
            </a:lvl2pPr>
            <a:lvl3pPr marL="685807" indent="0" algn="ctr">
              <a:buNone/>
              <a:defRPr sz="1350"/>
            </a:lvl3pPr>
            <a:lvl4pPr marL="1028710" indent="0" algn="ctr">
              <a:buNone/>
              <a:defRPr sz="1200"/>
            </a:lvl4pPr>
            <a:lvl5pPr marL="1371614" indent="0" algn="ctr">
              <a:buNone/>
              <a:defRPr sz="1200"/>
            </a:lvl5pPr>
            <a:lvl6pPr marL="1714517" indent="0" algn="ctr">
              <a:buNone/>
              <a:defRPr sz="1200"/>
            </a:lvl6pPr>
            <a:lvl7pPr marL="2057421" indent="0" algn="ctr">
              <a:buNone/>
              <a:defRPr sz="1200"/>
            </a:lvl7pPr>
            <a:lvl8pPr marL="2400324" indent="0" algn="ctr">
              <a:buNone/>
              <a:defRPr sz="1200"/>
            </a:lvl8pPr>
            <a:lvl9pPr marL="274322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D2FBA-7DA3-4967-BFD2-7D8A02CD34E3}" type="datetimeFigureOut">
              <a:rPr lang="en-US"/>
              <a:pPr>
                <a:defRPr/>
              </a:pPr>
              <a:t>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17674-074C-4B39-B724-CBF88ACE82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457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B50AA-3CD6-463C-B2C6-852D612012D1}" type="datetimeFigureOut">
              <a:rPr lang="en-US"/>
              <a:pPr>
                <a:defRPr/>
              </a:pPr>
              <a:t>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7E9E7-B712-4DCB-9C53-B18211F1CD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201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1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2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68955-B8CD-430B-BB01-4D28BE9A3AC9}" type="datetimeFigureOut">
              <a:rPr lang="en-US"/>
              <a:pPr>
                <a:defRPr/>
              </a:pPr>
              <a:t>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83EBB-F5DD-4C46-BAC9-05E9AB44ED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9867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FE8FB-B76B-4DCD-B1BE-534454C8200F}" type="datetimeFigureOut">
              <a:rPr lang="en-US"/>
              <a:pPr>
                <a:defRPr/>
              </a:pPr>
              <a:t>8/12/2019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5DF02-CA3A-46EC-A353-B52A021682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96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3" indent="0">
              <a:buNone/>
              <a:defRPr sz="1500" b="1"/>
            </a:lvl2pPr>
            <a:lvl3pPr marL="685807" indent="0">
              <a:buNone/>
              <a:defRPr sz="1350" b="1"/>
            </a:lvl3pPr>
            <a:lvl4pPr marL="1028710" indent="0">
              <a:buNone/>
              <a:defRPr sz="1200" b="1"/>
            </a:lvl4pPr>
            <a:lvl5pPr marL="1371614" indent="0">
              <a:buNone/>
              <a:defRPr sz="1200" b="1"/>
            </a:lvl5pPr>
            <a:lvl6pPr marL="1714517" indent="0">
              <a:buNone/>
              <a:defRPr sz="1200" b="1"/>
            </a:lvl6pPr>
            <a:lvl7pPr marL="2057421" indent="0">
              <a:buNone/>
              <a:defRPr sz="1200" b="1"/>
            </a:lvl7pPr>
            <a:lvl8pPr marL="2400324" indent="0">
              <a:buNone/>
              <a:defRPr sz="1200" b="1"/>
            </a:lvl8pPr>
            <a:lvl9pPr marL="274322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3" indent="0">
              <a:buNone/>
              <a:defRPr sz="1500" b="1"/>
            </a:lvl2pPr>
            <a:lvl3pPr marL="685807" indent="0">
              <a:buNone/>
              <a:defRPr sz="1350" b="1"/>
            </a:lvl3pPr>
            <a:lvl4pPr marL="1028710" indent="0">
              <a:buNone/>
              <a:defRPr sz="1200" b="1"/>
            </a:lvl4pPr>
            <a:lvl5pPr marL="1371614" indent="0">
              <a:buNone/>
              <a:defRPr sz="1200" b="1"/>
            </a:lvl5pPr>
            <a:lvl6pPr marL="1714517" indent="0">
              <a:buNone/>
              <a:defRPr sz="1200" b="1"/>
            </a:lvl6pPr>
            <a:lvl7pPr marL="2057421" indent="0">
              <a:buNone/>
              <a:defRPr sz="1200" b="1"/>
            </a:lvl7pPr>
            <a:lvl8pPr marL="2400324" indent="0">
              <a:buNone/>
              <a:defRPr sz="1200" b="1"/>
            </a:lvl8pPr>
            <a:lvl9pPr marL="274322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D152E-AECF-4E38-8449-9105817EC3F1}" type="datetimeFigureOut">
              <a:rPr lang="en-US"/>
              <a:pPr>
                <a:defRPr/>
              </a:pPr>
              <a:t>8/12/2019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90BAB-1ACC-4B74-BFF1-34816A54C8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67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E9D10-EE78-4FB1-9F56-058E2B67A2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13758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1C0AC-7E65-403C-A4E2-D9F53FB72F94}" type="datetimeFigureOut">
              <a:rPr lang="en-US"/>
              <a:pPr>
                <a:defRPr/>
              </a:pPr>
              <a:t>8/12/2019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0515B-51DB-4360-9A55-E53B2998E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5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BFC4F-E0AD-4211-9471-33F76FFF5259}" type="datetimeFigureOut">
              <a:rPr lang="en-US"/>
              <a:pPr>
                <a:defRPr/>
              </a:pPr>
              <a:t>8/12/2019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C00AC-CE86-4822-B456-29770D3D1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1577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3" indent="0">
              <a:buNone/>
              <a:defRPr sz="1050"/>
            </a:lvl2pPr>
            <a:lvl3pPr marL="685807" indent="0">
              <a:buNone/>
              <a:defRPr sz="900"/>
            </a:lvl3pPr>
            <a:lvl4pPr marL="1028710" indent="0">
              <a:buNone/>
              <a:defRPr sz="750"/>
            </a:lvl4pPr>
            <a:lvl5pPr marL="1371614" indent="0">
              <a:buNone/>
              <a:defRPr sz="750"/>
            </a:lvl5pPr>
            <a:lvl6pPr marL="1714517" indent="0">
              <a:buNone/>
              <a:defRPr sz="750"/>
            </a:lvl6pPr>
            <a:lvl7pPr marL="2057421" indent="0">
              <a:buNone/>
              <a:defRPr sz="750"/>
            </a:lvl7pPr>
            <a:lvl8pPr marL="2400324" indent="0">
              <a:buNone/>
              <a:defRPr sz="750"/>
            </a:lvl8pPr>
            <a:lvl9pPr marL="274322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F305A-EEAB-4D76-81A2-AF25A35941BB}" type="datetimeFigureOut">
              <a:rPr lang="en-US"/>
              <a:pPr>
                <a:defRPr/>
              </a:pPr>
              <a:t>8/12/2019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68586-11AE-467B-86CB-639967AC4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9558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3" indent="0">
              <a:buNone/>
              <a:defRPr sz="2100"/>
            </a:lvl2pPr>
            <a:lvl3pPr marL="685807" indent="0">
              <a:buNone/>
              <a:defRPr sz="1800"/>
            </a:lvl3pPr>
            <a:lvl4pPr marL="1028710" indent="0">
              <a:buNone/>
              <a:defRPr sz="1500"/>
            </a:lvl4pPr>
            <a:lvl5pPr marL="1371614" indent="0">
              <a:buNone/>
              <a:defRPr sz="1500"/>
            </a:lvl5pPr>
            <a:lvl6pPr marL="1714517" indent="0">
              <a:buNone/>
              <a:defRPr sz="1500"/>
            </a:lvl6pPr>
            <a:lvl7pPr marL="2057421" indent="0">
              <a:buNone/>
              <a:defRPr sz="1500"/>
            </a:lvl7pPr>
            <a:lvl8pPr marL="2400324" indent="0">
              <a:buNone/>
              <a:defRPr sz="1500"/>
            </a:lvl8pPr>
            <a:lvl9pPr marL="2743227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3" indent="0">
              <a:buNone/>
              <a:defRPr sz="1050"/>
            </a:lvl2pPr>
            <a:lvl3pPr marL="685807" indent="0">
              <a:buNone/>
              <a:defRPr sz="900"/>
            </a:lvl3pPr>
            <a:lvl4pPr marL="1028710" indent="0">
              <a:buNone/>
              <a:defRPr sz="750"/>
            </a:lvl4pPr>
            <a:lvl5pPr marL="1371614" indent="0">
              <a:buNone/>
              <a:defRPr sz="750"/>
            </a:lvl5pPr>
            <a:lvl6pPr marL="1714517" indent="0">
              <a:buNone/>
              <a:defRPr sz="750"/>
            </a:lvl6pPr>
            <a:lvl7pPr marL="2057421" indent="0">
              <a:buNone/>
              <a:defRPr sz="750"/>
            </a:lvl7pPr>
            <a:lvl8pPr marL="2400324" indent="0">
              <a:buNone/>
              <a:defRPr sz="750"/>
            </a:lvl8pPr>
            <a:lvl9pPr marL="274322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DD7C5-3961-44CA-9230-931242359154}" type="datetimeFigureOut">
              <a:rPr lang="en-US"/>
              <a:pPr>
                <a:defRPr/>
              </a:pPr>
              <a:t>8/12/2019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B700B-EB9D-4B75-8955-0E41715CA1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1318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B2D65-5D49-4EB6-AFA5-610EAC22C70A}" type="datetimeFigureOut">
              <a:rPr lang="en-US"/>
              <a:pPr>
                <a:defRPr/>
              </a:pPr>
              <a:t>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0E9FE-0949-41AA-A165-2D7B2557A5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6603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98295" y="365125"/>
            <a:ext cx="162639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113" y="365125"/>
            <a:ext cx="4764881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BE1B7-2A5D-44CD-BCA8-22E524648635}" type="datetimeFigureOut">
              <a:rPr lang="en-US"/>
              <a:pPr>
                <a:defRPr/>
              </a:pPr>
              <a:t>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6002E-C24A-48F5-8538-1B6DD52DE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90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7354F-0609-40A2-9B95-E2385B2EA5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5100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C4FC2-03E9-4517-865A-7F8BD18D98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3987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D1629-EEA9-403B-A7C3-5755DD2ED4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4837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2077F-515C-43C8-AA79-B91D2784CE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4889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7A428-373A-4273-B45F-C5BAED69A3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6587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A2552-7E71-4E0D-A225-BCF3FE4017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3566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B1B9529-ED7B-4569-A68D-D416B66FE5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  <p:sldLayoutId id="2147484167" r:id="rId8"/>
    <p:sldLayoutId id="2147484168" r:id="rId9"/>
    <p:sldLayoutId id="2147484169" r:id="rId10"/>
    <p:sldLayoutId id="2147484170" r:id="rId11"/>
    <p:sldLayoutId id="214748417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EA532F6-AD82-4B7E-A8E4-D3DEEA21D5F7}" type="datetimeFigureOut">
              <a:rPr lang="en-US"/>
              <a:pPr>
                <a:defRPr/>
              </a:pPr>
              <a:t>8/12/2019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DD0D918-ACE5-4416-99CC-091ED074C5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93" r:id="rId7"/>
    <p:sldLayoutId id="2147484177" r:id="rId8"/>
    <p:sldLayoutId id="2147484178" r:id="rId9"/>
    <p:sldLayoutId id="2147484179" r:id="rId10"/>
    <p:sldLayoutId id="2147484180" r:id="rId11"/>
    <p:sldLayoutId id="2147484194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F341B8D-E18F-41DB-855F-DC41AF8B206A}" type="datetimeFigureOut">
              <a:rPr lang="en-US"/>
              <a:pPr>
                <a:defRPr/>
              </a:pPr>
              <a:t>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705613B-B823-4C62-AF53-BB2ED0488B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82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69" indent="-171452" algn="l" defTabSz="685807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72" indent="-171452" algn="l" defTabSz="685807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76" indent="-171452" algn="l" defTabSz="685807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79" indent="-171452" algn="l" defTabSz="685807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3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7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0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14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17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21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24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27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2"/>
          <p:cNvSpPr txBox="1">
            <a:spLocks noChangeArrowheads="1"/>
          </p:cNvSpPr>
          <p:nvPr/>
        </p:nvSpPr>
        <p:spPr bwMode="auto">
          <a:xfrm>
            <a:off x="762000" y="1600200"/>
            <a:ext cx="7808913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US" altLang="en-US" sz="8800" b="1">
                <a:solidFill>
                  <a:schemeClr val="bg1"/>
                </a:solidFill>
              </a:rPr>
              <a:t>National </a:t>
            </a:r>
            <a:br>
              <a:rPr lang="en-US" altLang="en-US" sz="8800" b="1">
                <a:solidFill>
                  <a:schemeClr val="bg1"/>
                </a:solidFill>
              </a:rPr>
            </a:br>
            <a:r>
              <a:rPr lang="en-US" altLang="en-US" sz="8800" b="1">
                <a:solidFill>
                  <a:schemeClr val="bg1"/>
                </a:solidFill>
              </a:rPr>
              <a:t>Housing Trends</a:t>
            </a:r>
            <a:endParaRPr lang="en-US" altLang="en-US" sz="28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AutoShape 4" descr="data:image/jpg;base64,/9j/4AAQSkZJRgABAQAAAQABAAD/2wCEAAkGBg8QEBUUEBQQEBQQEA8QFBAPEA8PEA8QFBAVFBQUFBQXHCYeFxkjGhQUHy8gJCcpLCwsFR4xNTAqNSYrLCkBCQoKDgwOGA8PFy0cHBwpLCwsLCwpKiksKSwsKSktKSwpLCwsLCkpLCwsKSwsKSwpKSkpLCkpKSkpKS0pKSwqLP/AABEIAPsAyQMBIgACEQEDEQH/xAAbAAACAgMBAAAAAAAAAAAAAAAAAQIGAwQFB//EAD8QAAEDAgMFBQYDBgUFAAAAAAEAAhEDIQQSMQUGQVFxEyJhgZEyQqGxwfAHUnIUI4LR4fEzQ2KiwhYkc5Ky/8QAGgEBAAMBAQEAAAAAAAAAAAAAAAECAwQFBv/EACQRAQEAAgICAgIDAQEAAAAAAAABAhEDIRIxBFETQSJhcYEy/9oADAMBAAIRAxEAPwDxRCaEQSE0IBCEIBCEIBCEIBEJoQJCEIEhNClASTQgSEIQCEIQJCaECQmhA0JoUJJNCECThCEAhCYE6KQl0dn7u4qvHZUqjgb5sjssdYuuxs/dmnTaH4o5ZuGOOQeGgOb1Cseztt4fSnSqkCBlph8O8ZbHoq2pkYNifg/Uqu/fVsjbd1jHB+v+vT0K62N/AeBNLExbSrT48ZIhdLCbbqUu9ToNZAktxFanSmf1mSepC0tsb/YkxfDAGLMNMvaZ0zNJaesFV3VtRRNs/h/jMNJ/d1mj3qLw6fDLrKrlSk5phwIPIggq+194c8nNlOpBGvpY/wC3oubtHEOeBna2o2LPBDhGsSRI6ESp8kaVFC6z9j5vYDgTcAg3HguY+mWmCCOqvO1UEIQpQEk0IEhNJAIQmgSEITQkhCFCQhCEAhCEArFu9hWUwKtXU3ptgOkfmiQRfj8lxcFh87wNRqeFlYRhiTP0MAC0dOCrlVpG1icZmkiZm2Vodbxkm/jdYHV6r2/4jv0uiY+qy0MO0OlzuPsgzHxXZbhqbwMkl1tTp6Ki+nFp4ep2ckgjoJ+q5mLAPMxzmFZMVgagMxA5tsf7LnYjCt92SeijaZja4IbGkjwBkel5WamHggi+b8pj1C3Rs9x4D4yPVSdhXDg+3MiPS6eUPx5fTs7Kwr4/eMb1eWsEQfygk9SVp7d2dQr0w5nZh7O6TSFuYzX73XxXOq9rFyQDYgQJ9FhwgcHls6gm/MX+IlTMkXjs9uJVpFpIOoUV0tpUZvxF+F2lc1bTtjegkmhWCQmiFASEJogkQhCkNCaFRYkJwhTpBJpoU6S7O7GBFR7idGt+PH4fMK34HYTqhiQ0cTrPTmq5u2C2mT+Z3wA/orvsKvJ+4C5+Wt+GS5TbL/0n3e66f4Bcop7u1s8NNhEuiG+XNWmgBC2mrGbd/hj9OBR3aPvvcfCbf1WSpsGmDofO67j1gczqml44WI2LTGgC52JwDRwCsOIC5+MZbyVbGinY7CDkuHXAbUBOgLZ6TB+Eq1Y7QqqY91ypw9uXnk01NqtyuHmPKbfVcioyD96Lq7RdLG+f8/nK5zyCPEGOoXZh7083JhSUkQttKIoTQmgkJwhNBITRCgMJoQoSSaEIFCaEKdIdvYlfuEcj6kuH0lXLdFxcXnUAhqoOya0OI8JHkL/D5L0bdLD5aBPNxPyHzC5ebp1/G7yXGjUFl0GU51VfY6RmLgANZ9la2IqCcwe/wIa8T6fRc8unoaWhzQCsZauRgdpl3vB40kcD48j1XULrdLrSXZpjrhui4uPxNNlnECeHH0S23tUMIvcmwHFcQkFxc/ndxc1oHgCTc9FS1b1GDab2kSy8Ko7SF+qt+IxmGIhjh5mR6qr7RpkvIHBMfbDl7jiYip3BPCfmtYG3WFnxTDMfeqjVFm+a7OPvKPOyx6tYEQpQiF16YIwkpQiE0IwiE4RCjQjCIUoSTSdmiEwEKmkkhOE4TQSAnCcKdG2bBVQyo0u9kObm/TN/gvY9gYLs2BpLXWaQ5s5XNIBaRPMXXi8L2DdXGZ8Phzp+4YwnmWFzJ/2hcvysepXZ8S92OttDAF4htjIIkAgHnBXL2jum6oJAjuMDnHvOc5r84cCdJ0IB0Cs7QpuZ5+C5ceu47ssJlNVWNm7ELHcAAACe8Zjz1Vhpu7hE6JVXNFnHyHALCTMgaJJ2011pQdshzsXBPs3HyNl3sPgQ6kGnLmDszagEPFiImdCHERbVc3eTD5KgqxImD6ro7AxTawIbIc3Vp1/som5S4zKWVxsXu8W08gsJmYI4QIHTxWnUwGVpm5iJjUDRXHFUI4Kt7aMAlLbb2j8WOOPSh4wd4+BWCrr0W067zPE/VazxfzXo/Fx3lf8AHkc91P8ArHCUKcIIXf4OTaCSnCUKvinaMIhOEQo8TaMIhSSUeKdhNEJwstLEiEwE1OgoTTAThXmKNowvUtySf2OiDzrwT/5Tp5/NeYBquG4e1nh/YudLAHPY0+6cwzwfHXyWPyuO3j3P06Pi5ycnf7eo0Hc1sYjENYwu4hadF60duvc4BjdXmB4cz6Ly96j2ZNsWCquqZqzpLcxAgScom4HVbeG2pSIsHR/qBaVs4Si1jGtGjRAUKzAGmwPC/FTOom3aq73Y+lkLZEuXG2TiHjEsczgIMGxFrFd/aexKThmIGbMeC5tJrWERa8D1hVtJO9rfibtnmFTt4KfdKtWHqZqccR8lVN4AbhRaX1VFqHK9YSFnxA75UMq9/wCFwzw8v3Xz/wAjP+Xj9MWVGVZIShdtwc+2KEoWUtSyqlwTtjhKFkypQq+CWOEQpwlCr4hIATAThYTFfZQnCcJwrzFGyATAUgEwFpMFdogLd2RjOxrsfwa4T+k2d8CVrQpsp89FbLHHxvl6JlZZY9uwdTM0HwTr0xmzEaAj1Crm5e2BVoNBPeZ3Hc5aLfCD6qzVXy1fM2atj6HDLym/txKmPxfecymHMaSJnv2Hut0I4arbw+0sO9o7SviabnNd3TRIgjQQ1pHoSupQpDIAtXEYOmR3h5iLqca11L+7P8cfalBgALqmLqgtJtTFNrXBtpzx0VVoGs6uLZKYLSBUdmeTblbWVb8Zg6TdBceA08guHWDs4JEZdAmVTMOu8rVrw1MRPhCp+8VQB4636Kx4THxTM8l5/vNj/wB4b6Ksm6yzvjjXKfQc4kgTJPwWM0yNQR1WlWzatJIIlFLabm8Z63Xu8PzPx4zG49R4GeHllbtuZUi1Rbtdh9pgPSApjaFE+67ycuufO4r7ljL8eSBallWb9pon84/9SoGpT4E+bf5FXnyeG/s8MmKEQskjgR8vmgtWkywy9WVXuMOVLKsuVKFP4zbCFIBMBMBcsxaFCYCkApZVpMEWogKTWqQYpEQr5ePHj5ZK+/RsZ8FirVvRY6+IJs1QXkc3NeS/06McdOpu3to4atJJyPgP4xydHhJ8iV6nh9qAgSQZAIIuCOBB4heLFXzcXE9vTdQ/zKIL2D89Im4Hi0n0cOS4uTjuXePt28HN49X09FwlcOAhZX0gVWMDiTSdqRzaef0XWO22RcgdbLnn9vQlTxmFaBPzXDrMbMkDit3Hbcp5dR6qo7V3gF8t+iXv0vcpjO2Dau3S15a3hKrGIrl7581kqPmSeOqjSo2zfmMDoNVvx4dvN5uS2Obhn6sPAmPqFjrU78k8WzLUd1lSL8wW7ka6mFFSCgMFSD0oQglnUhUKxlJTsbdPE8D6rYyrlkqV+Z9V6HD864Y6ym2OXFv03gFINQAphq9HHBlaQCkAmSAoucsub5GHF1O6nHC5GXcliqvAHioVK3L1WuSvH5OXLku8q6McZPQJWRqxqbVkslC29lbTfhq1OtT9qk4Oj8zdHNPgQSPNaqFMukPdf2ShjaTa1Ix2jQ4OA1B4OHMaeS4O0Nlvp2cJGk6tPmuF+F+9PZVP2Wqe5VcTSJ92odW9HfPqvSsTSBkEAg6g3BW+fBhzTynVW4+fLiur3HnWKwvgq9jqceS9D2jsDN/hOg/kdceRVB2jh6gq9m5jw6SIiZjWIXBlwZ4XuO78+Gc6rkZHOIa27nHKB4rrfsQDbeywZAeZHtH1XT2Nu8Q11R8B0ZWtkFzGn2nGNCRYdStjGUWtEDgIXocHDrHyrzubk3lqKLtSh3p52WiLKw7RoSD4FcfE0Mp8CA4dCJ++iyzx1TGtRwSBUiFGFmsyNKahTU0AkU0kESoKZUUHYASL+ShmJ6J9qAvT5/mb/jh1Pthjx/upRzWCrVUalYlYl5trbQRCaFCUVMaKClwQZAhJqZUoRa4g5mkgtIII1BBmQvcd0N4BjsK15jtG9yoP9Q49Dr5rxCF3tx9vnCYkSf3dWGuHAHgVtw5+OWvtXKbj2OthZ8uOi8r3l2m+tUfUpucKFMim0tJHbOHGeI+kcirXv7vA7sv2bDnvVmg1ajb9jRd9XfATzCo228PiaNKm17CaTGwHMEtk6l0aHrzPMrfkv6imKvtxVRjy9rnNefeYSHdBCsOztvGoRTrEZ4/xAAGk8A6LA+OnPmtGls9raLsQ7Qd2m2bl304+jjwE8/Y96snWfqsJlcb0vZLFjrUdQdb2XOx+DzYZrxrSqOpO/S7vMPzHmrlidmNdS7QENLW3J0I8eXVc/AYAPdWoOt29EEHgHjQjzylbZYbjOXt5+8ICzV6RBIIggkEciDBCwtXE3GREpkp6oFCiU2/JIoElCCUIOk+sFrufKiE1KAhNBRJJFNBQRUoskEKBKmVLiohSUiSg8KSCEQtG6GOhxc45i+zs1yeEK+7Ppt9ixY4S0G8D3m9Bay8i2TizTqDkT8V6ZsPHhwB18PqF28VmUY5zVVDfrZ7cPXy07NfRLxTjuNdmLTHL2R6Kr4Z+Qh7dOIV235pGtiHFonsaLA+NQCC6ekGfXkVW9mYjCupdnWaWPaSG1m6EcA8AfGHHxasc5/JfH0vW7+PZiMOQDMtLSOoWXdik00hIGak5zJ4iDB+SoWyca7BVwQc1NxgkGQRztZXrd2uO1rNGjiKjejhf4rXHLalmlT372Z2WLc4Du1x2o/UbPHrf+JVY2K9R38wHa4TOPaw7pP6Hd13/ABPkvMKrVzcs1k1xvTv7J2phqdEBzZfmfnzsFRj2GYGXjw6X1suAIkwIEmByE2CTSmsMcZLb9tcsrZJ9InXqgoqJFXURKUplRQbjhF/VOFNY28vTopQEJkKJQCChBRIQhMIEVk1Cg4KTSiClSlRKAUCqBWndfa+gJ/uqwVLCVzTePH5q+GXjUWbiz7U2q+jjn1G39gEE2e3s22kaaTPAhV3aWTtS+kIY+5ZEZDxEDTytyjQdjGYR1Znbs70We3i2GjvDmIF+IidJI4dSoWuBH9CFrn2iI1DaRfmOBVl3P2oO1bfRuS+sTI+qr7abXTlsfy8PL7/msWz8QaNYHSHBVl1dlm49nfSbUa5jrtqsLT0Ig/NeM7QwjqT3sd7VNzmHq0wvYdn1w+mxw4j6Kh/iLs/Jis4Fq7A7+Nvdd/xPmr803Nq4XtTmqagdVILlah2igsixBAFRTKSDoKFQcRwU0FShGZuolJlpHmFIhEkEFNIoEhCEDF0wkgoESgFRJQCoGQFKo1IFSUjZ2ZtepReHMMWALTOV0GYMX1uCII1BC2McKdYl9MZTqWWAB8IgeYgeDePGqiDIWzRq2tbotMb+lbCdbwPxCbnh1na8Hfz+/wCaz5mvs6xHvW+/vgtfEUS3X14KaPR9zMaX4aDrSIHlwWX8QcD2mDFQa0Xtd/A/un4lp8lVvw+2hlrmm42qsIE/mFwvQK2G7fDPpH3mPZ5xb4wt5/LFleq8UqC6GlTxDSDfUa9VBq4m6SxFZFjdqgUpIKjKDpBCSFKGOraDy+SmUqgso0nSOlkE1EqSSBIQgokkShJQEQkFJRKCQKkCsYKkCgKjZRQeDY2PPn9/cprXrNi6mXQ2w0g3WTtrQbg8OXRY6GIkQ6458Qsj6HEXEa8vv7hbRVPCVDRqMqMuGPa7xsbj0n7uvXtl1w7NBscrgRycJC8aDi3T+hV93H2tnhjtQws5+zdvwMeS14rq6Z5/ao724LssXWbw7QuHR/fHzXGarj+JND/uGPH+ZRE/qY4g/MKmgrm5JrKxpjdxKVB+qlKg/VUWRKUJpQg6KEJFSqRWOmYJHO6mVidqOqLMyUoKSINJCESSEJKAI1QUIIpyk5CCQKVQSkCpIMNOy3MNWLVpsPe9VsaEwtMaitmpTa72bHUt+/vot7YWONGu06XEj78CVy2G/otvUA8bGf4oWk67Uq0/iA0Po0nj3Xub5Pbm+bV5+7VXfbzydnsm/fp//LlSH6qOf/2cfowonVSChxWDQkpTUUH/2Q=="/>
          <p:cNvSpPr>
            <a:spLocks noChangeAspect="1" noChangeArrowheads="1"/>
          </p:cNvSpPr>
          <p:nvPr/>
        </p:nvSpPr>
        <p:spPr bwMode="auto">
          <a:xfrm>
            <a:off x="109538" y="-1154113"/>
            <a:ext cx="1914525" cy="239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806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Georgia" panose="02040502050405020303" pitchFamily="18" charset="0"/>
              </a:rPr>
              <a:t>Most Expensive Metros </a:t>
            </a:r>
            <a:br>
              <a:rPr lang="en-US" altLang="en-US" sz="4400" b="1" dirty="0">
                <a:latin typeface="Georgia" panose="02040502050405020303" pitchFamily="18" charset="0"/>
              </a:rPr>
            </a:br>
            <a:r>
              <a:rPr lang="en-US" altLang="en-US" sz="4400" b="1" dirty="0">
                <a:latin typeface="Georgia" panose="02040502050405020303" pitchFamily="18" charset="0"/>
              </a:rPr>
              <a:t>To Buy A Home</a:t>
            </a:r>
            <a:endParaRPr lang="en-US" altLang="en-US" sz="4000" b="1" dirty="0">
              <a:latin typeface="Georgia" panose="020405020504050203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8C5F7D-123D-436E-8D1C-CC130973B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05" y="1676400"/>
            <a:ext cx="8741862" cy="39338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351882A-AC1B-4815-B3C8-0BF3587E05FD}"/>
              </a:ext>
            </a:extLst>
          </p:cNvPr>
          <p:cNvSpPr/>
          <p:nvPr/>
        </p:nvSpPr>
        <p:spPr bwMode="auto">
          <a:xfrm>
            <a:off x="6705600" y="5880419"/>
            <a:ext cx="1905000" cy="381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Source:  HSH.com</a:t>
            </a:r>
          </a:p>
        </p:txBody>
      </p:sp>
    </p:spTree>
    <p:extLst>
      <p:ext uri="{BB962C8B-B14F-4D97-AF65-F5344CB8AC3E}">
        <p14:creationId xmlns:p14="http://schemas.microsoft.com/office/powerpoint/2010/main" val="3841268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90525" y="1374775"/>
          <a:ext cx="8448675" cy="4518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4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45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3605"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Decade</a:t>
                      </a:r>
                    </a:p>
                  </a:txBody>
                  <a:tcPr marL="83137" marR="83137" marT="40328" marB="40328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Average Rate</a:t>
                      </a:r>
                    </a:p>
                  </a:txBody>
                  <a:tcPr marL="83137" marR="83137" marT="40328" marB="40328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3605"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1970s</a:t>
                      </a:r>
                    </a:p>
                  </a:txBody>
                  <a:tcPr marL="83137" marR="83137" marT="40328" marB="4032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8.86%</a:t>
                      </a:r>
                    </a:p>
                  </a:txBody>
                  <a:tcPr marL="83137" marR="83137" marT="40328" marB="40328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3605"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1980s</a:t>
                      </a:r>
                    </a:p>
                  </a:txBody>
                  <a:tcPr marL="83137" marR="83137" marT="40328" marB="4032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12.7%</a:t>
                      </a:r>
                    </a:p>
                  </a:txBody>
                  <a:tcPr marL="83137" marR="83137" marT="40328" marB="4032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3605"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1990s</a:t>
                      </a:r>
                    </a:p>
                  </a:txBody>
                  <a:tcPr marL="83137" marR="83137" marT="40328" marB="4032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8.12%</a:t>
                      </a:r>
                    </a:p>
                  </a:txBody>
                  <a:tcPr marL="83137" marR="83137" marT="40328" marB="40328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3605"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2000s</a:t>
                      </a:r>
                    </a:p>
                  </a:txBody>
                  <a:tcPr marL="83137" marR="83137" marT="40328" marB="4032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6.29%</a:t>
                      </a:r>
                    </a:p>
                  </a:txBody>
                  <a:tcPr marL="83137" marR="83137" marT="40328" marB="4032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381" name="TextBox 1"/>
          <p:cNvSpPr txBox="1">
            <a:spLocks noChangeArrowheads="1"/>
          </p:cNvSpPr>
          <p:nvPr/>
        </p:nvSpPr>
        <p:spPr bwMode="auto">
          <a:xfrm>
            <a:off x="8045801" y="6418263"/>
            <a:ext cx="9616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ea typeface="ＭＳ Ｐゴシック" charset="-128"/>
                <a:cs typeface="Calibri" panose="020F0502020204030204" pitchFamily="34" charset="0"/>
              </a:rPr>
              <a:t>Freddie Mac</a:t>
            </a:r>
          </a:p>
        </p:txBody>
      </p:sp>
      <p:sp>
        <p:nvSpPr>
          <p:cNvPr id="11287" name="Rectangle 5"/>
          <p:cNvSpPr>
            <a:spLocks noChangeArrowheads="1"/>
          </p:cNvSpPr>
          <p:nvPr/>
        </p:nvSpPr>
        <p:spPr bwMode="auto">
          <a:xfrm>
            <a:off x="0" y="38100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  <a:cs typeface="Calibri" panose="020F0502020204030204" pitchFamily="34" charset="0"/>
              </a:rPr>
              <a:t>Historic Mortgage Rates by Decade</a:t>
            </a:r>
            <a:endParaRPr kumimoji="0" lang="en-US" alt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5926138"/>
            <a:ext cx="8458200" cy="2460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EA6B2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383751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14325" y="292100"/>
            <a:ext cx="7924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Mortgage Rate Projections</a:t>
            </a:r>
            <a:endParaRPr kumimoji="0" lang="en-US" alt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64778" y="1241425"/>
          <a:ext cx="8669361" cy="5097463"/>
        </p:xfrm>
        <a:graphic>
          <a:graphicData uri="http://schemas.openxmlformats.org/drawingml/2006/table">
            <a:tbl>
              <a:tblPr/>
              <a:tblGrid>
                <a:gridCol w="1419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320">
                  <a:extLst>
                    <a:ext uri="{9D8B030D-6E8A-4147-A177-3AD203B41FA5}">
                      <a16:colId xmlns:a16="http://schemas.microsoft.com/office/drawing/2014/main" val="3992859033"/>
                    </a:ext>
                  </a:extLst>
                </a:gridCol>
                <a:gridCol w="1419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3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27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715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Quarter</a:t>
                      </a:r>
                    </a:p>
                  </a:txBody>
                  <a:tcPr marT="60970" marB="609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Freddie Mac</a:t>
                      </a:r>
                    </a:p>
                  </a:txBody>
                  <a:tcPr marT="60970" marB="609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Fannie Mae</a:t>
                      </a:r>
                    </a:p>
                  </a:txBody>
                  <a:tcPr marT="60970" marB="609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MBA</a:t>
                      </a:r>
                    </a:p>
                  </a:txBody>
                  <a:tcPr marT="60970" marB="609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NAR</a:t>
                      </a:r>
                    </a:p>
                  </a:txBody>
                  <a:tcPr marT="60970" marB="609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Average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of All Four</a:t>
                      </a:r>
                    </a:p>
                  </a:txBody>
                  <a:tcPr marT="60970" marB="609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6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2019 3Q</a:t>
                      </a:r>
                    </a:p>
                  </a:txBody>
                  <a:tcPr marT="60970" marB="609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3.9</a:t>
                      </a:r>
                    </a:p>
                  </a:txBody>
                  <a:tcPr marT="60970" marB="609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3.7</a:t>
                      </a:r>
                    </a:p>
                  </a:txBody>
                  <a:tcPr marT="60970" marB="609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3.9</a:t>
                      </a:r>
                    </a:p>
                  </a:txBody>
                  <a:tcPr marT="60970" marB="609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3.8</a:t>
                      </a:r>
                    </a:p>
                  </a:txBody>
                  <a:tcPr marT="60970" marB="609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3.82%</a:t>
                      </a:r>
                    </a:p>
                  </a:txBody>
                  <a:tcPr marT="60970" marB="609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6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2019 4Q</a:t>
                      </a:r>
                    </a:p>
                  </a:txBody>
                  <a:tcPr marT="60970" marB="609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3.9</a:t>
                      </a:r>
                    </a:p>
                  </a:txBody>
                  <a:tcPr marT="60970" marB="609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3.7</a:t>
                      </a:r>
                    </a:p>
                  </a:txBody>
                  <a:tcPr marT="60970" marB="609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3.9</a:t>
                      </a:r>
                    </a:p>
                  </a:txBody>
                  <a:tcPr marT="60970" marB="609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3.8</a:t>
                      </a:r>
                    </a:p>
                  </a:txBody>
                  <a:tcPr marT="60970" marB="609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3.82%</a:t>
                      </a:r>
                    </a:p>
                  </a:txBody>
                  <a:tcPr marT="60970" marB="609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6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2020 1Q</a:t>
                      </a:r>
                    </a:p>
                  </a:txBody>
                  <a:tcPr marT="60970" marB="609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3.9</a:t>
                      </a:r>
                    </a:p>
                  </a:txBody>
                  <a:tcPr marT="60970" marB="609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3.7</a:t>
                      </a:r>
                    </a:p>
                  </a:txBody>
                  <a:tcPr marT="60970" marB="609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3.9</a:t>
                      </a:r>
                    </a:p>
                  </a:txBody>
                  <a:tcPr marT="60970" marB="609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3.9</a:t>
                      </a:r>
                    </a:p>
                  </a:txBody>
                  <a:tcPr marT="60970" marB="609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3.85%</a:t>
                      </a:r>
                    </a:p>
                  </a:txBody>
                  <a:tcPr marT="60970" marB="609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6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2020 2Q</a:t>
                      </a:r>
                    </a:p>
                  </a:txBody>
                  <a:tcPr marT="60970" marB="609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3.9</a:t>
                      </a:r>
                    </a:p>
                  </a:txBody>
                  <a:tcPr marT="60970" marB="609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3.7</a:t>
                      </a:r>
                    </a:p>
                  </a:txBody>
                  <a:tcPr marT="60970" marB="609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3.9</a:t>
                      </a:r>
                    </a:p>
                  </a:txBody>
                  <a:tcPr marT="60970" marB="609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4.0</a:t>
                      </a:r>
                    </a:p>
                  </a:txBody>
                  <a:tcPr marT="60970" marB="609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3.87%</a:t>
                      </a:r>
                    </a:p>
                  </a:txBody>
                  <a:tcPr marT="60970" marB="609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7508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/>
        </p:nvGraphicFramePr>
        <p:xfrm>
          <a:off x="139148" y="357809"/>
          <a:ext cx="8928652" cy="6157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429000" y="6515100"/>
            <a:ext cx="56388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Regular"/>
                <a:ea typeface="+mn-ea"/>
                <a:cs typeface="+mn-cs"/>
              </a:rPr>
              <a:t>Freddie Mac</a:t>
            </a:r>
          </a:p>
        </p:txBody>
      </p:sp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304800" y="199256"/>
            <a:ext cx="5069305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Mortgage Rates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Freddie Mac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30-Year Fixed Rate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6887819" y="1584270"/>
            <a:ext cx="2057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Actual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Projected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1030E961-68E5-470F-969C-F3B410766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029" y="4168444"/>
            <a:ext cx="9156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2016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5A870D57-63F3-4087-ADC1-FAAA8F398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913" y="3267984"/>
            <a:ext cx="9156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2017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08131DBF-6CF2-41E5-ABB1-96FED6694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650" y="3269113"/>
            <a:ext cx="9156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2018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51D467C9-0A58-4E1E-A9B0-C3CCF3907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2561" y="4411276"/>
            <a:ext cx="9156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2019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2289582A-6434-46E3-A1CC-FD43234A6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3286" y="3269113"/>
            <a:ext cx="9156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2020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579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E1F7A0-E0C0-4E6A-84A5-F8B77359E695}"/>
              </a:ext>
            </a:extLst>
          </p:cNvPr>
          <p:cNvSpPr txBox="1"/>
          <p:nvPr/>
        </p:nvSpPr>
        <p:spPr>
          <a:xfrm>
            <a:off x="6279277" y="6467660"/>
            <a:ext cx="25041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Association of Realtors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D598EFE-BFD5-4D62-8921-B09608E84308}"/>
              </a:ext>
            </a:extLst>
          </p:cNvPr>
          <p:cNvGraphicFramePr/>
          <p:nvPr>
            <p:extLst/>
          </p:nvPr>
        </p:nvGraphicFramePr>
        <p:xfrm>
          <a:off x="253218" y="211016"/>
          <a:ext cx="8665699" cy="6256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8FE7509-998B-4B31-86D6-CF0C47B36505}"/>
              </a:ext>
            </a:extLst>
          </p:cNvPr>
          <p:cNvSpPr txBox="1"/>
          <p:nvPr/>
        </p:nvSpPr>
        <p:spPr>
          <a:xfrm>
            <a:off x="661181" y="4034451"/>
            <a:ext cx="3443573" cy="144655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Payment as 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of Income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FF512D-C6BB-481B-98D5-EDC29179BB80}"/>
              </a:ext>
            </a:extLst>
          </p:cNvPr>
          <p:cNvSpPr txBox="1"/>
          <p:nvPr/>
        </p:nvSpPr>
        <p:spPr>
          <a:xfrm>
            <a:off x="4848244" y="579031"/>
            <a:ext cx="2862066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70C0"/>
                </a:solidFill>
              </a:rPr>
              <a:t>Historic Norm </a:t>
            </a:r>
          </a:p>
          <a:p>
            <a:pPr algn="ctr"/>
            <a:r>
              <a:rPr lang="en-US" sz="5400" i="1" dirty="0">
                <a:solidFill>
                  <a:srgbClr val="0070C0"/>
                </a:solidFill>
              </a:rPr>
              <a:t>21.2%</a:t>
            </a:r>
          </a:p>
        </p:txBody>
      </p:sp>
    </p:spTree>
    <p:extLst>
      <p:ext uri="{BB962C8B-B14F-4D97-AF65-F5344CB8AC3E}">
        <p14:creationId xmlns:p14="http://schemas.microsoft.com/office/powerpoint/2010/main" val="1694676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2"/>
          <p:cNvSpPr txBox="1">
            <a:spLocks noChangeArrowheads="1"/>
          </p:cNvSpPr>
          <p:nvPr/>
        </p:nvSpPr>
        <p:spPr bwMode="auto">
          <a:xfrm>
            <a:off x="1048449" y="508000"/>
            <a:ext cx="7229672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US" altLang="en-US" sz="8800" b="1" dirty="0">
                <a:solidFill>
                  <a:schemeClr val="bg1"/>
                </a:solidFill>
              </a:rPr>
              <a:t>Greater</a:t>
            </a:r>
            <a:br>
              <a:rPr lang="en-US" altLang="en-US" sz="8800" b="1" dirty="0">
                <a:solidFill>
                  <a:schemeClr val="bg1"/>
                </a:solidFill>
              </a:rPr>
            </a:br>
            <a:r>
              <a:rPr lang="en-US" altLang="en-US" sz="8800" b="1" dirty="0">
                <a:solidFill>
                  <a:schemeClr val="bg1"/>
                </a:solidFill>
              </a:rPr>
              <a:t>Metro Atlanta</a:t>
            </a:r>
          </a:p>
          <a:p>
            <a:pPr algn="ctr"/>
            <a:r>
              <a:rPr lang="en-US" altLang="en-US" sz="8800" b="1" dirty="0">
                <a:solidFill>
                  <a:schemeClr val="bg1"/>
                </a:solidFill>
              </a:rPr>
              <a:t>Market</a:t>
            </a:r>
          </a:p>
          <a:p>
            <a:pPr algn="ctr"/>
            <a:br>
              <a:rPr lang="en-US" altLang="en-US" sz="3600" b="1" dirty="0">
                <a:solidFill>
                  <a:schemeClr val="bg1"/>
                </a:solidFill>
              </a:rPr>
            </a:br>
            <a:r>
              <a:rPr lang="en-US" altLang="en-US" sz="3600" b="1" dirty="0">
                <a:solidFill>
                  <a:schemeClr val="bg1"/>
                </a:solidFill>
              </a:rPr>
              <a:t>August 2019 Report </a:t>
            </a:r>
            <a:br>
              <a:rPr lang="en-US" altLang="en-US" sz="3600" b="1" dirty="0">
                <a:solidFill>
                  <a:schemeClr val="bg1"/>
                </a:solidFill>
              </a:rPr>
            </a:br>
            <a:r>
              <a:rPr lang="en-US" altLang="en-US" sz="2800" b="1" dirty="0">
                <a:solidFill>
                  <a:schemeClr val="bg1"/>
                </a:solidFill>
              </a:rPr>
              <a:t>With Results Through July 2019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5479986"/>
            <a:ext cx="914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endParaRPr lang="en-US" altLang="en-US" sz="600" b="1" dirty="0">
              <a:solidFill>
                <a:srgbClr val="FF0000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400" b="1" dirty="0"/>
              <a:t>July Closings Up 2.8% Compared To June Closings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400" b="1" dirty="0"/>
              <a:t>July 2019 Closings Up 2.1% Compared To July 2018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400" b="1" dirty="0"/>
              <a:t>YTD Closings Down 1% Compared To Last Year</a:t>
            </a:r>
            <a:endParaRPr lang="en-US" altLang="en-US" sz="2800" b="1" dirty="0"/>
          </a:p>
        </p:txBody>
      </p:sp>
      <p:graphicFrame>
        <p:nvGraphicFramePr>
          <p:cNvPr id="3" name="Object 3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523462718"/>
              </p:ext>
            </p:extLst>
          </p:nvPr>
        </p:nvGraphicFramePr>
        <p:xfrm>
          <a:off x="194441" y="495300"/>
          <a:ext cx="8153400" cy="5314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3048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tx2"/>
                </a:solidFill>
              </a:rPr>
              <a:t>Metro Atlanta 2018-2019 Closings</a:t>
            </a:r>
            <a:endParaRPr lang="en-US" altLang="en-US" sz="4400" dirty="0">
              <a:solidFill>
                <a:schemeClr val="tx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7E7D5F-1E97-4046-ADF6-38CF76F7F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876300"/>
            <a:ext cx="1976452" cy="78581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5486400"/>
            <a:ext cx="914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endParaRPr lang="en-US" altLang="en-US" sz="700" b="1" dirty="0">
              <a:solidFill>
                <a:srgbClr val="FF0000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300" b="1" dirty="0"/>
              <a:t>July Under Contract Down .4% Compared To June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300" b="1" dirty="0"/>
              <a:t>July 2019 Under Contract Up 12.7% Compared To July 2018</a:t>
            </a:r>
            <a:br>
              <a:rPr lang="en-US" altLang="en-US" sz="2300" b="1" dirty="0"/>
            </a:br>
            <a:br>
              <a:rPr lang="en-US" altLang="en-US" sz="2300" b="1" dirty="0"/>
            </a:br>
            <a:endParaRPr lang="en-US" altLang="en-US" sz="2400" i="1" dirty="0"/>
          </a:p>
        </p:txBody>
      </p:sp>
      <p:graphicFrame>
        <p:nvGraphicFramePr>
          <p:cNvPr id="2" name="Object 3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2276739647"/>
              </p:ext>
            </p:extLst>
          </p:nvPr>
        </p:nvGraphicFramePr>
        <p:xfrm>
          <a:off x="565150" y="685800"/>
          <a:ext cx="8013700" cy="4830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tx2"/>
                </a:solidFill>
              </a:rPr>
              <a:t>Metro Atlanta Under Contract Trend</a:t>
            </a:r>
            <a:endParaRPr lang="en-US" altLang="en-US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1126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5486400"/>
            <a:ext cx="914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endParaRPr lang="en-US" altLang="en-US" sz="700" b="1" dirty="0">
              <a:solidFill>
                <a:srgbClr val="FF0000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300" b="1" dirty="0"/>
              <a:t>July New Listings Down 1% Compared To June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300" b="1" dirty="0"/>
              <a:t>July 2019 New Listings Up 6.7% Compared To July 2018</a:t>
            </a:r>
            <a:br>
              <a:rPr lang="en-US" altLang="en-US" sz="2300" b="1" dirty="0"/>
            </a:br>
            <a:br>
              <a:rPr lang="en-US" altLang="en-US" sz="2300" b="1" dirty="0"/>
            </a:br>
            <a:endParaRPr lang="en-US" altLang="en-US" sz="2400" i="1" dirty="0"/>
          </a:p>
        </p:txBody>
      </p:sp>
      <p:graphicFrame>
        <p:nvGraphicFramePr>
          <p:cNvPr id="2" name="Object 3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2812016039"/>
              </p:ext>
            </p:extLst>
          </p:nvPr>
        </p:nvGraphicFramePr>
        <p:xfrm>
          <a:off x="565150" y="762000"/>
          <a:ext cx="8013700" cy="4830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tx2"/>
                </a:solidFill>
              </a:rPr>
              <a:t>Metro Atlanta New Listings Trend</a:t>
            </a:r>
            <a:endParaRPr lang="en-US" altLang="en-US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47953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61922962"/>
              </p:ext>
            </p:extLst>
          </p:nvPr>
        </p:nvGraphicFramePr>
        <p:xfrm>
          <a:off x="620713" y="1422400"/>
          <a:ext cx="8142287" cy="4989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8131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tx2"/>
                </a:solidFill>
              </a:rPr>
              <a:t>Metro Atlanta Closings – July 2019</a:t>
            </a:r>
            <a:br>
              <a:rPr lang="en-US" altLang="en-US" sz="3600" b="1" dirty="0">
                <a:solidFill>
                  <a:schemeClr val="tx2"/>
                </a:solidFill>
              </a:rPr>
            </a:br>
            <a:r>
              <a:rPr lang="en-US" altLang="en-US" sz="2800" b="1" dirty="0">
                <a:solidFill>
                  <a:schemeClr val="tx2"/>
                </a:solidFill>
              </a:rPr>
              <a:t>(Number Of Transactions By Price)</a:t>
            </a:r>
            <a:endParaRPr lang="en-US" altLang="en-US" sz="4400" dirty="0">
              <a:solidFill>
                <a:schemeClr val="tx2"/>
              </a:solidFill>
            </a:endParaRPr>
          </a:p>
        </p:txBody>
      </p:sp>
      <p:sp>
        <p:nvSpPr>
          <p:cNvPr id="48132" name="TextBox 1"/>
          <p:cNvSpPr txBox="1">
            <a:spLocks noChangeArrowheads="1"/>
          </p:cNvSpPr>
          <p:nvPr/>
        </p:nvSpPr>
        <p:spPr bwMode="auto">
          <a:xfrm>
            <a:off x="6172200" y="2057400"/>
            <a:ext cx="2286000" cy="1570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81% Of Transactions In $100K-$500K Price Range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7"/>
          <p:cNvGraphicFramePr>
            <a:graphicFrameLocks/>
          </p:cNvGraphicFramePr>
          <p:nvPr/>
        </p:nvGraphicFramePr>
        <p:xfrm>
          <a:off x="228600" y="609600"/>
          <a:ext cx="8610600" cy="6357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536825" y="457200"/>
            <a:ext cx="624840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America’s Choice of Best Long Term Investment</a:t>
            </a:r>
          </a:p>
        </p:txBody>
      </p:sp>
      <p:sp>
        <p:nvSpPr>
          <p:cNvPr id="1028" name="TextBox 4"/>
          <p:cNvSpPr txBox="1">
            <a:spLocks noChangeArrowheads="1"/>
          </p:cNvSpPr>
          <p:nvPr/>
        </p:nvSpPr>
        <p:spPr bwMode="auto">
          <a:xfrm>
            <a:off x="4343400" y="6477000"/>
            <a:ext cx="47132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Gallup 2019</a:t>
            </a:r>
          </a:p>
        </p:txBody>
      </p:sp>
    </p:spTree>
    <p:extLst>
      <p:ext uri="{BB962C8B-B14F-4D97-AF65-F5344CB8AC3E}">
        <p14:creationId xmlns:p14="http://schemas.microsoft.com/office/powerpoint/2010/main" val="1187963644"/>
      </p:ext>
    </p:extLst>
  </p:cSld>
  <p:clrMapOvr>
    <a:masterClrMapping/>
  </p:clrMapOvr>
  <p:transition spd="slow"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tx2"/>
                </a:solidFill>
              </a:rPr>
              <a:t>Metro Atlanta Closed Units By Price Point</a:t>
            </a:r>
            <a:br>
              <a:rPr lang="en-US" altLang="en-US" sz="3600" b="1" dirty="0">
                <a:solidFill>
                  <a:schemeClr val="tx2"/>
                </a:solidFill>
              </a:rPr>
            </a:br>
            <a:r>
              <a:rPr lang="en-US" altLang="en-US" sz="3600" b="1" dirty="0">
                <a:solidFill>
                  <a:schemeClr val="tx2"/>
                </a:solidFill>
              </a:rPr>
              <a:t>July </a:t>
            </a:r>
            <a:r>
              <a:rPr lang="en-US" altLang="en-US" sz="3400" b="1" dirty="0">
                <a:solidFill>
                  <a:schemeClr val="tx2"/>
                </a:solidFill>
              </a:rPr>
              <a:t>2019 Compared To July 2018</a:t>
            </a:r>
            <a:endParaRPr lang="en-US" altLang="en-US" sz="3400" dirty="0">
              <a:solidFill>
                <a:schemeClr val="tx2"/>
              </a:solidFill>
            </a:endParaRPr>
          </a:p>
        </p:txBody>
      </p:sp>
      <p:graphicFrame>
        <p:nvGraphicFramePr>
          <p:cNvPr id="2" name="Object 3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83551497"/>
              </p:ext>
            </p:extLst>
          </p:nvPr>
        </p:nvGraphicFramePr>
        <p:xfrm>
          <a:off x="914400" y="838200"/>
          <a:ext cx="7900987" cy="4987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endParaRPr lang="en-US" altLang="en-US" sz="7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tx2"/>
                </a:solidFill>
              </a:rPr>
              <a:t>Inventory Up .2% From Last Month </a:t>
            </a:r>
            <a:br>
              <a:rPr lang="en-US" altLang="en-US" sz="2800" b="1" dirty="0">
                <a:solidFill>
                  <a:schemeClr val="tx2"/>
                </a:solidFill>
              </a:rPr>
            </a:br>
            <a:r>
              <a:rPr lang="en-US" altLang="en-US" sz="2800" b="1" dirty="0">
                <a:solidFill>
                  <a:schemeClr val="tx2"/>
                </a:solidFill>
              </a:rPr>
              <a:t>Up 7.4% Compared To Last Year  </a:t>
            </a:r>
            <a:endParaRPr lang="en-US" altLang="en-US" sz="2800" dirty="0">
              <a:solidFill>
                <a:schemeClr val="tx2"/>
              </a:solidFill>
            </a:endParaRPr>
          </a:p>
        </p:txBody>
      </p:sp>
      <p:sp>
        <p:nvSpPr>
          <p:cNvPr id="58371" name="Rectangle 4"/>
          <p:cNvSpPr>
            <a:spLocks noChangeArrowheads="1"/>
          </p:cNvSpPr>
          <p:nvPr/>
        </p:nvSpPr>
        <p:spPr bwMode="auto">
          <a:xfrm>
            <a:off x="0" y="7620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tx2"/>
                </a:solidFill>
              </a:rPr>
              <a:t>Listed Inventory January 2018 – July 2019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tx2"/>
                </a:solidFill>
              </a:rPr>
              <a:t>All Residential, Metro Atlanta</a:t>
            </a:r>
            <a:endParaRPr lang="en-US" altLang="en-US" sz="4400" dirty="0">
              <a:solidFill>
                <a:schemeClr val="tx2"/>
              </a:solidFill>
            </a:endParaRPr>
          </a:p>
        </p:txBody>
      </p:sp>
      <p:graphicFrame>
        <p:nvGraphicFramePr>
          <p:cNvPr id="2" name="Object 3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942969527"/>
              </p:ext>
            </p:extLst>
          </p:nvPr>
        </p:nvGraphicFramePr>
        <p:xfrm>
          <a:off x="381000" y="1182687"/>
          <a:ext cx="8267700" cy="5065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1463774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7"/>
          <p:cNvSpPr txBox="1">
            <a:spLocks noChangeArrowheads="1"/>
          </p:cNvSpPr>
          <p:nvPr/>
        </p:nvSpPr>
        <p:spPr bwMode="auto">
          <a:xfrm>
            <a:off x="381000" y="228600"/>
            <a:ext cx="8005763" cy="10779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ＭＳ Ｐゴシック" charset="0"/>
              </a:rPr>
              <a:t>Months of Inventory Change </a:t>
            </a:r>
            <a:br>
              <a:rPr lang="en-US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ＭＳ Ｐゴシック" charset="0"/>
              </a:rPr>
            </a:br>
            <a:r>
              <a:rPr lang="en-US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ＭＳ Ｐゴシック" charset="0"/>
              </a:rPr>
              <a:t>The Market Strategy</a:t>
            </a:r>
          </a:p>
        </p:txBody>
      </p:sp>
      <p:grpSp>
        <p:nvGrpSpPr>
          <p:cNvPr id="54275" name="Group 2"/>
          <p:cNvGrpSpPr>
            <a:grpSpLocks/>
          </p:cNvGrpSpPr>
          <p:nvPr/>
        </p:nvGrpSpPr>
        <p:grpSpPr bwMode="auto">
          <a:xfrm>
            <a:off x="355600" y="981075"/>
            <a:ext cx="8509000" cy="5668963"/>
            <a:chOff x="355623" y="1572381"/>
            <a:chExt cx="8508936" cy="5056675"/>
          </a:xfrm>
        </p:grpSpPr>
        <p:graphicFrame>
          <p:nvGraphicFramePr>
            <p:cNvPr id="54276" name="Object 10"/>
            <p:cNvGraphicFramePr>
              <a:graphicFrameLocks/>
            </p:cNvGraphicFramePr>
            <p:nvPr/>
          </p:nvGraphicFramePr>
          <p:xfrm>
            <a:off x="355623" y="1572381"/>
            <a:ext cx="8508936" cy="5056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406" name="Chart" r:id="rId4" imgW="8510754" imgH="5377138" progId="Excel.Sheet.8">
                    <p:embed/>
                  </p:oleObj>
                </mc:Choice>
                <mc:Fallback>
                  <p:oleObj name="Chart" r:id="rId4" imgW="8510754" imgH="5377138" progId="Excel.Sheet.8">
                    <p:embed/>
                    <p:pic>
                      <p:nvPicPr>
                        <p:cNvPr id="0" name="Object 10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623" y="1572381"/>
                          <a:ext cx="8508936" cy="50566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TextBox 4"/>
            <p:cNvSpPr txBox="1"/>
            <p:nvPr/>
          </p:nvSpPr>
          <p:spPr>
            <a:xfrm>
              <a:off x="681059" y="2596177"/>
              <a:ext cx="2666980" cy="70801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cs typeface="ＭＳ Ｐゴシック" charset="0"/>
                </a:rPr>
                <a:t>LESS THAN </a:t>
              </a:r>
            </a:p>
            <a:p>
              <a:pPr algn="ctr">
                <a:defRPr/>
              </a:pPr>
              <a:r>
                <a:rPr 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cs typeface="ＭＳ Ｐゴシック" charset="0"/>
                </a:rPr>
                <a:t>6 MONTHS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429000" y="2096315"/>
              <a:ext cx="2514581" cy="70801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cs typeface="ＭＳ Ｐゴシック" charset="0"/>
                </a:rPr>
                <a:t>BETWEEN</a:t>
              </a:r>
            </a:p>
            <a:p>
              <a:pPr algn="ctr">
                <a:defRPr/>
              </a:pPr>
              <a:r>
                <a:rPr 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cs typeface="ＭＳ Ｐゴシック" charset="0"/>
                </a:rPr>
                <a:t>6-7 MONTHS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095980" y="1572381"/>
              <a:ext cx="2514581" cy="70801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cs typeface="ＭＳ Ｐゴシック" charset="0"/>
                </a:rPr>
                <a:t>GREATER THAN</a:t>
              </a:r>
            </a:p>
            <a:p>
              <a:pPr algn="ctr">
                <a:defRPr/>
              </a:pPr>
              <a:r>
                <a:rPr 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cs typeface="ＭＳ Ｐゴシック" charset="0"/>
                </a:rPr>
                <a:t>7 MONTHS</a:t>
              </a:r>
            </a:p>
          </p:txBody>
        </p:sp>
        <p:sp>
          <p:nvSpPr>
            <p:cNvPr id="54280" name="TextBox 8"/>
            <p:cNvSpPr txBox="1">
              <a:spLocks noChangeArrowheads="1"/>
            </p:cNvSpPr>
            <p:nvPr/>
          </p:nvSpPr>
          <p:spPr bwMode="auto">
            <a:xfrm>
              <a:off x="685800" y="3620053"/>
              <a:ext cx="2667000" cy="1839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SELLERS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MARKET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Home prices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will appreciate </a:t>
              </a:r>
            </a:p>
          </p:txBody>
        </p:sp>
        <p:sp>
          <p:nvSpPr>
            <p:cNvPr id="54281" name="TextBox 9"/>
            <p:cNvSpPr txBox="1">
              <a:spLocks noChangeArrowheads="1"/>
            </p:cNvSpPr>
            <p:nvPr/>
          </p:nvSpPr>
          <p:spPr bwMode="auto">
            <a:xfrm>
              <a:off x="3276591" y="3591678"/>
              <a:ext cx="2667000" cy="2498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NEUTRAL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MARKET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Home prices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will only appreciate with inflation </a:t>
              </a:r>
            </a:p>
          </p:txBody>
        </p:sp>
        <p:sp>
          <p:nvSpPr>
            <p:cNvPr id="54282" name="TextBox 10"/>
            <p:cNvSpPr txBox="1">
              <a:spLocks noChangeArrowheads="1"/>
            </p:cNvSpPr>
            <p:nvPr/>
          </p:nvSpPr>
          <p:spPr bwMode="auto">
            <a:xfrm>
              <a:off x="6067138" y="3592338"/>
              <a:ext cx="2667000" cy="1839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BUYERS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MARKET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Home prices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will depreciate</a:t>
              </a:r>
            </a:p>
          </p:txBody>
        </p:sp>
      </p:grp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1735278129"/>
              </p:ext>
            </p:extLst>
          </p:nvPr>
        </p:nvGraphicFramePr>
        <p:xfrm>
          <a:off x="445293" y="1114425"/>
          <a:ext cx="8253413" cy="5172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6323" name="Straight Connector 7"/>
          <p:cNvCxnSpPr>
            <a:cxnSpLocks noChangeShapeType="1"/>
          </p:cNvCxnSpPr>
          <p:nvPr/>
        </p:nvCxnSpPr>
        <p:spPr bwMode="auto">
          <a:xfrm>
            <a:off x="1066800" y="4495800"/>
            <a:ext cx="70866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tx2"/>
                </a:solidFill>
              </a:rPr>
              <a:t>Metro Atlanta Months of Inventory</a:t>
            </a:r>
            <a:br>
              <a:rPr lang="en-US" altLang="en-US" sz="3600" b="1" dirty="0">
                <a:solidFill>
                  <a:schemeClr val="tx2"/>
                </a:solidFill>
              </a:rPr>
            </a:br>
            <a:r>
              <a:rPr lang="en-US" altLang="en-US" sz="2800" b="1" dirty="0">
                <a:solidFill>
                  <a:schemeClr val="tx2"/>
                </a:solidFill>
              </a:rPr>
              <a:t>(July 2019, Based On Closed Sales)</a:t>
            </a:r>
            <a:endParaRPr lang="en-US" altLang="en-US" sz="4400" dirty="0">
              <a:solidFill>
                <a:schemeClr val="tx2"/>
              </a:solidFill>
            </a:endParaRPr>
          </a:p>
        </p:txBody>
      </p:sp>
      <p:sp>
        <p:nvSpPr>
          <p:cNvPr id="56325" name="Rectangle 2"/>
          <p:cNvSpPr>
            <a:spLocks noChangeArrowheads="1"/>
          </p:cNvSpPr>
          <p:nvPr/>
        </p:nvSpPr>
        <p:spPr bwMode="auto">
          <a:xfrm>
            <a:off x="0" y="6019800"/>
            <a:ext cx="914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endParaRPr lang="en-US" altLang="en-US" sz="600" b="1" dirty="0">
              <a:solidFill>
                <a:srgbClr val="FF0000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400" b="1" dirty="0"/>
              <a:t>Total Metro Atlanta “Months Of Inventory” Is 2.8 Months</a:t>
            </a:r>
          </a:p>
        </p:txBody>
      </p:sp>
      <p:sp>
        <p:nvSpPr>
          <p:cNvPr id="56326" name="TextBox 9"/>
          <p:cNvSpPr txBox="1">
            <a:spLocks noChangeArrowheads="1"/>
          </p:cNvSpPr>
          <p:nvPr/>
        </p:nvSpPr>
        <p:spPr bwMode="auto">
          <a:xfrm>
            <a:off x="1371600" y="2828925"/>
            <a:ext cx="5148263" cy="4000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/>
              <a:t>6 Months Supply Is Considered Normal Market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endParaRPr lang="en-US" altLang="en-US" sz="700" b="1" dirty="0">
              <a:solidFill>
                <a:srgbClr val="FF0000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500" b="1" dirty="0"/>
              <a:t>ASP $326,000 In July.  Down 1.3% From Last Month. 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500" b="1" dirty="0"/>
              <a:t> Up 5.5% From Last July.</a:t>
            </a:r>
          </a:p>
        </p:txBody>
      </p:sp>
      <p:sp>
        <p:nvSpPr>
          <p:cNvPr id="58371" name="Rectangle 4"/>
          <p:cNvSpPr>
            <a:spLocks noChangeArrowheads="1"/>
          </p:cNvSpPr>
          <p:nvPr/>
        </p:nvSpPr>
        <p:spPr bwMode="auto">
          <a:xfrm>
            <a:off x="0" y="6096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tx2"/>
                </a:solidFill>
              </a:rPr>
              <a:t>Metro Atlanta Monthly Average Sale Prices</a:t>
            </a:r>
            <a:br>
              <a:rPr lang="en-US" altLang="en-US" sz="3600" b="1" dirty="0">
                <a:solidFill>
                  <a:schemeClr val="tx2"/>
                </a:solidFill>
              </a:rPr>
            </a:br>
            <a:endParaRPr lang="en-US" altLang="en-US" sz="4400" dirty="0">
              <a:solidFill>
                <a:schemeClr val="tx2"/>
              </a:solidFill>
            </a:endParaRPr>
          </a:p>
        </p:txBody>
      </p:sp>
      <p:graphicFrame>
        <p:nvGraphicFramePr>
          <p:cNvPr id="2" name="Object 3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593578743"/>
              </p:ext>
            </p:extLst>
          </p:nvPr>
        </p:nvGraphicFramePr>
        <p:xfrm>
          <a:off x="381001" y="908050"/>
          <a:ext cx="8267700" cy="5065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2440378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228600" y="5943600"/>
            <a:ext cx="8686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endParaRPr lang="en-US" altLang="en-US" sz="700" b="1" dirty="0">
              <a:solidFill>
                <a:srgbClr val="FF0000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800" b="1" dirty="0"/>
              <a:t>Annual ASP Up 78% From Bottom Of 2011</a:t>
            </a:r>
            <a:endParaRPr lang="en-US" altLang="en-US" b="1" dirty="0"/>
          </a:p>
        </p:txBody>
      </p:sp>
      <p:graphicFrame>
        <p:nvGraphicFramePr>
          <p:cNvPr id="3" name="Object 3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719807798"/>
              </p:ext>
            </p:extLst>
          </p:nvPr>
        </p:nvGraphicFramePr>
        <p:xfrm>
          <a:off x="457200" y="647341"/>
          <a:ext cx="8153400" cy="5314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3048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tx2"/>
                </a:solidFill>
              </a:rPr>
              <a:t>Metro Atlanta Annual Average Sale Prices</a:t>
            </a:r>
            <a:endParaRPr lang="en-US" altLang="en-US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2916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76200" y="5791200"/>
            <a:ext cx="8991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endParaRPr lang="en-US" altLang="en-US" sz="700" b="1" dirty="0">
              <a:solidFill>
                <a:srgbClr val="FF0000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400" b="1" dirty="0"/>
              <a:t>Jan 2010 Through May 2019 (Reported July 30, 2019)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400" b="1" dirty="0"/>
              <a:t>Home Values Up 84% From Bottom Of March 2012. </a:t>
            </a:r>
          </a:p>
        </p:txBody>
      </p:sp>
      <p:graphicFrame>
        <p:nvGraphicFramePr>
          <p:cNvPr id="2" name="Object 3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3024146021"/>
              </p:ext>
            </p:extLst>
          </p:nvPr>
        </p:nvGraphicFramePr>
        <p:xfrm>
          <a:off x="92015" y="762000"/>
          <a:ext cx="8848696" cy="5356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3048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u="sng">
                <a:solidFill>
                  <a:schemeClr val="tx2"/>
                </a:solidFill>
              </a:rPr>
              <a:t>Case-Shiller Index For Metro Atlanta</a:t>
            </a:r>
            <a:endParaRPr lang="en-US" altLang="en-US" sz="36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u="sng">
                <a:solidFill>
                  <a:schemeClr val="tx2"/>
                </a:solidFill>
              </a:rPr>
              <a:t>Case-Shiller Gain/ Loss For Metro Atlanta </a:t>
            </a:r>
            <a:endParaRPr lang="en-US" altLang="en-US" sz="4400">
              <a:solidFill>
                <a:schemeClr val="tx2"/>
              </a:solidFill>
            </a:endParaRPr>
          </a:p>
        </p:txBody>
      </p:sp>
      <p:sp>
        <p:nvSpPr>
          <p:cNvPr id="64515" name="TextBox 11"/>
          <p:cNvSpPr txBox="1">
            <a:spLocks noChangeArrowheads="1"/>
          </p:cNvSpPr>
          <p:nvPr/>
        </p:nvSpPr>
        <p:spPr bwMode="auto">
          <a:xfrm>
            <a:off x="152400" y="685800"/>
            <a:ext cx="8686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Comparisons Based On The Latest Case Shiller Index Compared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To The Average Index For The Year Property Was Purchased.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233303"/>
              </p:ext>
            </p:extLst>
          </p:nvPr>
        </p:nvGraphicFramePr>
        <p:xfrm>
          <a:off x="990600" y="1676400"/>
          <a:ext cx="3200400" cy="4481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121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Year Property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Bought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Gain/ Loss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8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40.06%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8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34.86%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8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30.61%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8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26.17%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8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20.11%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8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14.64%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8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13.89%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78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24.49%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78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40.85%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4038609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788745"/>
              </p:ext>
            </p:extLst>
          </p:nvPr>
        </p:nvGraphicFramePr>
        <p:xfrm>
          <a:off x="4800600" y="1676400"/>
          <a:ext cx="3200400" cy="4481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121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Year Property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Bought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Gain/ Loss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8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44.35%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8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55.23%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8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68.31%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8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42.21%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8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30.37%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8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23.55%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8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16.71%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78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10/68%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78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9564149"/>
                  </a:ext>
                </a:extLst>
              </a:tr>
            </a:tbl>
          </a:graphicData>
        </a:graphic>
      </p:graphicFrame>
      <p:sp>
        <p:nvSpPr>
          <p:cNvPr id="64580" name="TextBox 11"/>
          <p:cNvSpPr txBox="1">
            <a:spLocks noChangeArrowheads="1"/>
          </p:cNvSpPr>
          <p:nvPr/>
        </p:nvSpPr>
        <p:spPr bwMode="auto">
          <a:xfrm>
            <a:off x="0" y="62738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dirty="0"/>
              <a:t>Case Shiller Index For Metro Atlanta - May 2019 As Reported July 30, 2019.  </a:t>
            </a:r>
            <a:br>
              <a:rPr lang="en-US" altLang="en-US" sz="1600" dirty="0"/>
            </a:br>
            <a:r>
              <a:rPr lang="en-US" altLang="en-US" sz="1600" dirty="0"/>
              <a:t>Micro-Local Markets And Price Points May Have Significantly Different Outcomes.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2550663546"/>
              </p:ext>
            </p:extLst>
          </p:nvPr>
        </p:nvGraphicFramePr>
        <p:xfrm>
          <a:off x="269875" y="534988"/>
          <a:ext cx="8524875" cy="5403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6563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u="sng">
                <a:solidFill>
                  <a:schemeClr val="tx2"/>
                </a:solidFill>
              </a:rPr>
              <a:t>Case-Shiller Home Values For Metro Atlanta </a:t>
            </a:r>
            <a:endParaRPr lang="en-US" altLang="en-US" sz="4400">
              <a:solidFill>
                <a:schemeClr val="tx2"/>
              </a:solidFill>
            </a:endParaRPr>
          </a:p>
        </p:txBody>
      </p:sp>
      <p:sp>
        <p:nvSpPr>
          <p:cNvPr id="66564" name="TextBox 11"/>
          <p:cNvSpPr txBox="1">
            <a:spLocks noChangeArrowheads="1"/>
          </p:cNvSpPr>
          <p:nvPr/>
        </p:nvSpPr>
        <p:spPr bwMode="auto">
          <a:xfrm>
            <a:off x="228600" y="5867400"/>
            <a:ext cx="8534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Recent Bottom Was March 2012.  </a:t>
            </a:r>
            <a:br>
              <a:rPr lang="en-US" altLang="en-US" sz="2400" dirty="0"/>
            </a:br>
            <a:r>
              <a:rPr lang="en-US" altLang="en-US" sz="2400" dirty="0"/>
              <a:t>Metro Average Home Values Back To Normal Trend Line.   </a:t>
            </a:r>
          </a:p>
        </p:txBody>
      </p:sp>
      <p:cxnSp>
        <p:nvCxnSpPr>
          <p:cNvPr id="66565" name="Straight Arrow Connector 5"/>
          <p:cNvCxnSpPr>
            <a:cxnSpLocks noChangeShapeType="1"/>
          </p:cNvCxnSpPr>
          <p:nvPr/>
        </p:nvCxnSpPr>
        <p:spPr bwMode="auto">
          <a:xfrm flipV="1">
            <a:off x="838200" y="990600"/>
            <a:ext cx="7696200" cy="198120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AutoShape 4" descr="data:image/jpg;base64,/9j/4AAQSkZJRgABAQAAAQABAAD/2wCEAAkGBg8QEBUUEBQQEBQQEA8QFBAPEA8PEA8QFBAVFBQUFBQXHCYeFxkjGhQUHy8gJCcpLCwsFR4xNTAqNSYrLCkBCQoKDgwOGA8PFy0cHBwpLCwsLCwpKiksKSwsKSktKSwpLCwsLCkpLCwsKSwsKSwpKSkpLCkpKSkpKS0pKSwqLP/AABEIAPsAyQMBIgACEQEDEQH/xAAbAAACAgMBAAAAAAAAAAAAAAAAAQIGAwQFB//EAD8QAAEDAgMFBQYDBgUFAAAAAAEAAhEDIQQSMQUGQVFxEyJhgZEyQqGxwfAHUnIUI4LR4fEzQ2KiwhYkc5Ky/8QAGgEBAAMBAQEAAAAAAAAAAAAAAAECAwQFBv/EACQRAQEAAgICAgIDAQEAAAAAAAABAhEDIRIxBFETQSJhcYEy/9oADAMBAAIRAxEAPwDxRCaEQSE0IBCEIBCEIBCEIBEJoQJCEIEhNClASTQgSEIQCEIQJCaECQmhA0JoUJJNCECThCEAhCYE6KQl0dn7u4qvHZUqjgb5sjssdYuuxs/dmnTaH4o5ZuGOOQeGgOb1Cseztt4fSnSqkCBlph8O8ZbHoq2pkYNifg/Uqu/fVsjbd1jHB+v+vT0K62N/AeBNLExbSrT48ZIhdLCbbqUu9ToNZAktxFanSmf1mSepC0tsb/YkxfDAGLMNMvaZ0zNJaesFV3VtRRNs/h/jMNJ/d1mj3qLw6fDLrKrlSk5phwIPIggq+194c8nNlOpBGvpY/wC3oubtHEOeBna2o2LPBDhGsSRI6ESp8kaVFC6z9j5vYDgTcAg3HguY+mWmCCOqvO1UEIQpQEk0IEhNJAIQmgSEITQkhCFCQhCEAhCEArFu9hWUwKtXU3ptgOkfmiQRfj8lxcFh87wNRqeFlYRhiTP0MAC0dOCrlVpG1icZmkiZm2Vodbxkm/jdYHV6r2/4jv0uiY+qy0MO0OlzuPsgzHxXZbhqbwMkl1tTp6Ki+nFp4ep2ckgjoJ+q5mLAPMxzmFZMVgagMxA5tsf7LnYjCt92SeijaZja4IbGkjwBkel5WamHggi+b8pj1C3Rs9x4D4yPVSdhXDg+3MiPS6eUPx5fTs7Kwr4/eMb1eWsEQfygk9SVp7d2dQr0w5nZh7O6TSFuYzX73XxXOq9rFyQDYgQJ9FhwgcHls6gm/MX+IlTMkXjs9uJVpFpIOoUV0tpUZvxF+F2lc1bTtjegkmhWCQmiFASEJogkQhCkNCaFRYkJwhTpBJpoU6S7O7GBFR7idGt+PH4fMK34HYTqhiQ0cTrPTmq5u2C2mT+Z3wA/orvsKvJ+4C5+Wt+GS5TbL/0n3e66f4Bcop7u1s8NNhEuiG+XNWmgBC2mrGbd/hj9OBR3aPvvcfCbf1WSpsGmDofO67j1gczqml44WI2LTGgC52JwDRwCsOIC5+MZbyVbGinY7CDkuHXAbUBOgLZ6TB+Eq1Y7QqqY91ypw9uXnk01NqtyuHmPKbfVcioyD96Lq7RdLG+f8/nK5zyCPEGOoXZh7083JhSUkQttKIoTQmgkJwhNBITRCgMJoQoSSaEIFCaEKdIdvYlfuEcj6kuH0lXLdFxcXnUAhqoOya0OI8JHkL/D5L0bdLD5aBPNxPyHzC5ebp1/G7yXGjUFl0GU51VfY6RmLgANZ9la2IqCcwe/wIa8T6fRc8unoaWhzQCsZauRgdpl3vB40kcD48j1XULrdLrSXZpjrhui4uPxNNlnECeHH0S23tUMIvcmwHFcQkFxc/ndxc1oHgCTc9FS1b1GDab2kSy8Ko7SF+qt+IxmGIhjh5mR6qr7RpkvIHBMfbDl7jiYip3BPCfmtYG3WFnxTDMfeqjVFm+a7OPvKPOyx6tYEQpQiF16YIwkpQiE0IwiE4RCjQjCIUoSTSdmiEwEKmkkhOE4TQSAnCcKdG2bBVQyo0u9kObm/TN/gvY9gYLs2BpLXWaQ5s5XNIBaRPMXXi8L2DdXGZ8Phzp+4YwnmWFzJ/2hcvysepXZ8S92OttDAF4htjIIkAgHnBXL2jum6oJAjuMDnHvOc5r84cCdJ0IB0Cs7QpuZ5+C5ceu47ssJlNVWNm7ELHcAAACe8Zjz1Vhpu7hE6JVXNFnHyHALCTMgaJJ2011pQdshzsXBPs3HyNl3sPgQ6kGnLmDszagEPFiImdCHERbVc3eTD5KgqxImD6ro7AxTawIbIc3Vp1/som5S4zKWVxsXu8W08gsJmYI4QIHTxWnUwGVpm5iJjUDRXHFUI4Kt7aMAlLbb2j8WOOPSh4wd4+BWCrr0W067zPE/VazxfzXo/Fx3lf8AHkc91P8ArHCUKcIIXf4OTaCSnCUKvinaMIhOEQo8TaMIhSSUeKdhNEJwstLEiEwE1OgoTTAThXmKNowvUtySf2OiDzrwT/5Tp5/NeYBquG4e1nh/YudLAHPY0+6cwzwfHXyWPyuO3j3P06Pi5ycnf7eo0Hc1sYjENYwu4hadF60duvc4BjdXmB4cz6Ly96j2ZNsWCquqZqzpLcxAgScom4HVbeG2pSIsHR/qBaVs4Si1jGtGjRAUKzAGmwPC/FTOom3aq73Y+lkLZEuXG2TiHjEsczgIMGxFrFd/aexKThmIGbMeC5tJrWERa8D1hVtJO9rfibtnmFTt4KfdKtWHqZqccR8lVN4AbhRaX1VFqHK9YSFnxA75UMq9/wCFwzw8v3Xz/wAjP+Xj9MWVGVZIShdtwc+2KEoWUtSyqlwTtjhKFkypQq+CWOEQpwlCr4hIATAThYTFfZQnCcJwrzFGyATAUgEwFpMFdogLd2RjOxrsfwa4T+k2d8CVrQpsp89FbLHHxvl6JlZZY9uwdTM0HwTr0xmzEaAj1Crm5e2BVoNBPeZ3Hc5aLfCD6qzVXy1fM2atj6HDLym/txKmPxfecymHMaSJnv2Hut0I4arbw+0sO9o7SviabnNd3TRIgjQQ1pHoSupQpDIAtXEYOmR3h5iLqca11L+7P8cfalBgALqmLqgtJtTFNrXBtpzx0VVoGs6uLZKYLSBUdmeTblbWVb8Zg6TdBceA08guHWDs4JEZdAmVTMOu8rVrw1MRPhCp+8VQB4636Kx4THxTM8l5/vNj/wB4b6Ksm6yzvjjXKfQc4kgTJPwWM0yNQR1WlWzatJIIlFLabm8Z63Xu8PzPx4zG49R4GeHllbtuZUi1Rbtdh9pgPSApjaFE+67ycuufO4r7ljL8eSBallWb9pon84/9SoGpT4E+bf5FXnyeG/s8MmKEQskjgR8vmgtWkywy9WVXuMOVLKsuVKFP4zbCFIBMBMBcsxaFCYCkApZVpMEWogKTWqQYpEQr5ePHj5ZK+/RsZ8FirVvRY6+IJs1QXkc3NeS/06McdOpu3to4atJJyPgP4xydHhJ8iV6nh9qAgSQZAIIuCOBB4heLFXzcXE9vTdQ/zKIL2D89Im4Hi0n0cOS4uTjuXePt28HN49X09FwlcOAhZX0gVWMDiTSdqRzaef0XWO22RcgdbLnn9vQlTxmFaBPzXDrMbMkDit3Hbcp5dR6qo7V3gF8t+iXv0vcpjO2Dau3S15a3hKrGIrl7581kqPmSeOqjSo2zfmMDoNVvx4dvN5uS2Obhn6sPAmPqFjrU78k8WzLUd1lSL8wW7ka6mFFSCgMFSD0oQglnUhUKxlJTsbdPE8D6rYyrlkqV+Z9V6HD864Y6ym2OXFv03gFINQAphq9HHBlaQCkAmSAoucsub5GHF1O6nHC5GXcliqvAHioVK3L1WuSvH5OXLku8q6McZPQJWRqxqbVkslC29lbTfhq1OtT9qk4Oj8zdHNPgQSPNaqFMukPdf2ShjaTa1Ix2jQ4OA1B4OHMaeS4O0Nlvp2cJGk6tPmuF+F+9PZVP2Wqe5VcTSJ92odW9HfPqvSsTSBkEAg6g3BW+fBhzTynVW4+fLiur3HnWKwvgq9jqceS9D2jsDN/hOg/kdceRVB2jh6gq9m5jw6SIiZjWIXBlwZ4XuO78+Gc6rkZHOIa27nHKB4rrfsQDbeywZAeZHtH1XT2Nu8Q11R8B0ZWtkFzGn2nGNCRYdStjGUWtEDgIXocHDrHyrzubk3lqKLtSh3p52WiLKw7RoSD4FcfE0Mp8CA4dCJ++iyzx1TGtRwSBUiFGFmsyNKahTU0AkU0kESoKZUUHYASL+ShmJ6J9qAvT5/mb/jh1Pthjx/upRzWCrVUalYlYl5trbQRCaFCUVMaKClwQZAhJqZUoRa4g5mkgtIII1BBmQvcd0N4BjsK15jtG9yoP9Q49Dr5rxCF3tx9vnCYkSf3dWGuHAHgVtw5+OWvtXKbj2OthZ8uOi8r3l2m+tUfUpucKFMim0tJHbOHGeI+kcirXv7vA7sv2bDnvVmg1ajb9jRd9XfATzCo228PiaNKm17CaTGwHMEtk6l0aHrzPMrfkv6imKvtxVRjy9rnNefeYSHdBCsOztvGoRTrEZ4/xAAGk8A6LA+OnPmtGls9raLsQ7Qd2m2bl304+jjwE8/Y96snWfqsJlcb0vZLFjrUdQdb2XOx+DzYZrxrSqOpO/S7vMPzHmrlidmNdS7QENLW3J0I8eXVc/AYAPdWoOt29EEHgHjQjzylbZYbjOXt5+8ICzV6RBIIggkEciDBCwtXE3GREpkp6oFCiU2/JIoElCCUIOk+sFrufKiE1KAhNBRJJFNBQRUoskEKBKmVLiohSUiSg8KSCEQtG6GOhxc45i+zs1yeEK+7Ppt9ixY4S0G8D3m9Bay8i2TizTqDkT8V6ZsPHhwB18PqF28VmUY5zVVDfrZ7cPXy07NfRLxTjuNdmLTHL2R6Kr4Z+Qh7dOIV235pGtiHFonsaLA+NQCC6ekGfXkVW9mYjCupdnWaWPaSG1m6EcA8AfGHHxasc5/JfH0vW7+PZiMOQDMtLSOoWXdik00hIGak5zJ4iDB+SoWyca7BVwQc1NxgkGQRztZXrd2uO1rNGjiKjejhf4rXHLalmlT372Z2WLc4Du1x2o/UbPHrf+JVY2K9R38wHa4TOPaw7pP6Hd13/ABPkvMKrVzcs1k1xvTv7J2phqdEBzZfmfnzsFRj2GYGXjw6X1suAIkwIEmByE2CTSmsMcZLb9tcsrZJ9InXqgoqJFXURKUplRQbjhF/VOFNY28vTopQEJkKJQCChBRIQhMIEVk1Cg4KTSiClSlRKAUCqBWndfa+gJ/uqwVLCVzTePH5q+GXjUWbiz7U2q+jjn1G39gEE2e3s22kaaTPAhV3aWTtS+kIY+5ZEZDxEDTytyjQdjGYR1Znbs70We3i2GjvDmIF+IidJI4dSoWuBH9CFrn2iI1DaRfmOBVl3P2oO1bfRuS+sTI+qr7abXTlsfy8PL7/msWz8QaNYHSHBVl1dlm49nfSbUa5jrtqsLT0Ig/NeM7QwjqT3sd7VNzmHq0wvYdn1w+mxw4j6Kh/iLs/Jis4Fq7A7+Nvdd/xPmr803Nq4XtTmqagdVILlah2igsixBAFRTKSDoKFQcRwU0FShGZuolJlpHmFIhEkEFNIoEhCEDF0wkgoESgFRJQCoGQFKo1IFSUjZ2ZtepReHMMWALTOV0GYMX1uCII1BC2McKdYl9MZTqWWAB8IgeYgeDePGqiDIWzRq2tbotMb+lbCdbwPxCbnh1na8Hfz+/wCaz5mvs6xHvW+/vgtfEUS3X14KaPR9zMaX4aDrSIHlwWX8QcD2mDFQa0Xtd/A/un4lp8lVvw+2hlrmm42qsIE/mFwvQK2G7fDPpH3mPZ5xb4wt5/LFleq8UqC6GlTxDSDfUa9VBq4m6SxFZFjdqgUpIKjKDpBCSFKGOraDy+SmUqgso0nSOlkE1EqSSBIQgokkShJQEQkFJRKCQKkCsYKkCgKjZRQeDY2PPn9/cprXrNi6mXQ2w0g3WTtrQbg8OXRY6GIkQ6458Qsj6HEXEa8vv7hbRVPCVDRqMqMuGPa7xsbj0n7uvXtl1w7NBscrgRycJC8aDi3T+hV93H2tnhjtQws5+zdvwMeS14rq6Z5/ao724LssXWbw7QuHR/fHzXGarj+JND/uGPH+ZRE/qY4g/MKmgrm5JrKxpjdxKVB+qlKg/VUWRKUJpQg6KEJFSqRWOmYJHO6mVidqOqLMyUoKSINJCESSEJKAI1QUIIpyk5CCQKVQSkCpIMNOy3MNWLVpsPe9VsaEwtMaitmpTa72bHUt+/vot7YWONGu06XEj78CVy2G/otvUA8bGf4oWk67Uq0/iA0Po0nj3Xub5Pbm+bV5+7VXfbzydnsm/fp//LlSH6qOf/2cfowonVSChxWDQkpTUUH/2Q=="/>
          <p:cNvSpPr>
            <a:spLocks noChangeAspect="1" noChangeArrowheads="1"/>
          </p:cNvSpPr>
          <p:nvPr/>
        </p:nvSpPr>
        <p:spPr bwMode="auto">
          <a:xfrm>
            <a:off x="109538" y="-1154113"/>
            <a:ext cx="1914525" cy="239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685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B94DE566-FE10-4A47-9C64-B849DBFF35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b="3333"/>
          <a:stretch/>
        </p:blipFill>
        <p:spPr>
          <a:xfrm>
            <a:off x="0" y="743588"/>
            <a:ext cx="9144000" cy="6019800"/>
          </a:xfrm>
          <a:prstGeom prst="rect">
            <a:avLst/>
          </a:prstGeom>
        </p:spPr>
      </p:pic>
      <p:pic>
        <p:nvPicPr>
          <p:cNvPr id="1434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8" b="3357"/>
          <a:stretch>
            <a:fillRect/>
          </a:stretch>
        </p:blipFill>
        <p:spPr bwMode="auto">
          <a:xfrm>
            <a:off x="192088" y="841375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8E06DC71-864F-E049-84C5-6346825A0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6477000"/>
            <a:ext cx="32004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Regular"/>
                <a:ea typeface="+mn-ea"/>
                <a:cs typeface="Arial" charset="0"/>
              </a:rPr>
              <a:t>Realtor.org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 Regular"/>
              <a:ea typeface="+mn-ea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17DAA3-43E3-9D4D-97DC-C3DD068D3970}"/>
              </a:ext>
            </a:extLst>
          </p:cNvPr>
          <p:cNvSpPr txBox="1"/>
          <p:nvPr/>
        </p:nvSpPr>
        <p:spPr>
          <a:xfrm>
            <a:off x="498763" y="158813"/>
            <a:ext cx="81464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Increase in Home Values 2005-2018</a:t>
            </a:r>
          </a:p>
        </p:txBody>
      </p:sp>
    </p:spTree>
    <p:extLst>
      <p:ext uri="{BB962C8B-B14F-4D97-AF65-F5344CB8AC3E}">
        <p14:creationId xmlns:p14="http://schemas.microsoft.com/office/powerpoint/2010/main" val="872236367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AutoShape 4" descr="data:image/jpg;base64,/9j/4AAQSkZJRgABAQAAAQABAAD/2wCEAAkGBg8QEBUUEBQQEBQQEA8QFBAPEA8PEA8QFBAVFBQUFBQXHCYeFxkjGhQUHy8gJCcpLCwsFR4xNTAqNSYrLCkBCQoKDgwOGA8PFy0cHBwpLCwsLCwpKiksKSwsKSktKSwpLCwsLCkpLCwsKSwsKSwpKSkpLCkpKSkpKS0pKSwqLP/AABEIAPsAyQMBIgACEQEDEQH/xAAbAAACAgMBAAAAAAAAAAAAAAAAAQIGAwQFB//EAD8QAAEDAgMFBQYDBgUFAAAAAAEAAhEDIQQSMQUGQVFxEyJhgZEyQqGxwfAHUnIUI4LR4fEzQ2KiwhYkc5Ky/8QAGgEBAAMBAQEAAAAAAAAAAAAAAAECAwQFBv/EACQRAQEAAgICAgIDAQEAAAAAAAABAhEDIRIxBFETQSJhcYEy/9oADAMBAAIRAxEAPwDxRCaEQSE0IBCEIBCEIBCEIBEJoQJCEIEhNClASTQgSEIQCEIQJCaECQmhA0JoUJJNCECThCEAhCYE6KQl0dn7u4qvHZUqjgb5sjssdYuuxs/dmnTaH4o5ZuGOOQeGgOb1Cseztt4fSnSqkCBlph8O8ZbHoq2pkYNifg/Uqu/fVsjbd1jHB+v+vT0K62N/AeBNLExbSrT48ZIhdLCbbqUu9ToNZAktxFanSmf1mSepC0tsb/YkxfDAGLMNMvaZ0zNJaesFV3VtRRNs/h/jMNJ/d1mj3qLw6fDLrKrlSk5phwIPIggq+194c8nNlOpBGvpY/wC3oubtHEOeBna2o2LPBDhGsSRI6ESp8kaVFC6z9j5vYDgTcAg3HguY+mWmCCOqvO1UEIQpQEk0IEhNJAIQmgSEITQkhCFCQhCEAhCEArFu9hWUwKtXU3ptgOkfmiQRfj8lxcFh87wNRqeFlYRhiTP0MAC0dOCrlVpG1icZmkiZm2Vodbxkm/jdYHV6r2/4jv0uiY+qy0MO0OlzuPsgzHxXZbhqbwMkl1tTp6Ki+nFp4ep2ckgjoJ+q5mLAPMxzmFZMVgagMxA5tsf7LnYjCt92SeijaZja4IbGkjwBkel5WamHggi+b8pj1C3Rs9x4D4yPVSdhXDg+3MiPS6eUPx5fTs7Kwr4/eMb1eWsEQfygk9SVp7d2dQr0w5nZh7O6TSFuYzX73XxXOq9rFyQDYgQJ9FhwgcHls6gm/MX+IlTMkXjs9uJVpFpIOoUV0tpUZvxF+F2lc1bTtjegkmhWCQmiFASEJogkQhCkNCaFRYkJwhTpBJpoU6S7O7GBFR7idGt+PH4fMK34HYTqhiQ0cTrPTmq5u2C2mT+Z3wA/orvsKvJ+4C5+Wt+GS5TbL/0n3e66f4Bcop7u1s8NNhEuiG+XNWmgBC2mrGbd/hj9OBR3aPvvcfCbf1WSpsGmDofO67j1gczqml44WI2LTGgC52JwDRwCsOIC5+MZbyVbGinY7CDkuHXAbUBOgLZ6TB+Eq1Y7QqqY91ypw9uXnk01NqtyuHmPKbfVcioyD96Lq7RdLG+f8/nK5zyCPEGOoXZh7083JhSUkQttKIoTQmgkJwhNBITRCgMJoQoSSaEIFCaEKdIdvYlfuEcj6kuH0lXLdFxcXnUAhqoOya0OI8JHkL/D5L0bdLD5aBPNxPyHzC5ebp1/G7yXGjUFl0GU51VfY6RmLgANZ9la2IqCcwe/wIa8T6fRc8unoaWhzQCsZauRgdpl3vB40kcD48j1XULrdLrSXZpjrhui4uPxNNlnECeHH0S23tUMIvcmwHFcQkFxc/ndxc1oHgCTc9FS1b1GDab2kSy8Ko7SF+qt+IxmGIhjh5mR6qr7RpkvIHBMfbDl7jiYip3BPCfmtYG3WFnxTDMfeqjVFm+a7OPvKPOyx6tYEQpQiF16YIwkpQiE0IwiE4RCjQjCIUoSTSdmiEwEKmkkhOE4TQSAnCcKdG2bBVQyo0u9kObm/TN/gvY9gYLs2BpLXWaQ5s5XNIBaRPMXXi8L2DdXGZ8Phzp+4YwnmWFzJ/2hcvysepXZ8S92OttDAF4htjIIkAgHnBXL2jum6oJAjuMDnHvOc5r84cCdJ0IB0Cs7QpuZ5+C5ceu47ssJlNVWNm7ELHcAAACe8Zjz1Vhpu7hE6JVXNFnHyHALCTMgaJJ2011pQdshzsXBPs3HyNl3sPgQ6kGnLmDszagEPFiImdCHERbVc3eTD5KgqxImD6ro7AxTawIbIc3Vp1/som5S4zKWVxsXu8W08gsJmYI4QIHTxWnUwGVpm5iJjUDRXHFUI4Kt7aMAlLbb2j8WOOPSh4wd4+BWCrr0W067zPE/VazxfzXo/Fx3lf8AHkc91P8ArHCUKcIIXf4OTaCSnCUKvinaMIhOEQo8TaMIhSSUeKdhNEJwstLEiEwE1OgoTTAThXmKNowvUtySf2OiDzrwT/5Tp5/NeYBquG4e1nh/YudLAHPY0+6cwzwfHXyWPyuO3j3P06Pi5ycnf7eo0Hc1sYjENYwu4hadF60duvc4BjdXmB4cz6Ly96j2ZNsWCquqZqzpLcxAgScom4HVbeG2pSIsHR/qBaVs4Si1jGtGjRAUKzAGmwPC/FTOom3aq73Y+lkLZEuXG2TiHjEsczgIMGxFrFd/aexKThmIGbMeC5tJrWERa8D1hVtJO9rfibtnmFTt4KfdKtWHqZqccR8lVN4AbhRaX1VFqHK9YSFnxA75UMq9/wCFwzw8v3Xz/wAjP+Xj9MWVGVZIShdtwc+2KEoWUtSyqlwTtjhKFkypQq+CWOEQpwlCr4hIATAThYTFfZQnCcJwrzFGyATAUgEwFpMFdogLd2RjOxrsfwa4T+k2d8CVrQpsp89FbLHHxvl6JlZZY9uwdTM0HwTr0xmzEaAj1Crm5e2BVoNBPeZ3Hc5aLfCD6qzVXy1fM2atj6HDLym/txKmPxfecymHMaSJnv2Hut0I4arbw+0sO9o7SviabnNd3TRIgjQQ1pHoSupQpDIAtXEYOmR3h5iLqca11L+7P8cfalBgALqmLqgtJtTFNrXBtpzx0VVoGs6uLZKYLSBUdmeTblbWVb8Zg6TdBceA08guHWDs4JEZdAmVTMOu8rVrw1MRPhCp+8VQB4636Kx4THxTM8l5/vNj/wB4b6Ksm6yzvjjXKfQc4kgTJPwWM0yNQR1WlWzatJIIlFLabm8Z63Xu8PzPx4zG49R4GeHllbtuZUi1Rbtdh9pgPSApjaFE+67ycuufO4r7ljL8eSBallWb9pon84/9SoGpT4E+bf5FXnyeG/s8MmKEQskjgR8vmgtWkywy9WVXuMOVLKsuVKFP4zbCFIBMBMBcsxaFCYCkApZVpMEWogKTWqQYpEQr5ePHj5ZK+/RsZ8FirVvRY6+IJs1QXkc3NeS/06McdOpu3to4atJJyPgP4xydHhJ8iV6nh9qAgSQZAIIuCOBB4heLFXzcXE9vTdQ/zKIL2D89Im4Hi0n0cOS4uTjuXePt28HN49X09FwlcOAhZX0gVWMDiTSdqRzaef0XWO22RcgdbLnn9vQlTxmFaBPzXDrMbMkDit3Hbcp5dR6qo7V3gF8t+iXv0vcpjO2Dau3S15a3hKrGIrl7581kqPmSeOqjSo2zfmMDoNVvx4dvN5uS2Obhn6sPAmPqFjrU78k8WzLUd1lSL8wW7ka6mFFSCgMFSD0oQglnUhUKxlJTsbdPE8D6rYyrlkqV+Z9V6HD864Y6ym2OXFv03gFINQAphq9HHBlaQCkAmSAoucsub5GHF1O6nHC5GXcliqvAHioVK3L1WuSvH5OXLku8q6McZPQJWRqxqbVkslC29lbTfhq1OtT9qk4Oj8zdHNPgQSPNaqFMukPdf2ShjaTa1Ix2jQ4OA1B4OHMaeS4O0Nlvp2cJGk6tPmuF+F+9PZVP2Wqe5VcTSJ92odW9HfPqvSsTSBkEAg6g3BW+fBhzTynVW4+fLiur3HnWKwvgq9jqceS9D2jsDN/hOg/kdceRVB2jh6gq9m5jw6SIiZjWIXBlwZ4XuO78+Gc6rkZHOIa27nHKB4rrfsQDbeywZAeZHtH1XT2Nu8Q11R8B0ZWtkFzGn2nGNCRYdStjGUWtEDgIXocHDrHyrzubk3lqKLtSh3p52WiLKw7RoSD4FcfE0Mp8CA4dCJ++iyzx1TGtRwSBUiFGFmsyNKahTU0AkU0kESoKZUUHYASL+ShmJ6J9qAvT5/mb/jh1Pthjx/upRzWCrVUalYlYl5trbQRCaFCUVMaKClwQZAhJqZUoRa4g5mkgtIII1BBmQvcd0N4BjsK15jtG9yoP9Q49Dr5rxCF3tx9vnCYkSf3dWGuHAHgVtw5+OWvtXKbj2OthZ8uOi8r3l2m+tUfUpucKFMim0tJHbOHGeI+kcirXv7vA7sv2bDnvVmg1ajb9jRd9XfATzCo228PiaNKm17CaTGwHMEtk6l0aHrzPMrfkv6imKvtxVRjy9rnNefeYSHdBCsOztvGoRTrEZ4/xAAGk8A6LA+OnPmtGls9raLsQ7Qd2m2bl304+jjwE8/Y96snWfqsJlcb0vZLFjrUdQdb2XOx+DzYZrxrSqOpO/S7vMPzHmrlidmNdS7QENLW3J0I8eXVc/AYAPdWoOt29EEHgHjQjzylbZYbjOXt5+8ICzV6RBIIggkEciDBCwtXE3GREpkp6oFCiU2/JIoElCCUIOk+sFrufKiE1KAhNBRJJFNBQRUoskEKBKmVLiohSUiSg8KSCEQtG6GOhxc45i+zs1yeEK+7Ppt9ixY4S0G8D3m9Bay8i2TizTqDkT8V6ZsPHhwB18PqF28VmUY5zVVDfrZ7cPXy07NfRLxTjuNdmLTHL2R6Kr4Z+Qh7dOIV235pGtiHFonsaLA+NQCC6ekGfXkVW9mYjCupdnWaWPaSG1m6EcA8AfGHHxasc5/JfH0vW7+PZiMOQDMtLSOoWXdik00hIGak5zJ4iDB+SoWyca7BVwQc1NxgkGQRztZXrd2uO1rNGjiKjejhf4rXHLalmlT372Z2WLc4Du1x2o/UbPHrf+JVY2K9R38wHa4TOPaw7pP6Hd13/ABPkvMKrVzcs1k1xvTv7J2phqdEBzZfmfnzsFRj2GYGXjw6X1suAIkwIEmByE2CTSmsMcZLb9tcsrZJ9InXqgoqJFXURKUplRQbjhF/VOFNY28vTopQEJkKJQCChBRIQhMIEVk1Cg4KTSiClSlRKAUCqBWndfa+gJ/uqwVLCVzTePH5q+GXjUWbiz7U2q+jjn1G39gEE2e3s22kaaTPAhV3aWTtS+kIY+5ZEZDxEDTytyjQdjGYR1Znbs70We3i2GjvDmIF+IidJI4dSoWuBH9CFrn2iI1DaRfmOBVl3P2oO1bfRuS+sTI+qr7abXTlsfy8PL7/msWz8QaNYHSHBVl1dlm49nfSbUa5jrtqsLT0Ig/NeM7QwjqT3sd7VNzmHq0wvYdn1w+mxw4j6Kh/iLs/Jis4Fq7A7+Nvdd/xPmr803Nq4XtTmqagdVILlah2igsixBAFRTKSDoKFQcRwU0FShGZuolJlpHmFIhEkEFNIoEhCEDF0wkgoESgFRJQCoGQFKo1IFSUjZ2ZtepReHMMWALTOV0GYMX1uCII1BC2McKdYl9MZTqWWAB8IgeYgeDePGqiDIWzRq2tbotMb+lbCdbwPxCbnh1na8Hfz+/wCaz5mvs6xHvW+/vgtfEUS3X14KaPR9zMaX4aDrSIHlwWX8QcD2mDFQa0Xtd/A/un4lp8lVvw+2hlrmm42qsIE/mFwvQK2G7fDPpH3mPZ5xb4wt5/LFleq8UqC6GlTxDSDfUa9VBq4m6SxFZFjdqgUpIKjKDpBCSFKGOraDy+SmUqgso0nSOlkE1EqSSBIQgokkShJQEQkFJRKCQKkCsYKkCgKjZRQeDY2PPn9/cprXrNi6mXQ2w0g3WTtrQbg8OXRY6GIkQ6458Qsj6HEXEa8vv7hbRVPCVDRqMqMuGPa7xsbj0n7uvXtl1w7NBscrgRycJC8aDi3T+hV93H2tnhjtQws5+zdvwMeS14rq6Z5/ao724LssXWbw7QuHR/fHzXGarj+JND/uGPH+ZRE/qY4g/MKmgrm5JrKxpjdxKVB+qlKg/VUWRKUJpQg6KEJFSqRWOmYJHO6mVidqOqLMyUoKSINJCESSEJKAI1QUIIpyk5CCQKVQSkCpIMNOy3MNWLVpsPe9VsaEwtMaitmpTa72bHUt+/vot7YWONGu06XEj78CVy2G/otvUA8bGf4oWk67Uq0/iA0Po0nj3Xub5Pbm+bV5+7VXfbzydnsm/fp//LlSH6qOf/2cfowonVSChxWDQkpTUUH/2Q=="/>
          <p:cNvSpPr>
            <a:spLocks noChangeAspect="1" noChangeArrowheads="1"/>
          </p:cNvSpPr>
          <p:nvPr/>
        </p:nvSpPr>
        <p:spPr bwMode="auto">
          <a:xfrm>
            <a:off x="109538" y="-1154113"/>
            <a:ext cx="1914525" cy="239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55298" name="Picture 2" descr="A screenshot of a map&#10;&#10;Description automatically generated">
            <a:extLst>
              <a:ext uri="{FF2B5EF4-FFF2-40B4-BE49-F238E27FC236}">
                <a16:creationId xmlns:a16="http://schemas.microsoft.com/office/drawing/2014/main" id="{3DE3CC48-E951-459B-AE0D-681961CEA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0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48722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4"/>
          <p:cNvSpPr txBox="1">
            <a:spLocks noChangeArrowheads="1"/>
          </p:cNvSpPr>
          <p:nvPr/>
        </p:nvSpPr>
        <p:spPr bwMode="auto">
          <a:xfrm>
            <a:off x="304800" y="2133600"/>
            <a:ext cx="86106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7200" b="1" dirty="0">
                <a:solidFill>
                  <a:schemeClr val="bg1"/>
                </a:solidFill>
              </a:rPr>
              <a:t>Metro Atlanta Brokerage Rankings</a:t>
            </a:r>
            <a:endParaRPr lang="en-US" alt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457689576"/>
              </p:ext>
            </p:extLst>
          </p:nvPr>
        </p:nvGraphicFramePr>
        <p:xfrm>
          <a:off x="499322" y="685800"/>
          <a:ext cx="8381999" cy="520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0659" name="Rectangle 4"/>
          <p:cNvSpPr>
            <a:spLocks noChangeArrowheads="1"/>
          </p:cNvSpPr>
          <p:nvPr/>
        </p:nvSpPr>
        <p:spPr bwMode="auto">
          <a:xfrm>
            <a:off x="0" y="5334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tx2"/>
                </a:solidFill>
              </a:rPr>
              <a:t>Annual Closed Volume – July 2019 </a:t>
            </a:r>
            <a:br>
              <a:rPr lang="en-US" altLang="en-US" sz="3600" b="1" dirty="0">
                <a:solidFill>
                  <a:schemeClr val="tx2"/>
                </a:solidFill>
              </a:rPr>
            </a:br>
            <a:r>
              <a:rPr lang="en-US" altLang="en-US" sz="3600" b="1" dirty="0">
                <a:solidFill>
                  <a:schemeClr val="tx2"/>
                </a:solidFill>
              </a:rPr>
              <a:t>FMLS Counties + Southern Crescent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chemeClr val="tx2"/>
                </a:solidFill>
              </a:rPr>
              <a:t>($ Volume in Billions)</a:t>
            </a:r>
            <a:endParaRPr lang="en-US" altLang="en-US" sz="2000" dirty="0">
              <a:solidFill>
                <a:schemeClr val="tx2"/>
              </a:solidFill>
            </a:endParaRPr>
          </a:p>
        </p:txBody>
      </p:sp>
      <p:sp>
        <p:nvSpPr>
          <p:cNvPr id="70660" name="Rectangle 2"/>
          <p:cNvSpPr>
            <a:spLocks noChangeArrowheads="1"/>
          </p:cNvSpPr>
          <p:nvPr/>
        </p:nvSpPr>
        <p:spPr bwMode="auto">
          <a:xfrm>
            <a:off x="228600" y="6248400"/>
            <a:ext cx="8686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endParaRPr lang="en-US" altLang="en-US" sz="700" b="1">
              <a:solidFill>
                <a:srgbClr val="FF0000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</a:rPr>
              <a:t>Information Provided By Trendgraphix and BHHS GP Internal Reports. </a:t>
            </a:r>
            <a:endParaRPr lang="en-US" altLang="en-US" sz="2400" b="1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198309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4"/>
          <p:cNvSpPr txBox="1">
            <a:spLocks noChangeArrowheads="1"/>
          </p:cNvSpPr>
          <p:nvPr/>
        </p:nvSpPr>
        <p:spPr bwMode="auto">
          <a:xfrm>
            <a:off x="304800" y="1447800"/>
            <a:ext cx="86106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8800" b="1">
                <a:solidFill>
                  <a:schemeClr val="bg1"/>
                </a:solidFill>
              </a:rPr>
              <a:t>Georgia Economic &amp; Housing Trends</a:t>
            </a:r>
            <a:endParaRPr lang="en-US" altLang="en-US" sz="48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AutoShape 4" descr="data:image/jpg;base64,/9j/4AAQSkZJRgABAQAAAQABAAD/2wCEAAkGBg8QEBUUEBQQEBQQEA8QFBAPEA8PEA8QFBAVFBQUFBQXHCYeFxkjGhQUHy8gJCcpLCwsFR4xNTAqNSYrLCkBCQoKDgwOGA8PFy0cHBwpLCwsLCwpKiksKSwsKSktKSwpLCwsLCkpLCwsKSwsKSwpKSkpLCkpKSkpKS0pKSwqLP/AABEIAPsAyQMBIgACEQEDEQH/xAAbAAACAgMBAAAAAAAAAAAAAAAAAQIGAwQFB//EAD8QAAEDAgMFBQYDBgUFAAAAAAEAAhEDIQQSMQUGQVFxEyJhgZEyQqGxwfAHUnIUI4LR4fEzQ2KiwhYkc5Ky/8QAGgEBAAMBAQEAAAAAAAAAAAAAAAECAwQFBv/EACQRAQEAAgICAgIDAQEAAAAAAAABAhEDIRIxBFETQSJhcYEy/9oADAMBAAIRAxEAPwDxRCaEQSE0IBCEIBCEIBCEIBEJoQJCEIEhNClASTQgSEIQCEIQJCaECQmhA0JoUJJNCECThCEAhCYE6KQl0dn7u4qvHZUqjgb5sjssdYuuxs/dmnTaH4o5ZuGOOQeGgOb1Cseztt4fSnSqkCBlph8O8ZbHoq2pkYNifg/Uqu/fVsjbd1jHB+v+vT0K62N/AeBNLExbSrT48ZIhdLCbbqUu9ToNZAktxFanSmf1mSepC0tsb/YkxfDAGLMNMvaZ0zNJaesFV3VtRRNs/h/jMNJ/d1mj3qLw6fDLrKrlSk5phwIPIggq+194c8nNlOpBGvpY/wC3oubtHEOeBna2o2LPBDhGsSRI6ESp8kaVFC6z9j5vYDgTcAg3HguY+mWmCCOqvO1UEIQpQEk0IEhNJAIQmgSEITQkhCFCQhCEAhCEArFu9hWUwKtXU3ptgOkfmiQRfj8lxcFh87wNRqeFlYRhiTP0MAC0dOCrlVpG1icZmkiZm2Vodbxkm/jdYHV6r2/4jv0uiY+qy0MO0OlzuPsgzHxXZbhqbwMkl1tTp6Ki+nFp4ep2ckgjoJ+q5mLAPMxzmFZMVgagMxA5tsf7LnYjCt92SeijaZja4IbGkjwBkel5WamHggi+b8pj1C3Rs9x4D4yPVSdhXDg+3MiPS6eUPx5fTs7Kwr4/eMb1eWsEQfygk9SVp7d2dQr0w5nZh7O6TSFuYzX73XxXOq9rFyQDYgQJ9FhwgcHls6gm/MX+IlTMkXjs9uJVpFpIOoUV0tpUZvxF+F2lc1bTtjegkmhWCQmiFASEJogkQhCkNCaFRYkJwhTpBJpoU6S7O7GBFR7idGt+PH4fMK34HYTqhiQ0cTrPTmq5u2C2mT+Z3wA/orvsKvJ+4C5+Wt+GS5TbL/0n3e66f4Bcop7u1s8NNhEuiG+XNWmgBC2mrGbd/hj9OBR3aPvvcfCbf1WSpsGmDofO67j1gczqml44WI2LTGgC52JwDRwCsOIC5+MZbyVbGinY7CDkuHXAbUBOgLZ6TB+Eq1Y7QqqY91ypw9uXnk01NqtyuHmPKbfVcioyD96Lq7RdLG+f8/nK5zyCPEGOoXZh7083JhSUkQttKIoTQmgkJwhNBITRCgMJoQoSSaEIFCaEKdIdvYlfuEcj6kuH0lXLdFxcXnUAhqoOya0OI8JHkL/D5L0bdLD5aBPNxPyHzC5ebp1/G7yXGjUFl0GU51VfY6RmLgANZ9la2IqCcwe/wIa8T6fRc8unoaWhzQCsZauRgdpl3vB40kcD48j1XULrdLrSXZpjrhui4uPxNNlnECeHH0S23tUMIvcmwHFcQkFxc/ndxc1oHgCTc9FS1b1GDab2kSy8Ko7SF+qt+IxmGIhjh5mR6qr7RpkvIHBMfbDl7jiYip3BPCfmtYG3WFnxTDMfeqjVFm+a7OPvKPOyx6tYEQpQiF16YIwkpQiE0IwiE4RCjQjCIUoSTSdmiEwEKmkkhOE4TQSAnCcKdG2bBVQyo0u9kObm/TN/gvY9gYLs2BpLXWaQ5s5XNIBaRPMXXi8L2DdXGZ8Phzp+4YwnmWFzJ/2hcvysepXZ8S92OttDAF4htjIIkAgHnBXL2jum6oJAjuMDnHvOc5r84cCdJ0IB0Cs7QpuZ5+C5ceu47ssJlNVWNm7ELHcAAACe8Zjz1Vhpu7hE6JVXNFnHyHALCTMgaJJ2011pQdshzsXBPs3HyNl3sPgQ6kGnLmDszagEPFiImdCHERbVc3eTD5KgqxImD6ro7AxTawIbIc3Vp1/som5S4zKWVxsXu8W08gsJmYI4QIHTxWnUwGVpm5iJjUDRXHFUI4Kt7aMAlLbb2j8WOOPSh4wd4+BWCrr0W067zPE/VazxfzXo/Fx3lf8AHkc91P8ArHCUKcIIXf4OTaCSnCUKvinaMIhOEQo8TaMIhSSUeKdhNEJwstLEiEwE1OgoTTAThXmKNowvUtySf2OiDzrwT/5Tp5/NeYBquG4e1nh/YudLAHPY0+6cwzwfHXyWPyuO3j3P06Pi5ycnf7eo0Hc1sYjENYwu4hadF60duvc4BjdXmB4cz6Ly96j2ZNsWCquqZqzpLcxAgScom4HVbeG2pSIsHR/qBaVs4Si1jGtGjRAUKzAGmwPC/FTOom3aq73Y+lkLZEuXG2TiHjEsczgIMGxFrFd/aexKThmIGbMeC5tJrWERa8D1hVtJO9rfibtnmFTt4KfdKtWHqZqccR8lVN4AbhRaX1VFqHK9YSFnxA75UMq9/wCFwzw8v3Xz/wAjP+Xj9MWVGVZIShdtwc+2KEoWUtSyqlwTtjhKFkypQq+CWOEQpwlCr4hIATAThYTFfZQnCcJwrzFGyATAUgEwFpMFdogLd2RjOxrsfwa4T+k2d8CVrQpsp89FbLHHxvl6JlZZY9uwdTM0HwTr0xmzEaAj1Crm5e2BVoNBPeZ3Hc5aLfCD6qzVXy1fM2atj6HDLym/txKmPxfecymHMaSJnv2Hut0I4arbw+0sO9o7SviabnNd3TRIgjQQ1pHoSupQpDIAtXEYOmR3h5iLqca11L+7P8cfalBgALqmLqgtJtTFNrXBtpzx0VVoGs6uLZKYLSBUdmeTblbWVb8Zg6TdBceA08guHWDs4JEZdAmVTMOu8rVrw1MRPhCp+8VQB4636Kx4THxTM8l5/vNj/wB4b6Ksm6yzvjjXKfQc4kgTJPwWM0yNQR1WlWzatJIIlFLabm8Z63Xu8PzPx4zG49R4GeHllbtuZUi1Rbtdh9pgPSApjaFE+67ycuufO4r7ljL8eSBallWb9pon84/9SoGpT4E+bf5FXnyeG/s8MmKEQskjgR8vmgtWkywy9WVXuMOVLKsuVKFP4zbCFIBMBMBcsxaFCYCkApZVpMEWogKTWqQYpEQr5ePHj5ZK+/RsZ8FirVvRY6+IJs1QXkc3NeS/06McdOpu3to4atJJyPgP4xydHhJ8iV6nh9qAgSQZAIIuCOBB4heLFXzcXE9vTdQ/zKIL2D89Im4Hi0n0cOS4uTjuXePt28HN49X09FwlcOAhZX0gVWMDiTSdqRzaef0XWO22RcgdbLnn9vQlTxmFaBPzXDrMbMkDit3Hbcp5dR6qo7V3gF8t+iXv0vcpjO2Dau3S15a3hKrGIrl7581kqPmSeOqjSo2zfmMDoNVvx4dvN5uS2Obhn6sPAmPqFjrU78k8WzLUd1lSL8wW7ka6mFFSCgMFSD0oQglnUhUKxlJTsbdPE8D6rYyrlkqV+Z9V6HD864Y6ym2OXFv03gFINQAphq9HHBlaQCkAmSAoucsub5GHF1O6nHC5GXcliqvAHioVK3L1WuSvH5OXLku8q6McZPQJWRqxqbVkslC29lbTfhq1OtT9qk4Oj8zdHNPgQSPNaqFMukPdf2ShjaTa1Ix2jQ4OA1B4OHMaeS4O0Nlvp2cJGk6tPmuF+F+9PZVP2Wqe5VcTSJ92odW9HfPqvSsTSBkEAg6g3BW+fBhzTynVW4+fLiur3HnWKwvgq9jqceS9D2jsDN/hOg/kdceRVB2jh6gq9m5jw6SIiZjWIXBlwZ4XuO78+Gc6rkZHOIa27nHKB4rrfsQDbeywZAeZHtH1XT2Nu8Q11R8B0ZWtkFzGn2nGNCRYdStjGUWtEDgIXocHDrHyrzubk3lqKLtSh3p52WiLKw7RoSD4FcfE0Mp8CA4dCJ++iyzx1TGtRwSBUiFGFmsyNKahTU0AkU0kESoKZUUHYASL+ShmJ6J9qAvT5/mb/jh1Pthjx/upRzWCrVUalYlYl5trbQRCaFCUVMaKClwQZAhJqZUoRa4g5mkgtIII1BBmQvcd0N4BjsK15jtG9yoP9Q49Dr5rxCF3tx9vnCYkSf3dWGuHAHgVtw5+OWvtXKbj2OthZ8uOi8r3l2m+tUfUpucKFMim0tJHbOHGeI+kcirXv7vA7sv2bDnvVmg1ajb9jRd9XfATzCo228PiaNKm17CaTGwHMEtk6l0aHrzPMrfkv6imKvtxVRjy9rnNefeYSHdBCsOztvGoRTrEZ4/xAAGk8A6LA+OnPmtGls9raLsQ7Qd2m2bl304+jjwE8/Y96snWfqsJlcb0vZLFjrUdQdb2XOx+DzYZrxrSqOpO/S7vMPzHmrlidmNdS7QENLW3J0I8eXVc/AYAPdWoOt29EEHgHjQjzylbZYbjOXt5+8ICzV6RBIIggkEciDBCwtXE3GREpkp6oFCiU2/JIoElCCUIOk+sFrufKiE1KAhNBRJJFNBQRUoskEKBKmVLiohSUiSg8KSCEQtG6GOhxc45i+zs1yeEK+7Ppt9ixY4S0G8D3m9Bay8i2TizTqDkT8V6ZsPHhwB18PqF28VmUY5zVVDfrZ7cPXy07NfRLxTjuNdmLTHL2R6Kr4Z+Qh7dOIV235pGtiHFonsaLA+NQCC6ekGfXkVW9mYjCupdnWaWPaSG1m6EcA8AfGHHxasc5/JfH0vW7+PZiMOQDMtLSOoWXdik00hIGak5zJ4iDB+SoWyca7BVwQc1NxgkGQRztZXrd2uO1rNGjiKjejhf4rXHLalmlT372Z2WLc4Du1x2o/UbPHrf+JVY2K9R38wHa4TOPaw7pP6Hd13/ABPkvMKrVzcs1k1xvTv7J2phqdEBzZfmfnzsFRj2GYGXjw6X1suAIkwIEmByE2CTSmsMcZLb9tcsrZJ9InXqgoqJFXURKUplRQbjhF/VOFNY28vTopQEJkKJQCChBRIQhMIEVk1Cg4KTSiClSlRKAUCqBWndfa+gJ/uqwVLCVzTePH5q+GXjUWbiz7U2q+jjn1G39gEE2e3s22kaaTPAhV3aWTtS+kIY+5ZEZDxEDTytyjQdjGYR1Znbs70We3i2GjvDmIF+IidJI4dSoWuBH9CFrn2iI1DaRfmOBVl3P2oO1bfRuS+sTI+qr7abXTlsfy8PL7/msWz8QaNYHSHBVl1dlm49nfSbUa5jrtqsLT0Ig/NeM7QwjqT3sd7VNzmHq0wvYdn1w+mxw4j6Kh/iLs/Jis4Fq7A7+Nvdd/xPmr803Nq4XtTmqagdVILlah2igsixBAFRTKSDoKFQcRwU0FShGZuolJlpHmFIhEkEFNIoEhCEDF0wkgoESgFRJQCoGQFKo1IFSUjZ2ZtepReHMMWALTOV0GYMX1uCII1BC2McKdYl9MZTqWWAB8IgeYgeDePGqiDIWzRq2tbotMb+lbCdbwPxCbnh1na8Hfz+/wCaz5mvs6xHvW+/vgtfEUS3X14KaPR9zMaX4aDrSIHlwWX8QcD2mDFQa0Xtd/A/un4lp8lVvw+2hlrmm42qsIE/mFwvQK2G7fDPpH3mPZ5xb4wt5/LFleq8UqC6GlTxDSDfUa9VBq4m6SxFZFjdqgUpIKjKDpBCSFKGOraDy+SmUqgso0nSOlkE1EqSSBIQgokkShJQEQkFJRKCQKkCsYKkCgKjZRQeDY2PPn9/cprXrNi6mXQ2w0g3WTtrQbg8OXRY6GIkQ6458Qsj6HEXEa8vv7hbRVPCVDRqMqMuGPa7xsbj0n7uvXtl1w7NBscrgRycJC8aDi3T+hV93H2tnhjtQws5+zdvwMeS14rq6Z5/ao724LssXWbw7QuHR/fHzXGarj+JND/uGPH+ZRE/qY4g/MKmgrm5JrKxpjdxKVB+qlKg/VUWRKUJpQg6KEJFSqRWOmYJHO6mVidqOqLMyUoKSINJCESSEJKAI1QUIIpyk5CCQKVQSkCpIMNOy3MNWLVpsPe9VsaEwtMaitmpTa72bHUt+/vot7YWONGu06XEj78CVy2G/otvUA8bGf4oWk67Uq0/iA0Po0nj3Xub5Pbm+bV5+7VXfbzydnsm/fp//LlSH6qOf/2cfowonVSChxWDQkpTUUH/2Q=="/>
          <p:cNvSpPr>
            <a:spLocks noChangeAspect="1" noChangeArrowheads="1"/>
          </p:cNvSpPr>
          <p:nvPr/>
        </p:nvSpPr>
        <p:spPr bwMode="auto">
          <a:xfrm>
            <a:off x="109538" y="-1154113"/>
            <a:ext cx="1914525" cy="239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089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Georgia" panose="02040502050405020303" pitchFamily="18" charset="0"/>
              </a:rPr>
              <a:t>Top State For Business</a:t>
            </a:r>
            <a:br>
              <a:rPr lang="en-US" altLang="en-US" sz="4400" b="1" dirty="0">
                <a:latin typeface="Georgia" panose="02040502050405020303" pitchFamily="18" charset="0"/>
              </a:rPr>
            </a:br>
            <a:r>
              <a:rPr lang="en-US" altLang="en-US" sz="2400" dirty="0">
                <a:latin typeface="Georgia" panose="02040502050405020303" pitchFamily="18" charset="0"/>
              </a:rPr>
              <a:t>Site Selection Magazine</a:t>
            </a:r>
            <a:endParaRPr lang="en-US" altLang="en-US" sz="2000" dirty="0">
              <a:latin typeface="Georgia" panose="02040502050405020303" pitchFamily="18" charset="0"/>
            </a:endParaRPr>
          </a:p>
        </p:txBody>
      </p:sp>
      <p:pic>
        <p:nvPicPr>
          <p:cNvPr id="55298" name="Picture 2" descr="Image result for georgia number 1 state for busin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199"/>
            <a:ext cx="4038600" cy="489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05400" y="1905000"/>
            <a:ext cx="3810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6 Years in a Row!</a:t>
            </a:r>
          </a:p>
          <a:p>
            <a:pPr algn="ctr"/>
            <a:r>
              <a:rPr lang="en-US" sz="3600" dirty="0"/>
              <a:t>2018</a:t>
            </a:r>
          </a:p>
          <a:p>
            <a:pPr algn="ctr"/>
            <a:r>
              <a:rPr lang="en-US" sz="3600" dirty="0"/>
              <a:t>2017</a:t>
            </a:r>
          </a:p>
          <a:p>
            <a:pPr algn="ctr"/>
            <a:r>
              <a:rPr lang="en-US" sz="3600" dirty="0"/>
              <a:t>2016</a:t>
            </a:r>
          </a:p>
          <a:p>
            <a:pPr algn="ctr"/>
            <a:r>
              <a:rPr lang="en-US" sz="3600" dirty="0"/>
              <a:t>2015</a:t>
            </a:r>
          </a:p>
          <a:p>
            <a:pPr algn="ctr"/>
            <a:r>
              <a:rPr lang="en-US" sz="3600" dirty="0"/>
              <a:t>2014</a:t>
            </a:r>
          </a:p>
          <a:p>
            <a:pPr algn="ctr"/>
            <a:r>
              <a:rPr lang="en-US" sz="3600" dirty="0"/>
              <a:t>2013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AutoShape 4" descr="data:image/jpg;base64,/9j/4AAQSkZJRgABAQAAAQABAAD/2wCEAAkGBg8QEBUUEBQQEBQQEA8QFBAPEA8PEA8QFBAVFBQUFBQXHCYeFxkjGhQUHy8gJCcpLCwsFR4xNTAqNSYrLCkBCQoKDgwOGA8PFy0cHBwpLCwsLCwpKiksKSwsKSktKSwpLCwsLCkpLCwsKSwsKSwpKSkpLCkpKSkpKS0pKSwqLP/AABEIAPsAyQMBIgACEQEDEQH/xAAbAAACAgMBAAAAAAAAAAAAAAAAAQIGAwQFB//EAD8QAAEDAgMFBQYDBgUFAAAAAAEAAhEDIQQSMQUGQVFxEyJhgZEyQqGxwfAHUnIUI4LR4fEzQ2KiwhYkc5Ky/8QAGgEBAAMBAQEAAAAAAAAAAAAAAAECAwQFBv/EACQRAQEAAgICAgIDAQEAAAAAAAABAhEDIRIxBFETQSJhcYEy/9oADAMBAAIRAxEAPwDxRCaEQSE0IBCEIBCEIBCEIBEJoQJCEIEhNClASTQgSEIQCEIQJCaECQmhA0JoUJJNCECThCEAhCYE6KQl0dn7u4qvHZUqjgb5sjssdYuuxs/dmnTaH4o5ZuGOOQeGgOb1Cseztt4fSnSqkCBlph8O8ZbHoq2pkYNifg/Uqu/fVsjbd1jHB+v+vT0K62N/AeBNLExbSrT48ZIhdLCbbqUu9ToNZAktxFanSmf1mSepC0tsb/YkxfDAGLMNMvaZ0zNJaesFV3VtRRNs/h/jMNJ/d1mj3qLw6fDLrKrlSk5phwIPIggq+194c8nNlOpBGvpY/wC3oubtHEOeBna2o2LPBDhGsSRI6ESp8kaVFC6z9j5vYDgTcAg3HguY+mWmCCOqvO1UEIQpQEk0IEhNJAIQmgSEITQkhCFCQhCEAhCEArFu9hWUwKtXU3ptgOkfmiQRfj8lxcFh87wNRqeFlYRhiTP0MAC0dOCrlVpG1icZmkiZm2Vodbxkm/jdYHV6r2/4jv0uiY+qy0MO0OlzuPsgzHxXZbhqbwMkl1tTp6Ki+nFp4ep2ckgjoJ+q5mLAPMxzmFZMVgagMxA5tsf7LnYjCt92SeijaZja4IbGkjwBkel5WamHggi+b8pj1C3Rs9x4D4yPVSdhXDg+3MiPS6eUPx5fTs7Kwr4/eMb1eWsEQfygk9SVp7d2dQr0w5nZh7O6TSFuYzX73XxXOq9rFyQDYgQJ9FhwgcHls6gm/MX+IlTMkXjs9uJVpFpIOoUV0tpUZvxF+F2lc1bTtjegkmhWCQmiFASEJogkQhCkNCaFRYkJwhTpBJpoU6S7O7GBFR7idGt+PH4fMK34HYTqhiQ0cTrPTmq5u2C2mT+Z3wA/orvsKvJ+4C5+Wt+GS5TbL/0n3e66f4Bcop7u1s8NNhEuiG+XNWmgBC2mrGbd/hj9OBR3aPvvcfCbf1WSpsGmDofO67j1gczqml44WI2LTGgC52JwDRwCsOIC5+MZbyVbGinY7CDkuHXAbUBOgLZ6TB+Eq1Y7QqqY91ypw9uXnk01NqtyuHmPKbfVcioyD96Lq7RdLG+f8/nK5zyCPEGOoXZh7083JhSUkQttKIoTQmgkJwhNBITRCgMJoQoSSaEIFCaEKdIdvYlfuEcj6kuH0lXLdFxcXnUAhqoOya0OI8JHkL/D5L0bdLD5aBPNxPyHzC5ebp1/G7yXGjUFl0GU51VfY6RmLgANZ9la2IqCcwe/wIa8T6fRc8unoaWhzQCsZauRgdpl3vB40kcD48j1XULrdLrSXZpjrhui4uPxNNlnECeHH0S23tUMIvcmwHFcQkFxc/ndxc1oHgCTc9FS1b1GDab2kSy8Ko7SF+qt+IxmGIhjh5mR6qr7RpkvIHBMfbDl7jiYip3BPCfmtYG3WFnxTDMfeqjVFm+a7OPvKPOyx6tYEQpQiF16YIwkpQiE0IwiE4RCjQjCIUoSTSdmiEwEKmkkhOE4TQSAnCcKdG2bBVQyo0u9kObm/TN/gvY9gYLs2BpLXWaQ5s5XNIBaRPMXXi8L2DdXGZ8Phzp+4YwnmWFzJ/2hcvysepXZ8S92OttDAF4htjIIkAgHnBXL2jum6oJAjuMDnHvOc5r84cCdJ0IB0Cs7QpuZ5+C5ceu47ssJlNVWNm7ELHcAAACe8Zjz1Vhpu7hE6JVXNFnHyHALCTMgaJJ2011pQdshzsXBPs3HyNl3sPgQ6kGnLmDszagEPFiImdCHERbVc3eTD5KgqxImD6ro7AxTawIbIc3Vp1/som5S4zKWVxsXu8W08gsJmYI4QIHTxWnUwGVpm5iJjUDRXHFUI4Kt7aMAlLbb2j8WOOPSh4wd4+BWCrr0W067zPE/VazxfzXo/Fx3lf8AHkc91P8ArHCUKcIIXf4OTaCSnCUKvinaMIhOEQo8TaMIhSSUeKdhNEJwstLEiEwE1OgoTTAThXmKNowvUtySf2OiDzrwT/5Tp5/NeYBquG4e1nh/YudLAHPY0+6cwzwfHXyWPyuO3j3P06Pi5ycnf7eo0Hc1sYjENYwu4hadF60duvc4BjdXmB4cz6Ly96j2ZNsWCquqZqzpLcxAgScom4HVbeG2pSIsHR/qBaVs4Si1jGtGjRAUKzAGmwPC/FTOom3aq73Y+lkLZEuXG2TiHjEsczgIMGxFrFd/aexKThmIGbMeC5tJrWERa8D1hVtJO9rfibtnmFTt4KfdKtWHqZqccR8lVN4AbhRaX1VFqHK9YSFnxA75UMq9/wCFwzw8v3Xz/wAjP+Xj9MWVGVZIShdtwc+2KEoWUtSyqlwTtjhKFkypQq+CWOEQpwlCr4hIATAThYTFfZQnCcJwrzFGyATAUgEwFpMFdogLd2RjOxrsfwa4T+k2d8CVrQpsp89FbLHHxvl6JlZZY9uwdTM0HwTr0xmzEaAj1Crm5e2BVoNBPeZ3Hc5aLfCD6qzVXy1fM2atj6HDLym/txKmPxfecymHMaSJnv2Hut0I4arbw+0sO9o7SviabnNd3TRIgjQQ1pHoSupQpDIAtXEYOmR3h5iLqca11L+7P8cfalBgALqmLqgtJtTFNrXBtpzx0VVoGs6uLZKYLSBUdmeTblbWVb8Zg6TdBceA08guHWDs4JEZdAmVTMOu8rVrw1MRPhCp+8VQB4636Kx4THxTM8l5/vNj/wB4b6Ksm6yzvjjXKfQc4kgTJPwWM0yNQR1WlWzatJIIlFLabm8Z63Xu8PzPx4zG49R4GeHllbtuZUi1Rbtdh9pgPSApjaFE+67ycuufO4r7ljL8eSBallWb9pon84/9SoGpT4E+bf5FXnyeG/s8MmKEQskjgR8vmgtWkywy9WVXuMOVLKsuVKFP4zbCFIBMBMBcsxaFCYCkApZVpMEWogKTWqQYpEQr5ePHj5ZK+/RsZ8FirVvRY6+IJs1QXkc3NeS/06McdOpu3to4atJJyPgP4xydHhJ8iV6nh9qAgSQZAIIuCOBB4heLFXzcXE9vTdQ/zKIL2D89Im4Hi0n0cOS4uTjuXePt28HN49X09FwlcOAhZX0gVWMDiTSdqRzaef0XWO22RcgdbLnn9vQlTxmFaBPzXDrMbMkDit3Hbcp5dR6qo7V3gF8t+iXv0vcpjO2Dau3S15a3hKrGIrl7581kqPmSeOqjSo2zfmMDoNVvx4dvN5uS2Obhn6sPAmPqFjrU78k8WzLUd1lSL8wW7ka6mFFSCgMFSD0oQglnUhUKxlJTsbdPE8D6rYyrlkqV+Z9V6HD864Y6ym2OXFv03gFINQAphq9HHBlaQCkAmSAoucsub5GHF1O6nHC5GXcliqvAHioVK3L1WuSvH5OXLku8q6McZPQJWRqxqbVkslC29lbTfhq1OtT9qk4Oj8zdHNPgQSPNaqFMukPdf2ShjaTa1Ix2jQ4OA1B4OHMaeS4O0Nlvp2cJGk6tPmuF+F+9PZVP2Wqe5VcTSJ92odW9HfPqvSsTSBkEAg6g3BW+fBhzTynVW4+fLiur3HnWKwvgq9jqceS9D2jsDN/hOg/kdceRVB2jh6gq9m5jw6SIiZjWIXBlwZ4XuO78+Gc6rkZHOIa27nHKB4rrfsQDbeywZAeZHtH1XT2Nu8Q11R8B0ZWtkFzGn2nGNCRYdStjGUWtEDgIXocHDrHyrzubk3lqKLtSh3p52WiLKw7RoSD4FcfE0Mp8CA4dCJ++iyzx1TGtRwSBUiFGFmsyNKahTU0AkU0kESoKZUUHYASL+ShmJ6J9qAvT5/mb/jh1Pthjx/upRzWCrVUalYlYl5trbQRCaFCUVMaKClwQZAhJqZUoRa4g5mkgtIII1BBmQvcd0N4BjsK15jtG9yoP9Q49Dr5rxCF3tx9vnCYkSf3dWGuHAHgVtw5+OWvtXKbj2OthZ8uOi8r3l2m+tUfUpucKFMim0tJHbOHGeI+kcirXv7vA7sv2bDnvVmg1ajb9jRd9XfATzCo228PiaNKm17CaTGwHMEtk6l0aHrzPMrfkv6imKvtxVRjy9rnNefeYSHdBCsOztvGoRTrEZ4/xAAGk8A6LA+OnPmtGls9raLsQ7Qd2m2bl304+jjwE8/Y96snWfqsJlcb0vZLFjrUdQdb2XOx+DzYZrxrSqOpO/S7vMPzHmrlidmNdS7QENLW3J0I8eXVc/AYAPdWoOt29EEHgHjQjzylbZYbjOXt5+8ICzV6RBIIggkEciDBCwtXE3GREpkp6oFCiU2/JIoElCCUIOk+sFrufKiE1KAhNBRJJFNBQRUoskEKBKmVLiohSUiSg8KSCEQtG6GOhxc45i+zs1yeEK+7Ppt9ixY4S0G8D3m9Bay8i2TizTqDkT8V6ZsPHhwB18PqF28VmUY5zVVDfrZ7cPXy07NfRLxTjuNdmLTHL2R6Kr4Z+Qh7dOIV235pGtiHFonsaLA+NQCC6ekGfXkVW9mYjCupdnWaWPaSG1m6EcA8AfGHHxasc5/JfH0vW7+PZiMOQDMtLSOoWXdik00hIGak5zJ4iDB+SoWyca7BVwQc1NxgkGQRztZXrd2uO1rNGjiKjejhf4rXHLalmlT372Z2WLc4Du1x2o/UbPHrf+JVY2K9R38wHa4TOPaw7pP6Hd13/ABPkvMKrVzcs1k1xvTv7J2phqdEBzZfmfnzsFRj2GYGXjw6X1suAIkwIEmByE2CTSmsMcZLb9tcsrZJ9InXqgoqJFXURKUplRQbjhF/VOFNY28vTopQEJkKJQCChBRIQhMIEVk1Cg4KTSiClSlRKAUCqBWndfa+gJ/uqwVLCVzTePH5q+GXjUWbiz7U2q+jjn1G39gEE2e3s22kaaTPAhV3aWTtS+kIY+5ZEZDxEDTytyjQdjGYR1Znbs70We3i2GjvDmIF+IidJI4dSoWuBH9CFrn2iI1DaRfmOBVl3P2oO1bfRuS+sTI+qr7abXTlsfy8PL7/msWz8QaNYHSHBVl1dlm49nfSbUa5jrtqsLT0Ig/NeM7QwjqT3sd7VNzmHq0wvYdn1w+mxw4j6Kh/iLs/Jis4Fq7A7+Nvdd/xPmr803Nq4XtTmqagdVILlah2igsixBAFRTKSDoKFQcRwU0FShGZuolJlpHmFIhEkEFNIoEhCEDF0wkgoESgFRJQCoGQFKo1IFSUjZ2ZtepReHMMWALTOV0GYMX1uCII1BC2McKdYl9MZTqWWAB8IgeYgeDePGqiDIWzRq2tbotMb+lbCdbwPxCbnh1na8Hfz+/wCaz5mvs6xHvW+/vgtfEUS3X14KaPR9zMaX4aDrSIHlwWX8QcD2mDFQa0Xtd/A/un4lp8lVvw+2hlrmm42qsIE/mFwvQK2G7fDPpH3mPZ5xb4wt5/LFleq8UqC6GlTxDSDfUa9VBq4m6SxFZFjdqgUpIKjKDpBCSFKGOraDy+SmUqgso0nSOlkE1EqSSBIQgokkShJQEQkFJRKCQKkCsYKkCgKjZRQeDY2PPn9/cprXrNi6mXQ2w0g3WTtrQbg8OXRY6GIkQ6458Qsj6HEXEa8vv7hbRVPCVDRqMqMuGPa7xsbj0n7uvXtl1w7NBscrgRycJC8aDi3T+hV93H2tnhjtQws5+zdvwMeS14rq6Z5/ao724LssXWbw7QuHR/fHzXGarj+JND/uGPH+ZRE/qY4g/MKmgrm5JrKxpjdxKVB+qlKg/VUWRKUJpQg6KEJFSqRWOmYJHO6mVidqOqLMyUoKSINJCESSEJKAI1QUIIpyk5CCQKVQSkCpIMNOy3MNWLVpsPe9VsaEwtMaitmpTa72bHUt+/vot7YWONGu06XEj78CVy2G/otvUA8bGf4oWk67Uq0/iA0Po0nj3Xub5Pbm+bV5+7VXfbzydnsm/fp//LlSH6qOf/2cfowonVSChxWDQkpTUUH/2Q=="/>
          <p:cNvSpPr>
            <a:spLocks noChangeAspect="1" noChangeArrowheads="1"/>
          </p:cNvSpPr>
          <p:nvPr/>
        </p:nvSpPr>
        <p:spPr bwMode="auto">
          <a:xfrm>
            <a:off x="109538" y="-1154113"/>
            <a:ext cx="1914525" cy="239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294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>
                <a:latin typeface="Georgia" panose="02040502050405020303" pitchFamily="18" charset="0"/>
              </a:rPr>
              <a:t>Buyers Moving To Atlanta!</a:t>
            </a:r>
            <a:endParaRPr lang="en-US" altLang="en-US" sz="4000" b="1">
              <a:latin typeface="Georgia" panose="02040502050405020303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0" y="1187450"/>
            <a:ext cx="8610600" cy="4940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Here is the Top 10 List including previous rank:</a:t>
            </a:r>
            <a:b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  <a:tabLst>
                <a:tab pos="685800" algn="l"/>
              </a:tabLst>
              <a:defRPr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Atlanta (1)</a:t>
            </a:r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  <a:tabLst>
                <a:tab pos="685800" algn="l"/>
              </a:tabLst>
              <a:defRPr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Phoenix (4)</a:t>
            </a:r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  <a:tabLst>
                <a:tab pos="685800" algn="l"/>
              </a:tabLst>
              <a:defRPr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Tampa/Sarasota (2)</a:t>
            </a:r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  <a:tabLst>
                <a:tab pos="685800" algn="l"/>
              </a:tabLst>
              <a:defRPr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Dallas/Fort Worth (3)</a:t>
            </a:r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  <a:tabLst>
                <a:tab pos="685800" algn="l"/>
              </a:tabLst>
              <a:defRPr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Orlando (5)</a:t>
            </a:r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  <a:tabLst>
                <a:tab pos="685800" algn="l"/>
              </a:tabLst>
              <a:defRPr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Denver (7)</a:t>
            </a:r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  <a:tabLst>
                <a:tab pos="685800" algn="l"/>
              </a:tabLst>
              <a:defRPr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Houston (8)</a:t>
            </a:r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  <a:tabLst>
                <a:tab pos="685800" algn="l"/>
              </a:tabLst>
              <a:defRPr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Seattle (6)</a:t>
            </a:r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  <a:tabLst>
                <a:tab pos="685800" algn="l"/>
              </a:tabLst>
              <a:defRPr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Las Vegas (10)</a:t>
            </a:r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  <a:tabLst>
                <a:tab pos="685800" algn="l"/>
              </a:tabLst>
              <a:defRPr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Chicago (9)</a:t>
            </a:r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949" name="Rectangle 3"/>
          <p:cNvSpPr>
            <a:spLocks noChangeArrowheads="1"/>
          </p:cNvSpPr>
          <p:nvPr/>
        </p:nvSpPr>
        <p:spPr bwMode="auto">
          <a:xfrm>
            <a:off x="4548188" y="2286000"/>
            <a:ext cx="4267200" cy="30480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Penske Truck Rental published their latest moving destination list and 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Atlanta was ranked #1 for the 6</a:t>
            </a:r>
            <a:r>
              <a:rPr lang="en-US" altLang="en-US" sz="18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year in a row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.  The trend of moving to the sunbelt has returned.  Desirable attributes that help Metro Atlanta include a business friendly environment, low cost of living for a metro area, airport, moderate weather with 4 seasons and a high quality of life.   </a:t>
            </a:r>
            <a:endParaRPr lang="en-US" altLang="en-US" sz="16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950" name="Rectangle 5"/>
          <p:cNvSpPr>
            <a:spLocks noChangeArrowheads="1"/>
          </p:cNvSpPr>
          <p:nvPr/>
        </p:nvSpPr>
        <p:spPr bwMode="auto">
          <a:xfrm>
            <a:off x="304800" y="1752600"/>
            <a:ext cx="2133600" cy="3810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latin typeface="+mj-lt"/>
              </a:rPr>
              <a:t>Baby Boomers Are Coming To Be Close </a:t>
            </a:r>
            <a:br>
              <a:rPr lang="en-US" sz="2800" b="1" dirty="0">
                <a:latin typeface="+mj-lt"/>
              </a:rPr>
            </a:br>
            <a:r>
              <a:rPr lang="en-US" sz="2800" b="1" dirty="0">
                <a:latin typeface="+mj-lt"/>
              </a:rPr>
              <a:t>To Their </a:t>
            </a:r>
            <a:r>
              <a:rPr lang="en-US" sz="2800" b="1" dirty="0">
                <a:latin typeface="Times" charset="0"/>
              </a:rPr>
              <a:t>Children &amp; Grandchildren.</a:t>
            </a:r>
            <a:endParaRPr lang="en-US" sz="2800" b="1" dirty="0">
              <a:latin typeface="+mj-lt"/>
            </a:endParaRPr>
          </a:p>
        </p:txBody>
      </p:sp>
      <p:sp>
        <p:nvSpPr>
          <p:cNvPr id="87043" name="TextBox 4"/>
          <p:cNvSpPr txBox="1">
            <a:spLocks noChangeArrowheads="1"/>
          </p:cNvSpPr>
          <p:nvPr/>
        </p:nvSpPr>
        <p:spPr bwMode="auto">
          <a:xfrm>
            <a:off x="6945313" y="6424613"/>
            <a:ext cx="1654175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 i="1"/>
              <a:t>Source :Census Bureau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1143000"/>
          <a:ext cx="8686800" cy="5584815"/>
        </p:xfrm>
        <a:graphic>
          <a:graphicData uri="http://schemas.openxmlformats.org/drawingml/2006/table">
            <a:tbl>
              <a:tblPr/>
              <a:tblGrid>
                <a:gridCol w="1923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6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78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37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38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97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17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8894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Total Population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Rank of Share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1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Under 20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20-64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65+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25-39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45-59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Dallas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   6,144,489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3 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9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25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1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24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9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Atlanta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             5,271,550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         5 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        6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       27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        2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      19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9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Phoenix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   4,179,427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4 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24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15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3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26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9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Denver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   2,466,591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11 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5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24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4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12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9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Riverside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   4,081,371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1 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27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22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5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27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9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Houston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   5,629,127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2 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10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26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6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21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9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Portland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   2,174,631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19 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4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19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7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7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9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Seattle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   3,309,347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22 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1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20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8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3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9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Sacramento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   2,091,120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12 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13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14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9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20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9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Washington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   5,306,125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14 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3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23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10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11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9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Los Angeles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 12,875,587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6 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17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18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11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23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9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 Diego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   2,974,859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8 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14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16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12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25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9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 Francisco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   4,203,898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26 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2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10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13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4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9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Orlando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   2,032,496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18 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15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8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14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22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9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Minneapolis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   3,208,212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10 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7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21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15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6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9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Chicago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   9,522,879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7 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16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17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16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18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9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New York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 18,815,988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21 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12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6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17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15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9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Boston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   4,482,857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23 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8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9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18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10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9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Cincinnati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   2,134,864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9 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19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13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19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14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9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Baltimore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   2,668,056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17 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11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11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20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9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9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Detroit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   4,467,592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13 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18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12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21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5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9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Philadelphia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   5,827,962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16 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21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5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22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13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9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St. Louis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   2,802,282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15 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20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7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23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8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89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Miami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   5,413,212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24 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26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3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24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17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89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Tampa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   2,723,949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25 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25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1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25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16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89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Cleveland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   2,096,471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20 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23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4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26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2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898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Pittsburgh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   2,355,712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27 </a:t>
                      </a:r>
                    </a:p>
                  </a:txBody>
                  <a:tcPr marL="6865" marR="6865" marT="68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22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2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27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1 </a:t>
                      </a:r>
                    </a:p>
                  </a:txBody>
                  <a:tcPr marL="6865" marR="6865" marT="68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 bwMode="auto">
          <a:xfrm>
            <a:off x="2438400" y="3100388"/>
            <a:ext cx="5943600" cy="17526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</a:rPr>
              <a:t>Metro Atlanta Has The:</a:t>
            </a:r>
          </a:p>
          <a:p>
            <a:pPr marL="228600" indent="-228600">
              <a:buFont typeface="Arial" pitchFamily="34" charset="0"/>
              <a:buChar char="•"/>
              <a:defRPr/>
            </a:pPr>
            <a:r>
              <a:rPr lang="en-US" sz="3600" b="1" dirty="0">
                <a:solidFill>
                  <a:schemeClr val="bg1"/>
                </a:solidFill>
              </a:rPr>
              <a:t>#2 Population Age 25-39</a:t>
            </a:r>
          </a:p>
          <a:p>
            <a:pPr marL="228600" indent="-228600">
              <a:buFont typeface="Arial" pitchFamily="34" charset="0"/>
              <a:buChar char="•"/>
              <a:defRPr/>
            </a:pPr>
            <a:r>
              <a:rPr lang="en-US" sz="3600" b="1" dirty="0">
                <a:solidFill>
                  <a:schemeClr val="bg1"/>
                </a:solidFill>
              </a:rPr>
              <a:t>#5 Population Under 20</a:t>
            </a:r>
          </a:p>
        </p:txBody>
      </p:sp>
      <p:cxnSp>
        <p:nvCxnSpPr>
          <p:cNvPr id="87281" name="Straight Arrow Connector 7"/>
          <p:cNvCxnSpPr>
            <a:cxnSpLocks noChangeShapeType="1"/>
          </p:cNvCxnSpPr>
          <p:nvPr/>
        </p:nvCxnSpPr>
        <p:spPr bwMode="auto">
          <a:xfrm flipV="1">
            <a:off x="6781800" y="1981200"/>
            <a:ext cx="762000" cy="1219200"/>
          </a:xfrm>
          <a:prstGeom prst="straightConnector1">
            <a:avLst/>
          </a:prstGeom>
          <a:noFill/>
          <a:ln w="69850" algn="ctr">
            <a:solidFill>
              <a:srgbClr val="0070C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282" name="Straight Arrow Connector 9"/>
          <p:cNvCxnSpPr>
            <a:cxnSpLocks noChangeShapeType="1"/>
          </p:cNvCxnSpPr>
          <p:nvPr/>
        </p:nvCxnSpPr>
        <p:spPr bwMode="auto">
          <a:xfrm flipH="1" flipV="1">
            <a:off x="4876800" y="1905000"/>
            <a:ext cx="914400" cy="1195388"/>
          </a:xfrm>
          <a:prstGeom prst="straightConnector1">
            <a:avLst/>
          </a:prstGeom>
          <a:noFill/>
          <a:ln w="69850" algn="ctr">
            <a:solidFill>
              <a:srgbClr val="0070C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AutoShape 4" descr="data:image/jpg;base64,/9j/4AAQSkZJRgABAQAAAQABAAD/2wCEAAkGBg8QEBUUEBQQEBQQEA8QFBAPEA8PEA8QFBAVFBQUFBQXHCYeFxkjGhQUHy8gJCcpLCwsFR4xNTAqNSYrLCkBCQoKDgwOGA8PFy0cHBwpLCwsLCwpKiksKSwsKSktKSwpLCwsLCkpLCwsKSwsKSwpKSkpLCkpKSkpKS0pKSwqLP/AABEIAPsAyQMBIgACEQEDEQH/xAAbAAACAgMBAAAAAAAAAAAAAAAAAQIGAwQFB//EAD8QAAEDAgMFBQYDBgUFAAAAAAEAAhEDIQQSMQUGQVFxEyJhgZEyQqGxwfAHUnIUI4LR4fEzQ2KiwhYkc5Ky/8QAGgEBAAMBAQEAAAAAAAAAAAAAAAECAwQFBv/EACQRAQEAAgICAgIDAQEAAAAAAAABAhEDIRIxBFETQSJhcYEy/9oADAMBAAIRAxEAPwDxRCaEQSE0IBCEIBCEIBCEIBEJoQJCEIEhNClASTQgSEIQCEIQJCaECQmhA0JoUJJNCECThCEAhCYE6KQl0dn7u4qvHZUqjgb5sjssdYuuxs/dmnTaH4o5ZuGOOQeGgOb1Cseztt4fSnSqkCBlph8O8ZbHoq2pkYNifg/Uqu/fVsjbd1jHB+v+vT0K62N/AeBNLExbSrT48ZIhdLCbbqUu9ToNZAktxFanSmf1mSepC0tsb/YkxfDAGLMNMvaZ0zNJaesFV3VtRRNs/h/jMNJ/d1mj3qLw6fDLrKrlSk5phwIPIggq+194c8nNlOpBGvpY/wC3oubtHEOeBna2o2LPBDhGsSRI6ESp8kaVFC6z9j5vYDgTcAg3HguY+mWmCCOqvO1UEIQpQEk0IEhNJAIQmgSEITQkhCFCQhCEAhCEArFu9hWUwKtXU3ptgOkfmiQRfj8lxcFh87wNRqeFlYRhiTP0MAC0dOCrlVpG1icZmkiZm2Vodbxkm/jdYHV6r2/4jv0uiY+qy0MO0OlzuPsgzHxXZbhqbwMkl1tTp6Ki+nFp4ep2ckgjoJ+q5mLAPMxzmFZMVgagMxA5tsf7LnYjCt92SeijaZja4IbGkjwBkel5WamHggi+b8pj1C3Rs9x4D4yPVSdhXDg+3MiPS6eUPx5fTs7Kwr4/eMb1eWsEQfygk9SVp7d2dQr0w5nZh7O6TSFuYzX73XxXOq9rFyQDYgQJ9FhwgcHls6gm/MX+IlTMkXjs9uJVpFpIOoUV0tpUZvxF+F2lc1bTtjegkmhWCQmiFASEJogkQhCkNCaFRYkJwhTpBJpoU6S7O7GBFR7idGt+PH4fMK34HYTqhiQ0cTrPTmq5u2C2mT+Z3wA/orvsKvJ+4C5+Wt+GS5TbL/0n3e66f4Bcop7u1s8NNhEuiG+XNWmgBC2mrGbd/hj9OBR3aPvvcfCbf1WSpsGmDofO67j1gczqml44WI2LTGgC52JwDRwCsOIC5+MZbyVbGinY7CDkuHXAbUBOgLZ6TB+Eq1Y7QqqY91ypw9uXnk01NqtyuHmPKbfVcioyD96Lq7RdLG+f8/nK5zyCPEGOoXZh7083JhSUkQttKIoTQmgkJwhNBITRCgMJoQoSSaEIFCaEKdIdvYlfuEcj6kuH0lXLdFxcXnUAhqoOya0OI8JHkL/D5L0bdLD5aBPNxPyHzC5ebp1/G7yXGjUFl0GU51VfY6RmLgANZ9la2IqCcwe/wIa8T6fRc8unoaWhzQCsZauRgdpl3vB40kcD48j1XULrdLrSXZpjrhui4uPxNNlnECeHH0S23tUMIvcmwHFcQkFxc/ndxc1oHgCTc9FS1b1GDab2kSy8Ko7SF+qt+IxmGIhjh5mR6qr7RpkvIHBMfbDl7jiYip3BPCfmtYG3WFnxTDMfeqjVFm+a7OPvKPOyx6tYEQpQiF16YIwkpQiE0IwiE4RCjQjCIUoSTSdmiEwEKmkkhOE4TQSAnCcKdG2bBVQyo0u9kObm/TN/gvY9gYLs2BpLXWaQ5s5XNIBaRPMXXi8L2DdXGZ8Phzp+4YwnmWFzJ/2hcvysepXZ8S92OttDAF4htjIIkAgHnBXL2jum6oJAjuMDnHvOc5r84cCdJ0IB0Cs7QpuZ5+C5ceu47ssJlNVWNm7ELHcAAACe8Zjz1Vhpu7hE6JVXNFnHyHALCTMgaJJ2011pQdshzsXBPs3HyNl3sPgQ6kGnLmDszagEPFiImdCHERbVc3eTD5KgqxImD6ro7AxTawIbIc3Vp1/som5S4zKWVxsXu8W08gsJmYI4QIHTxWnUwGVpm5iJjUDRXHFUI4Kt7aMAlLbb2j8WOOPSh4wd4+BWCrr0W067zPE/VazxfzXo/Fx3lf8AHkc91P8ArHCUKcIIXf4OTaCSnCUKvinaMIhOEQo8TaMIhSSUeKdhNEJwstLEiEwE1OgoTTAThXmKNowvUtySf2OiDzrwT/5Tp5/NeYBquG4e1nh/YudLAHPY0+6cwzwfHXyWPyuO3j3P06Pi5ycnf7eo0Hc1sYjENYwu4hadF60duvc4BjdXmB4cz6Ly96j2ZNsWCquqZqzpLcxAgScom4HVbeG2pSIsHR/qBaVs4Si1jGtGjRAUKzAGmwPC/FTOom3aq73Y+lkLZEuXG2TiHjEsczgIMGxFrFd/aexKThmIGbMeC5tJrWERa8D1hVtJO9rfibtnmFTt4KfdKtWHqZqccR8lVN4AbhRaX1VFqHK9YSFnxA75UMq9/wCFwzw8v3Xz/wAjP+Xj9MWVGVZIShdtwc+2KEoWUtSyqlwTtjhKFkypQq+CWOEQpwlCr4hIATAThYTFfZQnCcJwrzFGyATAUgEwFpMFdogLd2RjOxrsfwa4T+k2d8CVrQpsp89FbLHHxvl6JlZZY9uwdTM0HwTr0xmzEaAj1Crm5e2BVoNBPeZ3Hc5aLfCD6qzVXy1fM2atj6HDLym/txKmPxfecymHMaSJnv2Hut0I4arbw+0sO9o7SviabnNd3TRIgjQQ1pHoSupQpDIAtXEYOmR3h5iLqca11L+7P8cfalBgALqmLqgtJtTFNrXBtpzx0VVoGs6uLZKYLSBUdmeTblbWVb8Zg6TdBceA08guHWDs4JEZdAmVTMOu8rVrw1MRPhCp+8VQB4636Kx4THxTM8l5/vNj/wB4b6Ksm6yzvjjXKfQc4kgTJPwWM0yNQR1WlWzatJIIlFLabm8Z63Xu8PzPx4zG49R4GeHllbtuZUi1Rbtdh9pgPSApjaFE+67ycuufO4r7ljL8eSBallWb9pon84/9SoGpT4E+bf5FXnyeG/s8MmKEQskjgR8vmgtWkywy9WVXuMOVLKsuVKFP4zbCFIBMBMBcsxaFCYCkApZVpMEWogKTWqQYpEQr5ePHj5ZK+/RsZ8FirVvRY6+IJs1QXkc3NeS/06McdOpu3to4atJJyPgP4xydHhJ8iV6nh9qAgSQZAIIuCOBB4heLFXzcXE9vTdQ/zKIL2D89Im4Hi0n0cOS4uTjuXePt28HN49X09FwlcOAhZX0gVWMDiTSdqRzaef0XWO22RcgdbLnn9vQlTxmFaBPzXDrMbMkDit3Hbcp5dR6qo7V3gF8t+iXv0vcpjO2Dau3S15a3hKrGIrl7581kqPmSeOqjSo2zfmMDoNVvx4dvN5uS2Obhn6sPAmPqFjrU78k8WzLUd1lSL8wW7ka6mFFSCgMFSD0oQglnUhUKxlJTsbdPE8D6rYyrlkqV+Z9V6HD864Y6ym2OXFv03gFINQAphq9HHBlaQCkAmSAoucsub5GHF1O6nHC5GXcliqvAHioVK3L1WuSvH5OXLku8q6McZPQJWRqxqbVkslC29lbTfhq1OtT9qk4Oj8zdHNPgQSPNaqFMukPdf2ShjaTa1Ix2jQ4OA1B4OHMaeS4O0Nlvp2cJGk6tPmuF+F+9PZVP2Wqe5VcTSJ92odW9HfPqvSsTSBkEAg6g3BW+fBhzTynVW4+fLiur3HnWKwvgq9jqceS9D2jsDN/hOg/kdceRVB2jh6gq9m5jw6SIiZjWIXBlwZ4XuO78+Gc6rkZHOIa27nHKB4rrfsQDbeywZAeZHtH1XT2Nu8Q11R8B0ZWtkFzGn2nGNCRYdStjGUWtEDgIXocHDrHyrzubk3lqKLtSh3p52WiLKw7RoSD4FcfE0Mp8CA4dCJ++iyzx1TGtRwSBUiFGFmsyNKahTU0AkU0kESoKZUUHYASL+ShmJ6J9qAvT5/mb/jh1Pthjx/upRzWCrVUalYlYl5trbQRCaFCUVMaKClwQZAhJqZUoRa4g5mkgtIII1BBmQvcd0N4BjsK15jtG9yoP9Q49Dr5rxCF3tx9vnCYkSf3dWGuHAHgVtw5+OWvtXKbj2OthZ8uOi8r3l2m+tUfUpucKFMim0tJHbOHGeI+kcirXv7vA7sv2bDnvVmg1ajb9jRd9XfATzCo228PiaNKm17CaTGwHMEtk6l0aHrzPMrfkv6imKvtxVRjy9rnNefeYSHdBCsOztvGoRTrEZ4/xAAGk8A6LA+OnPmtGls9raLsQ7Qd2m2bl304+jjwE8/Y96snWfqsJlcb0vZLFjrUdQdb2XOx+DzYZrxrSqOpO/S7vMPzHmrlidmNdS7QENLW3J0I8eXVc/AYAPdWoOt29EEHgHjQjzylbZYbjOXt5+8ICzV6RBIIggkEciDBCwtXE3GREpkp6oFCiU2/JIoElCCUIOk+sFrufKiE1KAhNBRJJFNBQRUoskEKBKmVLiohSUiSg8KSCEQtG6GOhxc45i+zs1yeEK+7Ppt9ixY4S0G8D3m9Bay8i2TizTqDkT8V6ZsPHhwB18PqF28VmUY5zVVDfrZ7cPXy07NfRLxTjuNdmLTHL2R6Kr4Z+Qh7dOIV235pGtiHFonsaLA+NQCC6ekGfXkVW9mYjCupdnWaWPaSG1m6EcA8AfGHHxasc5/JfH0vW7+PZiMOQDMtLSOoWXdik00hIGak5zJ4iDB+SoWyca7BVwQc1NxgkGQRztZXrd2uO1rNGjiKjejhf4rXHLalmlT372Z2WLc4Du1x2o/UbPHrf+JVY2K9R38wHa4TOPaw7pP6Hd13/ABPkvMKrVzcs1k1xvTv7J2phqdEBzZfmfnzsFRj2GYGXjw6X1suAIkwIEmByE2CTSmsMcZLb9tcsrZJ9InXqgoqJFXURKUplRQbjhF/VOFNY28vTopQEJkKJQCChBRIQhMIEVk1Cg4KTSiClSlRKAUCqBWndfa+gJ/uqwVLCVzTePH5q+GXjUWbiz7U2q+jjn1G39gEE2e3s22kaaTPAhV3aWTtS+kIY+5ZEZDxEDTytyjQdjGYR1Znbs70We3i2GjvDmIF+IidJI4dSoWuBH9CFrn2iI1DaRfmOBVl3P2oO1bfRuS+sTI+qr7abXTlsfy8PL7/msWz8QaNYHSHBVl1dlm49nfSbUa5jrtqsLT0Ig/NeM7QwjqT3sd7VNzmHq0wvYdn1w+mxw4j6Kh/iLs/Jis4Fq7A7+Nvdd/xPmr803Nq4XtTmqagdVILlah2igsixBAFRTKSDoKFQcRwU0FShGZuolJlpHmFIhEkEFNIoEhCEDF0wkgoESgFRJQCoGQFKo1IFSUjZ2ZtepReHMMWALTOV0GYMX1uCII1BC2McKdYl9MZTqWWAB8IgeYgeDePGqiDIWzRq2tbotMb+lbCdbwPxCbnh1na8Hfz+/wCaz5mvs6xHvW+/vgtfEUS3X14KaPR9zMaX4aDrSIHlwWX8QcD2mDFQa0Xtd/A/un4lp8lVvw+2hlrmm42qsIE/mFwvQK2G7fDPpH3mPZ5xb4wt5/LFleq8UqC6GlTxDSDfUa9VBq4m6SxFZFjdqgUpIKjKDpBCSFKGOraDy+SmUqgso0nSOlkE1EqSSBIQgokkShJQEQkFJRKCQKkCsYKkCgKjZRQeDY2PPn9/cprXrNi6mXQ2w0g3WTtrQbg8OXRY6GIkQ6458Qsj6HEXEa8vv7hbRVPCVDRqMqMuGPa7xsbj0n7uvXtl1w7NBscrgRycJC8aDi3T+hV93H2tnhjtQws5+zdvwMeS14rq6Z5/ao724LssXWbw7QuHR/fHzXGarj+JND/uGPH+ZRE/qY4g/MKmgrm5JrKxpjdxKVB+qlKg/VUWRKUJpQg6KEJFSqRWOmYJHO6mVidqOqLMyUoKSINJCESSEJKAI1QUIIpyk5CCQKVQSkCpIMNOy3MNWLVpsPe9VsaEwtMaitmpTa72bHUt+/vot7YWONGu06XEj78CVy2G/otvUA8bGf4oWk67Uq0/iA0Po0nj3Xub5Pbm+bV5+7VXfbzydnsm/fp//LlSH6qOf/2cfowonVSChxWDQkpTUUH/2Q=="/>
          <p:cNvSpPr>
            <a:spLocks noChangeAspect="1" noChangeArrowheads="1"/>
          </p:cNvSpPr>
          <p:nvPr/>
        </p:nvSpPr>
        <p:spPr bwMode="auto">
          <a:xfrm>
            <a:off x="109538" y="-1154113"/>
            <a:ext cx="1914525" cy="239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806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Georgia" panose="02040502050405020303" pitchFamily="18" charset="0"/>
              </a:rPr>
              <a:t>People Are Moving To Atlanta!</a:t>
            </a:r>
            <a:endParaRPr lang="en-US" altLang="en-US" sz="4000" b="1" dirty="0">
              <a:latin typeface="Georgia" panose="02040502050405020303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632F72-F3DB-465E-81AD-88DB20B7DE8C}"/>
              </a:ext>
            </a:extLst>
          </p:cNvPr>
          <p:cNvSpPr/>
          <p:nvPr/>
        </p:nvSpPr>
        <p:spPr bwMode="auto">
          <a:xfrm>
            <a:off x="3276600" y="990600"/>
            <a:ext cx="2057400" cy="304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C31BA3-C9B8-40E5-B1A1-EF0826A016C7}"/>
              </a:ext>
            </a:extLst>
          </p:cNvPr>
          <p:cNvSpPr/>
          <p:nvPr/>
        </p:nvSpPr>
        <p:spPr bwMode="auto">
          <a:xfrm>
            <a:off x="3276600" y="990600"/>
            <a:ext cx="1981200" cy="304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DDC55F-1353-41A2-9948-6E9E85A0C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54" y="685800"/>
            <a:ext cx="8958328" cy="605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023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AutoShape 4" descr="data:image/jpg;base64,/9j/4AAQSkZJRgABAQAAAQABAAD/2wCEAAkGBg8QEBUUEBQQEBQQEA8QFBAPEA8PEA8QFBAVFBQUFBQXHCYeFxkjGhQUHy8gJCcpLCwsFR4xNTAqNSYrLCkBCQoKDgwOGA8PFy0cHBwpLCwsLCwpKiksKSwsKSktKSwpLCwsLCkpLCwsKSwsKSwpKSkpLCkpKSkpKS0pKSwqLP/AABEIAPsAyQMBIgACEQEDEQH/xAAbAAACAgMBAAAAAAAAAAAAAAAAAQIGAwQFB//EAD8QAAEDAgMFBQYDBgUFAAAAAAEAAhEDIQQSMQUGQVFxEyJhgZEyQqGxwfAHUnIUI4LR4fEzQ2KiwhYkc5Ky/8QAGgEBAAMBAQEAAAAAAAAAAAAAAAECAwQFBv/EACQRAQEAAgICAgIDAQEAAAAAAAABAhEDIRIxBFETQSJhcYEy/9oADAMBAAIRAxEAPwDxRCaEQSE0IBCEIBCEIBCEIBEJoQJCEIEhNClASTQgSEIQCEIQJCaECQmhA0JoUJJNCECThCEAhCYE6KQl0dn7u4qvHZUqjgb5sjssdYuuxs/dmnTaH4o5ZuGOOQeGgOb1Cseztt4fSnSqkCBlph8O8ZbHoq2pkYNifg/Uqu/fVsjbd1jHB+v+vT0K62N/AeBNLExbSrT48ZIhdLCbbqUu9ToNZAktxFanSmf1mSepC0tsb/YkxfDAGLMNMvaZ0zNJaesFV3VtRRNs/h/jMNJ/d1mj3qLw6fDLrKrlSk5phwIPIggq+194c8nNlOpBGvpY/wC3oubtHEOeBna2o2LPBDhGsSRI6ESp8kaVFC6z9j5vYDgTcAg3HguY+mWmCCOqvO1UEIQpQEk0IEhNJAIQmgSEITQkhCFCQhCEAhCEArFu9hWUwKtXU3ptgOkfmiQRfj8lxcFh87wNRqeFlYRhiTP0MAC0dOCrlVpG1icZmkiZm2Vodbxkm/jdYHV6r2/4jv0uiY+qy0MO0OlzuPsgzHxXZbhqbwMkl1tTp6Ki+nFp4ep2ckgjoJ+q5mLAPMxzmFZMVgagMxA5tsf7LnYjCt92SeijaZja4IbGkjwBkel5WamHggi+b8pj1C3Rs9x4D4yPVSdhXDg+3MiPS6eUPx5fTs7Kwr4/eMb1eWsEQfygk9SVp7d2dQr0w5nZh7O6TSFuYzX73XxXOq9rFyQDYgQJ9FhwgcHls6gm/MX+IlTMkXjs9uJVpFpIOoUV0tpUZvxF+F2lc1bTtjegkmhWCQmiFASEJogkQhCkNCaFRYkJwhTpBJpoU6S7O7GBFR7idGt+PH4fMK34HYTqhiQ0cTrPTmq5u2C2mT+Z3wA/orvsKvJ+4C5+Wt+GS5TbL/0n3e66f4Bcop7u1s8NNhEuiG+XNWmgBC2mrGbd/hj9OBR3aPvvcfCbf1WSpsGmDofO67j1gczqml44WI2LTGgC52JwDRwCsOIC5+MZbyVbGinY7CDkuHXAbUBOgLZ6TB+Eq1Y7QqqY91ypw9uXnk01NqtyuHmPKbfVcioyD96Lq7RdLG+f8/nK5zyCPEGOoXZh7083JhSUkQttKIoTQmgkJwhNBITRCgMJoQoSSaEIFCaEKdIdvYlfuEcj6kuH0lXLdFxcXnUAhqoOya0OI8JHkL/D5L0bdLD5aBPNxPyHzC5ebp1/G7yXGjUFl0GU51VfY6RmLgANZ9la2IqCcwe/wIa8T6fRc8unoaWhzQCsZauRgdpl3vB40kcD48j1XULrdLrSXZpjrhui4uPxNNlnECeHH0S23tUMIvcmwHFcQkFxc/ndxc1oHgCTc9FS1b1GDab2kSy8Ko7SF+qt+IxmGIhjh5mR6qr7RpkvIHBMfbDl7jiYip3BPCfmtYG3WFnxTDMfeqjVFm+a7OPvKPOyx6tYEQpQiF16YIwkpQiE0IwiE4RCjQjCIUoSTSdmiEwEKmkkhOE4TQSAnCcKdG2bBVQyo0u9kObm/TN/gvY9gYLs2BpLXWaQ5s5XNIBaRPMXXi8L2DdXGZ8Phzp+4YwnmWFzJ/2hcvysepXZ8S92OttDAF4htjIIkAgHnBXL2jum6oJAjuMDnHvOc5r84cCdJ0IB0Cs7QpuZ5+C5ceu47ssJlNVWNm7ELHcAAACe8Zjz1Vhpu7hE6JVXNFnHyHALCTMgaJJ2011pQdshzsXBPs3HyNl3sPgQ6kGnLmDszagEPFiImdCHERbVc3eTD5KgqxImD6ro7AxTawIbIc3Vp1/som5S4zKWVxsXu8W08gsJmYI4QIHTxWnUwGVpm5iJjUDRXHFUI4Kt7aMAlLbb2j8WOOPSh4wd4+BWCrr0W067zPE/VazxfzXo/Fx3lf8AHkc91P8ArHCUKcIIXf4OTaCSnCUKvinaMIhOEQo8TaMIhSSUeKdhNEJwstLEiEwE1OgoTTAThXmKNowvUtySf2OiDzrwT/5Tp5/NeYBquG4e1nh/YudLAHPY0+6cwzwfHXyWPyuO3j3P06Pi5ycnf7eo0Hc1sYjENYwu4hadF60duvc4BjdXmB4cz6Ly96j2ZNsWCquqZqzpLcxAgScom4HVbeG2pSIsHR/qBaVs4Si1jGtGjRAUKzAGmwPC/FTOom3aq73Y+lkLZEuXG2TiHjEsczgIMGxFrFd/aexKThmIGbMeC5tJrWERa8D1hVtJO9rfibtnmFTt4KfdKtWHqZqccR8lVN4AbhRaX1VFqHK9YSFnxA75UMq9/wCFwzw8v3Xz/wAjP+Xj9MWVGVZIShdtwc+2KEoWUtSyqlwTtjhKFkypQq+CWOEQpwlCr4hIATAThYTFfZQnCcJwrzFGyATAUgEwFpMFdogLd2RjOxrsfwa4T+k2d8CVrQpsp89FbLHHxvl6JlZZY9uwdTM0HwTr0xmzEaAj1Crm5e2BVoNBPeZ3Hc5aLfCD6qzVXy1fM2atj6HDLym/txKmPxfecymHMaSJnv2Hut0I4arbw+0sO9o7SviabnNd3TRIgjQQ1pHoSupQpDIAtXEYOmR3h5iLqca11L+7P8cfalBgALqmLqgtJtTFNrXBtpzx0VVoGs6uLZKYLSBUdmeTblbWVb8Zg6TdBceA08guHWDs4JEZdAmVTMOu8rVrw1MRPhCp+8VQB4636Kx4THxTM8l5/vNj/wB4b6Ksm6yzvjjXKfQc4kgTJPwWM0yNQR1WlWzatJIIlFLabm8Z63Xu8PzPx4zG49R4GeHllbtuZUi1Rbtdh9pgPSApjaFE+67ycuufO4r7ljL8eSBallWb9pon84/9SoGpT4E+bf5FXnyeG/s8MmKEQskjgR8vmgtWkywy9WVXuMOVLKsuVKFP4zbCFIBMBMBcsxaFCYCkApZVpMEWogKTWqQYpEQr5ePHj5ZK+/RsZ8FirVvRY6+IJs1QXkc3NeS/06McdOpu3to4atJJyPgP4xydHhJ8iV6nh9qAgSQZAIIuCOBB4heLFXzcXE9vTdQ/zKIL2D89Im4Hi0n0cOS4uTjuXePt28HN49X09FwlcOAhZX0gVWMDiTSdqRzaef0XWO22RcgdbLnn9vQlTxmFaBPzXDrMbMkDit3Hbcp5dR6qo7V3gF8t+iXv0vcpjO2Dau3S15a3hKrGIrl7581kqPmSeOqjSo2zfmMDoNVvx4dvN5uS2Obhn6sPAmPqFjrU78k8WzLUd1lSL8wW7ka6mFFSCgMFSD0oQglnUhUKxlJTsbdPE8D6rYyrlkqV+Z9V6HD864Y6ym2OXFv03gFINQAphq9HHBlaQCkAmSAoucsub5GHF1O6nHC5GXcliqvAHioVK3L1WuSvH5OXLku8q6McZPQJWRqxqbVkslC29lbTfhq1OtT9qk4Oj8zdHNPgQSPNaqFMukPdf2ShjaTa1Ix2jQ4OA1B4OHMaeS4O0Nlvp2cJGk6tPmuF+F+9PZVP2Wqe5VcTSJ92odW9HfPqvSsTSBkEAg6g3BW+fBhzTynVW4+fLiur3HnWKwvgq9jqceS9D2jsDN/hOg/kdceRVB2jh6gq9m5jw6SIiZjWIXBlwZ4XuO78+Gc6rkZHOIa27nHKB4rrfsQDbeywZAeZHtH1XT2Nu8Q11R8B0ZWtkFzGn2nGNCRYdStjGUWtEDgIXocHDrHyrzubk3lqKLtSh3p52WiLKw7RoSD4FcfE0Mp8CA4dCJ++iyzx1TGtRwSBUiFGFmsyNKahTU0AkU0kESoKZUUHYASL+ShmJ6J9qAvT5/mb/jh1Pthjx/upRzWCrVUalYlYl5trbQRCaFCUVMaKClwQZAhJqZUoRa4g5mkgtIII1BBmQvcd0N4BjsK15jtG9yoP9Q49Dr5rxCF3tx9vnCYkSf3dWGuHAHgVtw5+OWvtXKbj2OthZ8uOi8r3l2m+tUfUpucKFMim0tJHbOHGeI+kcirXv7vA7sv2bDnvVmg1ajb9jRd9XfATzCo228PiaNKm17CaTGwHMEtk6l0aHrzPMrfkv6imKvtxVRjy9rnNefeYSHdBCsOztvGoRTrEZ4/xAAGk8A6LA+OnPmtGls9raLsQ7Qd2m2bl304+jjwE8/Y96snWfqsJlcb0vZLFjrUdQdb2XOx+DzYZrxrSqOpO/S7vMPzHmrlidmNdS7QENLW3J0I8eXVc/AYAPdWoOt29EEHgHjQjzylbZYbjOXt5+8ICzV6RBIIggkEciDBCwtXE3GREpkp6oFCiU2/JIoElCCUIOk+sFrufKiE1KAhNBRJJFNBQRUoskEKBKmVLiohSUiSg8KSCEQtG6GOhxc45i+zs1yeEK+7Ppt9ixY4S0G8D3m9Bay8i2TizTqDkT8V6ZsPHhwB18PqF28VmUY5zVVDfrZ7cPXy07NfRLxTjuNdmLTHL2R6Kr4Z+Qh7dOIV235pGtiHFonsaLA+NQCC6ekGfXkVW9mYjCupdnWaWPaSG1m6EcA8AfGHHxasc5/JfH0vW7+PZiMOQDMtLSOoWXdik00hIGak5zJ4iDB+SoWyca7BVwQc1NxgkGQRztZXrd2uO1rNGjiKjejhf4rXHLalmlT372Z2WLc4Du1x2o/UbPHrf+JVY2K9R38wHa4TOPaw7pP6Hd13/ABPkvMKrVzcs1k1xvTv7J2phqdEBzZfmfnzsFRj2GYGXjw6X1suAIkwIEmByE2CTSmsMcZLb9tcsrZJ9InXqgoqJFXURKUplRQbjhF/VOFNY28vTopQEJkKJQCChBRIQhMIEVk1Cg4KTSiClSlRKAUCqBWndfa+gJ/uqwVLCVzTePH5q+GXjUWbiz7U2q+jjn1G39gEE2e3s22kaaTPAhV3aWTtS+kIY+5ZEZDxEDTytyjQdjGYR1Znbs70We3i2GjvDmIF+IidJI4dSoWuBH9CFrn2iI1DaRfmOBVl3P2oO1bfRuS+sTI+qr7abXTlsfy8PL7/msWz8QaNYHSHBVl1dlm49nfSbUa5jrtqsLT0Ig/NeM7QwjqT3sd7VNzmHq0wvYdn1w+mxw4j6Kh/iLs/Jis4Fq7A7+Nvdd/xPmr803Nq4XtTmqagdVILlah2igsixBAFRTKSDoKFQcRwU0FShGZuolJlpHmFIhEkEFNIoEhCEDF0wkgoESgFRJQCoGQFKo1IFSUjZ2ZtepReHMMWALTOV0GYMX1uCII1BC2McKdYl9MZTqWWAB8IgeYgeDePGqiDIWzRq2tbotMb+lbCdbwPxCbnh1na8Hfz+/wCaz5mvs6xHvW+/vgtfEUS3X14KaPR9zMaX4aDrSIHlwWX8QcD2mDFQa0Xtd/A/un4lp8lVvw+2hlrmm42qsIE/mFwvQK2G7fDPpH3mPZ5xb4wt5/LFleq8UqC6GlTxDSDfUa9VBq4m6SxFZFjdqgUpIKjKDpBCSFKGOraDy+SmUqgso0nSOlkE1EqSSBIQgokkShJQEQkFJRKCQKkCsYKkCgKjZRQeDY2PPn9/cprXrNi6mXQ2w0g3WTtrQbg8OXRY6GIkQ6458Qsj6HEXEa8vv7hbRVPCVDRqMqMuGPa7xsbj0n7uvXtl1w7NBscrgRycJC8aDi3T+hV93H2tnhjtQws5+zdvwMeS14rq6Z5/ao724LssXWbw7QuHR/fHzXGarj+JND/uGPH+ZRE/qY4g/MKmgrm5JrKxpjdxKVB+qlKg/VUWRKUJpQg6KEJFSqRWOmYJHO6mVidqOqLMyUoKSINJCESSEJKAI1QUIIpyk5CCQKVQSkCpIMNOy3MNWLVpsPe9VsaEwtMaitmpTa72bHUt+/vot7YWONGu06XEj78CVy2G/otvUA8bGf4oWk67Uq0/iA0Po0nj3Xub5Pbm+bV5+7VXfbzydnsm/fp//LlSH6qOf/2cfowonVSChxWDQkpTUUH/2Q=="/>
          <p:cNvSpPr>
            <a:spLocks noChangeAspect="1" noChangeArrowheads="1"/>
          </p:cNvSpPr>
          <p:nvPr/>
        </p:nvSpPr>
        <p:spPr bwMode="auto">
          <a:xfrm>
            <a:off x="109538" y="-1154113"/>
            <a:ext cx="1914525" cy="239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9011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>
                <a:latin typeface="Georgia" panose="02040502050405020303" pitchFamily="18" charset="0"/>
              </a:rPr>
              <a:t>Population &amp; Employment Growth Trends</a:t>
            </a:r>
            <a:endParaRPr lang="en-US" altLang="en-US" sz="4000" b="1">
              <a:latin typeface="Georgia" panose="02040502050405020303" pitchFamily="18" charset="0"/>
            </a:endParaRPr>
          </a:p>
        </p:txBody>
      </p:sp>
      <p:pic>
        <p:nvPicPr>
          <p:cNvPr id="9011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1446213"/>
            <a:ext cx="7705725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AutoShape 4" descr="data:image/jpg;base64,/9j/4AAQSkZJRgABAQAAAQABAAD/2wCEAAkGBg8QEBUUEBQQEBQQEA8QFBAPEA8PEA8QFBAVFBQUFBQXHCYeFxkjGhQUHy8gJCcpLCwsFR4xNTAqNSYrLCkBCQoKDgwOGA8PFy0cHBwpLCwsLCwpKiksKSwsKSktKSwpLCwsLCkpLCwsKSwsKSwpKSkpLCkpKSkpKS0pKSwqLP/AABEIAPsAyQMBIgACEQEDEQH/xAAbAAACAgMBAAAAAAAAAAAAAAAAAQIGAwQFB//EAD8QAAEDAgMFBQYDBgUFAAAAAAEAAhEDIQQSMQUGQVFxEyJhgZEyQqGxwfAHUnIUI4LR4fEzQ2KiwhYkc5Ky/8QAGgEBAAMBAQEAAAAAAAAAAAAAAAECAwQFBv/EACQRAQEAAgICAgIDAQEAAAAAAAABAhEDIRIxBFETQSJhcYEy/9oADAMBAAIRAxEAPwDxRCaEQSE0IBCEIBCEIBCEIBEJoQJCEIEhNClASTQgSEIQCEIQJCaECQmhA0JoUJJNCECThCEAhCYE6KQl0dn7u4qvHZUqjgb5sjssdYuuxs/dmnTaH4o5ZuGOOQeGgOb1Cseztt4fSnSqkCBlph8O8ZbHoq2pkYNifg/Uqu/fVsjbd1jHB+v+vT0K62N/AeBNLExbSrT48ZIhdLCbbqUu9ToNZAktxFanSmf1mSepC0tsb/YkxfDAGLMNMvaZ0zNJaesFV3VtRRNs/h/jMNJ/d1mj3qLw6fDLrKrlSk5phwIPIggq+194c8nNlOpBGvpY/wC3oubtHEOeBna2o2LPBDhGsSRI6ESp8kaVFC6z9j5vYDgTcAg3HguY+mWmCCOqvO1UEIQpQEk0IEhNJAIQmgSEITQkhCFCQhCEAhCEArFu9hWUwKtXU3ptgOkfmiQRfj8lxcFh87wNRqeFlYRhiTP0MAC0dOCrlVpG1icZmkiZm2Vodbxkm/jdYHV6r2/4jv0uiY+qy0MO0OlzuPsgzHxXZbhqbwMkl1tTp6Ki+nFp4ep2ckgjoJ+q5mLAPMxzmFZMVgagMxA5tsf7LnYjCt92SeijaZja4IbGkjwBkel5WamHggi+b8pj1C3Rs9x4D4yPVSdhXDg+3MiPS6eUPx5fTs7Kwr4/eMb1eWsEQfygk9SVp7d2dQr0w5nZh7O6TSFuYzX73XxXOq9rFyQDYgQJ9FhwgcHls6gm/MX+IlTMkXjs9uJVpFpIOoUV0tpUZvxF+F2lc1bTtjegkmhWCQmiFASEJogkQhCkNCaFRYkJwhTpBJpoU6S7O7GBFR7idGt+PH4fMK34HYTqhiQ0cTrPTmq5u2C2mT+Z3wA/orvsKvJ+4C5+Wt+GS5TbL/0n3e66f4Bcop7u1s8NNhEuiG+XNWmgBC2mrGbd/hj9OBR3aPvvcfCbf1WSpsGmDofO67j1gczqml44WI2LTGgC52JwDRwCsOIC5+MZbyVbGinY7CDkuHXAbUBOgLZ6TB+Eq1Y7QqqY91ypw9uXnk01NqtyuHmPKbfVcioyD96Lq7RdLG+f8/nK5zyCPEGOoXZh7083JhSUkQttKIoTQmgkJwhNBITRCgMJoQoSSaEIFCaEKdIdvYlfuEcj6kuH0lXLdFxcXnUAhqoOya0OI8JHkL/D5L0bdLD5aBPNxPyHzC5ebp1/G7yXGjUFl0GU51VfY6RmLgANZ9la2IqCcwe/wIa8T6fRc8unoaWhzQCsZauRgdpl3vB40kcD48j1XULrdLrSXZpjrhui4uPxNNlnECeHH0S23tUMIvcmwHFcQkFxc/ndxc1oHgCTc9FS1b1GDab2kSy8Ko7SF+qt+IxmGIhjh5mR6qr7RpkvIHBMfbDl7jiYip3BPCfmtYG3WFnxTDMfeqjVFm+a7OPvKPOyx6tYEQpQiF16YIwkpQiE0IwiE4RCjQjCIUoSTSdmiEwEKmkkhOE4TQSAnCcKdG2bBVQyo0u9kObm/TN/gvY9gYLs2BpLXWaQ5s5XNIBaRPMXXi8L2DdXGZ8Phzp+4YwnmWFzJ/2hcvysepXZ8S92OttDAF4htjIIkAgHnBXL2jum6oJAjuMDnHvOc5r84cCdJ0IB0Cs7QpuZ5+C5ceu47ssJlNVWNm7ELHcAAACe8Zjz1Vhpu7hE6JVXNFnHyHALCTMgaJJ2011pQdshzsXBPs3HyNl3sPgQ6kGnLmDszagEPFiImdCHERbVc3eTD5KgqxImD6ro7AxTawIbIc3Vp1/som5S4zKWVxsXu8W08gsJmYI4QIHTxWnUwGVpm5iJjUDRXHFUI4Kt7aMAlLbb2j8WOOPSh4wd4+BWCrr0W067zPE/VazxfzXo/Fx3lf8AHkc91P8ArHCUKcIIXf4OTaCSnCUKvinaMIhOEQo8TaMIhSSUeKdhNEJwstLEiEwE1OgoTTAThXmKNowvUtySf2OiDzrwT/5Tp5/NeYBquG4e1nh/YudLAHPY0+6cwzwfHXyWPyuO3j3P06Pi5ycnf7eo0Hc1sYjENYwu4hadF60duvc4BjdXmB4cz6Ly96j2ZNsWCquqZqzpLcxAgScom4HVbeG2pSIsHR/qBaVs4Si1jGtGjRAUKzAGmwPC/FTOom3aq73Y+lkLZEuXG2TiHjEsczgIMGxFrFd/aexKThmIGbMeC5tJrWERa8D1hVtJO9rfibtnmFTt4KfdKtWHqZqccR8lVN4AbhRaX1VFqHK9YSFnxA75UMq9/wCFwzw8v3Xz/wAjP+Xj9MWVGVZIShdtwc+2KEoWUtSyqlwTtjhKFkypQq+CWOEQpwlCr4hIATAThYTFfZQnCcJwrzFGyATAUgEwFpMFdogLd2RjOxrsfwa4T+k2d8CVrQpsp89FbLHHxvl6JlZZY9uwdTM0HwTr0xmzEaAj1Crm5e2BVoNBPeZ3Hc5aLfCD6qzVXy1fM2atj6HDLym/txKmPxfecymHMaSJnv2Hut0I4arbw+0sO9o7SviabnNd3TRIgjQQ1pHoSupQpDIAtXEYOmR3h5iLqca11L+7P8cfalBgALqmLqgtJtTFNrXBtpzx0VVoGs6uLZKYLSBUdmeTblbWVb8Zg6TdBceA08guHWDs4JEZdAmVTMOu8rVrw1MRPhCp+8VQB4636Kx4THxTM8l5/vNj/wB4b6Ksm6yzvjjXKfQc4kgTJPwWM0yNQR1WlWzatJIIlFLabm8Z63Xu8PzPx4zG49R4GeHllbtuZUi1Rbtdh9pgPSApjaFE+67ycuufO4r7ljL8eSBallWb9pon84/9SoGpT4E+bf5FXnyeG/s8MmKEQskjgR8vmgtWkywy9WVXuMOVLKsuVKFP4zbCFIBMBMBcsxaFCYCkApZVpMEWogKTWqQYpEQr5ePHj5ZK+/RsZ8FirVvRY6+IJs1QXkc3NeS/06McdOpu3to4atJJyPgP4xydHhJ8iV6nh9qAgSQZAIIuCOBB4heLFXzcXE9vTdQ/zKIL2D89Im4Hi0n0cOS4uTjuXePt28HN49X09FwlcOAhZX0gVWMDiTSdqRzaef0XWO22RcgdbLnn9vQlTxmFaBPzXDrMbMkDit3Hbcp5dR6qo7V3gF8t+iXv0vcpjO2Dau3S15a3hKrGIrl7581kqPmSeOqjSo2zfmMDoNVvx4dvN5uS2Obhn6sPAmPqFjrU78k8WzLUd1lSL8wW7ka6mFFSCgMFSD0oQglnUhUKxlJTsbdPE8D6rYyrlkqV+Z9V6HD864Y6ym2OXFv03gFINQAphq9HHBlaQCkAmSAoucsub5GHF1O6nHC5GXcliqvAHioVK3L1WuSvH5OXLku8q6McZPQJWRqxqbVkslC29lbTfhq1OtT9qk4Oj8zdHNPgQSPNaqFMukPdf2ShjaTa1Ix2jQ4OA1B4OHMaeS4O0Nlvp2cJGk6tPmuF+F+9PZVP2Wqe5VcTSJ92odW9HfPqvSsTSBkEAg6g3BW+fBhzTynVW4+fLiur3HnWKwvgq9jqceS9D2jsDN/hOg/kdceRVB2jh6gq9m5jw6SIiZjWIXBlwZ4XuO78+Gc6rkZHOIa27nHKB4rrfsQDbeywZAeZHtH1XT2Nu8Q11R8B0ZWtkFzGn2nGNCRYdStjGUWtEDgIXocHDrHyrzubk3lqKLtSh3p52WiLKw7RoSD4FcfE0Mp8CA4dCJ++iyzx1TGtRwSBUiFGFmsyNKahTU0AkU0kESoKZUUHYASL+ShmJ6J9qAvT5/mb/jh1Pthjx/upRzWCrVUalYlYl5trbQRCaFCUVMaKClwQZAhJqZUoRa4g5mkgtIII1BBmQvcd0N4BjsK15jtG9yoP9Q49Dr5rxCF3tx9vnCYkSf3dWGuHAHgVtw5+OWvtXKbj2OthZ8uOi8r3l2m+tUfUpucKFMim0tJHbOHGeI+kcirXv7vA7sv2bDnvVmg1ajb9jRd9XfATzCo228PiaNKm17CaTGwHMEtk6l0aHrzPMrfkv6imKvtxVRjy9rnNefeYSHdBCsOztvGoRTrEZ4/xAAGk8A6LA+OnPmtGls9raLsQ7Qd2m2bl304+jjwE8/Y96snWfqsJlcb0vZLFjrUdQdb2XOx+DzYZrxrSqOpO/S7vMPzHmrlidmNdS7QENLW3J0I8eXVc/AYAPdWoOt29EEHgHjQjzylbZYbjOXt5+8ICzV6RBIIggkEciDBCwtXE3GREpkp6oFCiU2/JIoElCCUIOk+sFrufKiE1KAhNBRJJFNBQRUoskEKBKmVLiohSUiSg8KSCEQtG6GOhxc45i+zs1yeEK+7Ppt9ixY4S0G8D3m9Bay8i2TizTqDkT8V6ZsPHhwB18PqF28VmUY5zVVDfrZ7cPXy07NfRLxTjuNdmLTHL2R6Kr4Z+Qh7dOIV235pGtiHFonsaLA+NQCC6ekGfXkVW9mYjCupdnWaWPaSG1m6EcA8AfGHHxasc5/JfH0vW7+PZiMOQDMtLSOoWXdik00hIGak5zJ4iDB+SoWyca7BVwQc1NxgkGQRztZXrd2uO1rNGjiKjejhf4rXHLalmlT372Z2WLc4Du1x2o/UbPHrf+JVY2K9R38wHa4TOPaw7pP6Hd13/ABPkvMKrVzcs1k1xvTv7J2phqdEBzZfmfnzsFRj2GYGXjw6X1suAIkwIEmByE2CTSmsMcZLb9tcsrZJ9InXqgoqJFXURKUplRQbjhF/VOFNY28vTopQEJkKJQCChBRIQhMIEVk1Cg4KTSiClSlRKAUCqBWndfa+gJ/uqwVLCVzTePH5q+GXjUWbiz7U2q+jjn1G39gEE2e3s22kaaTPAhV3aWTtS+kIY+5ZEZDxEDTytyjQdjGYR1Znbs70We3i2GjvDmIF+IidJI4dSoWuBH9CFrn2iI1DaRfmOBVl3P2oO1bfRuS+sTI+qr7abXTlsfy8PL7/msWz8QaNYHSHBVl1dlm49nfSbUa5jrtqsLT0Ig/NeM7QwjqT3sd7VNzmHq0wvYdn1w+mxw4j6Kh/iLs/Jis4Fq7A7+Nvdd/xPmr803Nq4XtTmqagdVILlah2igsixBAFRTKSDoKFQcRwU0FShGZuolJlpHmFIhEkEFNIoEhCEDF0wkgoESgFRJQCoGQFKo1IFSUjZ2ZtepReHMMWALTOV0GYMX1uCII1BC2McKdYl9MZTqWWAB8IgeYgeDePGqiDIWzRq2tbotMb+lbCdbwPxCbnh1na8Hfz+/wCaz5mvs6xHvW+/vgtfEUS3X14KaPR9zMaX4aDrSIHlwWX8QcD2mDFQa0Xtd/A/un4lp8lVvw+2hlrmm42qsIE/mFwvQK2G7fDPpH3mPZ5xb4wt5/LFleq8UqC6GlTxDSDfUa9VBq4m6SxFZFjdqgUpIKjKDpBCSFKGOraDy+SmUqgso0nSOlkE1EqSSBIQgokkShJQEQkFJRKCQKkCsYKkCgKjZRQeDY2PPn9/cprXrNi6mXQ2w0g3WTtrQbg8OXRY6GIkQ6458Qsj6HEXEa8vv7hbRVPCVDRqMqMuGPa7xsbj0n7uvXtl1w7NBscrgRycJC8aDi3T+hV93H2tnhjtQws5+zdvwMeS14rq6Z5/ao724LssXWbw7QuHR/fHzXGarj+JND/uGPH+ZRE/qY4g/MKmgrm5JrKxpjdxKVB+qlKg/VUWRKUJpQg6KEJFSqRWOmYJHO6mVidqOqLMyUoKSINJCESSEJKAI1QUIIpyk5CCQKVQSkCpIMNOy3MNWLVpsPe9VsaEwtMaitmpTa72bHUt+/vot7YWONGu06XEj78CVy2G/otvUA8bGf4oWk67Uq0/iA0Po0nj3Xub5Pbm+bV5+7VXfbzydnsm/fp//LlSH6qOf/2cfowonVSChxWDQkpTUUH/2Q=="/>
          <p:cNvSpPr>
            <a:spLocks noChangeAspect="1" noChangeArrowheads="1"/>
          </p:cNvSpPr>
          <p:nvPr/>
        </p:nvSpPr>
        <p:spPr bwMode="auto">
          <a:xfrm>
            <a:off x="109538" y="-1154113"/>
            <a:ext cx="1914525" cy="239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9011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Georgia" panose="02040502050405020303" pitchFamily="18" charset="0"/>
              </a:rPr>
              <a:t>Population By County</a:t>
            </a:r>
            <a:endParaRPr lang="en-US" altLang="en-US" sz="4000" b="1" dirty="0">
              <a:latin typeface="Georgia" panose="02040502050405020303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9A4BFF-D999-44F2-A5AC-ADD2DD034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50" y="838200"/>
            <a:ext cx="8605900" cy="56055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C5EE592-DA8A-41CA-9C92-1C84D562E5FF}"/>
              </a:ext>
            </a:extLst>
          </p:cNvPr>
          <p:cNvSpPr/>
          <p:nvPr/>
        </p:nvSpPr>
        <p:spPr bwMode="auto">
          <a:xfrm>
            <a:off x="6324600" y="6443704"/>
            <a:ext cx="2057400" cy="23141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Atlanta Regional Commission</a:t>
            </a:r>
          </a:p>
        </p:txBody>
      </p:sp>
    </p:spTree>
    <p:extLst>
      <p:ext uri="{BB962C8B-B14F-4D97-AF65-F5344CB8AC3E}">
        <p14:creationId xmlns:p14="http://schemas.microsoft.com/office/powerpoint/2010/main" val="2637959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B17D49-D8E1-6345-8244-9F818B72EF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37" b="4275"/>
          <a:stretch/>
        </p:blipFill>
        <p:spPr>
          <a:xfrm>
            <a:off x="56738" y="774924"/>
            <a:ext cx="9030522" cy="6000321"/>
          </a:xfrm>
          <a:prstGeom prst="rect">
            <a:avLst/>
          </a:prstGeom>
        </p:spPr>
      </p:pic>
      <p:pic>
        <p:nvPicPr>
          <p:cNvPr id="1434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841375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8E06DC71-864F-E049-84C5-6346825A0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6477000"/>
            <a:ext cx="32004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 algn="r">
              <a:defRPr/>
            </a:pPr>
            <a:r>
              <a:rPr lang="en-US" sz="1100" dirty="0">
                <a:solidFill>
                  <a:prstClr val="white">
                    <a:lumMod val="65000"/>
                  </a:prstClr>
                </a:solidFill>
                <a:latin typeface="Calibri Regular"/>
              </a:rPr>
              <a:t>07/2019 Housing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Regular"/>
                <a:ea typeface="+mn-ea"/>
                <a:cs typeface="+mn-cs"/>
              </a:rPr>
              <a:t>&amp; Mortgage Market Review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17DAA3-43E3-9D4D-97DC-C3DD068D3970}"/>
              </a:ext>
            </a:extLst>
          </p:cNvPr>
          <p:cNvSpPr txBox="1"/>
          <p:nvPr/>
        </p:nvSpPr>
        <p:spPr>
          <a:xfrm>
            <a:off x="0" y="251704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Regular"/>
                <a:ea typeface="+mn-ea"/>
                <a:cs typeface="+mn-cs"/>
              </a:rPr>
              <a:t>The Probability of Home Prices Being Lower in 2 Years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AF1238-E83E-4FC1-95AA-D471C122C83D}"/>
              </a:ext>
            </a:extLst>
          </p:cNvPr>
          <p:cNvSpPr/>
          <p:nvPr/>
        </p:nvSpPr>
        <p:spPr>
          <a:xfrm>
            <a:off x="4844955" y="5281684"/>
            <a:ext cx="1924335" cy="801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983316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AutoShape 4" descr="data:image/jpg;base64,/9j/4AAQSkZJRgABAQAAAQABAAD/2wCEAAkGBg8QEBUUEBQQEBQQEA8QFBAPEA8PEA8QFBAVFBQUFBQXHCYeFxkjGhQUHy8gJCcpLCwsFR4xNTAqNSYrLCkBCQoKDgwOGA8PFy0cHBwpLCwsLCwpKiksKSwsKSktKSwpLCwsLCkpLCwsKSwsKSwpKSkpLCkpKSkpKS0pKSwqLP/AABEIAPsAyQMBIgACEQEDEQH/xAAbAAACAgMBAAAAAAAAAAAAAAAAAQIGAwQFB//EAD8QAAEDAgMFBQYDBgUFAAAAAAEAAhEDIQQSMQUGQVFxEyJhgZEyQqGxwfAHUnIUI4LR4fEzQ2KiwhYkc5Ky/8QAGgEBAAMBAQEAAAAAAAAAAAAAAAECAwQFBv/EACQRAQEAAgICAgIDAQEAAAAAAAABAhEDIRIxBFETQSJhcYEy/9oADAMBAAIRAxEAPwDxRCaEQSE0IBCEIBCEIBCEIBEJoQJCEIEhNClASTQgSEIQCEIQJCaECQmhA0JoUJJNCECThCEAhCYE6KQl0dn7u4qvHZUqjgb5sjssdYuuxs/dmnTaH4o5ZuGOOQeGgOb1Cseztt4fSnSqkCBlph8O8ZbHoq2pkYNifg/Uqu/fVsjbd1jHB+v+vT0K62N/AeBNLExbSrT48ZIhdLCbbqUu9ToNZAktxFanSmf1mSepC0tsb/YkxfDAGLMNMvaZ0zNJaesFV3VtRRNs/h/jMNJ/d1mj3qLw6fDLrKrlSk5phwIPIggq+194c8nNlOpBGvpY/wC3oubtHEOeBna2o2LPBDhGsSRI6ESp8kaVFC6z9j5vYDgTcAg3HguY+mWmCCOqvO1UEIQpQEk0IEhNJAIQmgSEITQkhCFCQhCEAhCEArFu9hWUwKtXU3ptgOkfmiQRfj8lxcFh87wNRqeFlYRhiTP0MAC0dOCrlVpG1icZmkiZm2Vodbxkm/jdYHV6r2/4jv0uiY+qy0MO0OlzuPsgzHxXZbhqbwMkl1tTp6Ki+nFp4ep2ckgjoJ+q5mLAPMxzmFZMVgagMxA5tsf7LnYjCt92SeijaZja4IbGkjwBkel5WamHggi+b8pj1C3Rs9x4D4yPVSdhXDg+3MiPS6eUPx5fTs7Kwr4/eMb1eWsEQfygk9SVp7d2dQr0w5nZh7O6TSFuYzX73XxXOq9rFyQDYgQJ9FhwgcHls6gm/MX+IlTMkXjs9uJVpFpIOoUV0tpUZvxF+F2lc1bTtjegkmhWCQmiFASEJogkQhCkNCaFRYkJwhTpBJpoU6S7O7GBFR7idGt+PH4fMK34HYTqhiQ0cTrPTmq5u2C2mT+Z3wA/orvsKvJ+4C5+Wt+GS5TbL/0n3e66f4Bcop7u1s8NNhEuiG+XNWmgBC2mrGbd/hj9OBR3aPvvcfCbf1WSpsGmDofO67j1gczqml44WI2LTGgC52JwDRwCsOIC5+MZbyVbGinY7CDkuHXAbUBOgLZ6TB+Eq1Y7QqqY91ypw9uXnk01NqtyuHmPKbfVcioyD96Lq7RdLG+f8/nK5zyCPEGOoXZh7083JhSUkQttKIoTQmgkJwhNBITRCgMJoQoSSaEIFCaEKdIdvYlfuEcj6kuH0lXLdFxcXnUAhqoOya0OI8JHkL/D5L0bdLD5aBPNxPyHzC5ebp1/G7yXGjUFl0GU51VfY6RmLgANZ9la2IqCcwe/wIa8T6fRc8unoaWhzQCsZauRgdpl3vB40kcD48j1XULrdLrSXZpjrhui4uPxNNlnECeHH0S23tUMIvcmwHFcQkFxc/ndxc1oHgCTc9FS1b1GDab2kSy8Ko7SF+qt+IxmGIhjh5mR6qr7RpkvIHBMfbDl7jiYip3BPCfmtYG3WFnxTDMfeqjVFm+a7OPvKPOyx6tYEQpQiF16YIwkpQiE0IwiE4RCjQjCIUoSTSdmiEwEKmkkhOE4TQSAnCcKdG2bBVQyo0u9kObm/TN/gvY9gYLs2BpLXWaQ5s5XNIBaRPMXXi8L2DdXGZ8Phzp+4YwnmWFzJ/2hcvysepXZ8S92OttDAF4htjIIkAgHnBXL2jum6oJAjuMDnHvOc5r84cCdJ0IB0Cs7QpuZ5+C5ceu47ssJlNVWNm7ELHcAAACe8Zjz1Vhpu7hE6JVXNFnHyHALCTMgaJJ2011pQdshzsXBPs3HyNl3sPgQ6kGnLmDszagEPFiImdCHERbVc3eTD5KgqxImD6ro7AxTawIbIc3Vp1/som5S4zKWVxsXu8W08gsJmYI4QIHTxWnUwGVpm5iJjUDRXHFUI4Kt7aMAlLbb2j8WOOPSh4wd4+BWCrr0W067zPE/VazxfzXo/Fx3lf8AHkc91P8ArHCUKcIIXf4OTaCSnCUKvinaMIhOEQo8TaMIhSSUeKdhNEJwstLEiEwE1OgoTTAThXmKNowvUtySf2OiDzrwT/5Tp5/NeYBquG4e1nh/YudLAHPY0+6cwzwfHXyWPyuO3j3P06Pi5ycnf7eo0Hc1sYjENYwu4hadF60duvc4BjdXmB4cz6Ly96j2ZNsWCquqZqzpLcxAgScom4HVbeG2pSIsHR/qBaVs4Si1jGtGjRAUKzAGmwPC/FTOom3aq73Y+lkLZEuXG2TiHjEsczgIMGxFrFd/aexKThmIGbMeC5tJrWERa8D1hVtJO9rfibtnmFTt4KfdKtWHqZqccR8lVN4AbhRaX1VFqHK9YSFnxA75UMq9/wCFwzw8v3Xz/wAjP+Xj9MWVGVZIShdtwc+2KEoWUtSyqlwTtjhKFkypQq+CWOEQpwlCr4hIATAThYTFfZQnCcJwrzFGyATAUgEwFpMFdogLd2RjOxrsfwa4T+k2d8CVrQpsp89FbLHHxvl6JlZZY9uwdTM0HwTr0xmzEaAj1Crm5e2BVoNBPeZ3Hc5aLfCD6qzVXy1fM2atj6HDLym/txKmPxfecymHMaSJnv2Hut0I4arbw+0sO9o7SviabnNd3TRIgjQQ1pHoSupQpDIAtXEYOmR3h5iLqca11L+7P8cfalBgALqmLqgtJtTFNrXBtpzx0VVoGs6uLZKYLSBUdmeTblbWVb8Zg6TdBceA08guHWDs4JEZdAmVTMOu8rVrw1MRPhCp+8VQB4636Kx4THxTM8l5/vNj/wB4b6Ksm6yzvjjXKfQc4kgTJPwWM0yNQR1WlWzatJIIlFLabm8Z63Xu8PzPx4zG49R4GeHllbtuZUi1Rbtdh9pgPSApjaFE+67ycuufO4r7ljL8eSBallWb9pon84/9SoGpT4E+bf5FXnyeG/s8MmKEQskjgR8vmgtWkywy9WVXuMOVLKsuVKFP4zbCFIBMBMBcsxaFCYCkApZVpMEWogKTWqQYpEQr5ePHj5ZK+/RsZ8FirVvRY6+IJs1QXkc3NeS/06McdOpu3to4atJJyPgP4xydHhJ8iV6nh9qAgSQZAIIuCOBB4heLFXzcXE9vTdQ/zKIL2D89Im4Hi0n0cOS4uTjuXePt28HN49X09FwlcOAhZX0gVWMDiTSdqRzaef0XWO22RcgdbLnn9vQlTxmFaBPzXDrMbMkDit3Hbcp5dR6qo7V3gF8t+iXv0vcpjO2Dau3S15a3hKrGIrl7581kqPmSeOqjSo2zfmMDoNVvx4dvN5uS2Obhn6sPAmPqFjrU78k8WzLUd1lSL8wW7ka6mFFSCgMFSD0oQglnUhUKxlJTsbdPE8D6rYyrlkqV+Z9V6HD864Y6ym2OXFv03gFINQAphq9HHBlaQCkAmSAoucsub5GHF1O6nHC5GXcliqvAHioVK3L1WuSvH5OXLku8q6McZPQJWRqxqbVkslC29lbTfhq1OtT9qk4Oj8zdHNPgQSPNaqFMukPdf2ShjaTa1Ix2jQ4OA1B4OHMaeS4O0Nlvp2cJGk6tPmuF+F+9PZVP2Wqe5VcTSJ92odW9HfPqvSsTSBkEAg6g3BW+fBhzTynVW4+fLiur3HnWKwvgq9jqceS9D2jsDN/hOg/kdceRVB2jh6gq9m5jw6SIiZjWIXBlwZ4XuO78+Gc6rkZHOIa27nHKB4rrfsQDbeywZAeZHtH1XT2Nu8Q11R8B0ZWtkFzGn2nGNCRYdStjGUWtEDgIXocHDrHyrzubk3lqKLtSh3p52WiLKw7RoSD4FcfE0Mp8CA4dCJ++iyzx1TGtRwSBUiFGFmsyNKahTU0AkU0kESoKZUUHYASL+ShmJ6J9qAvT5/mb/jh1Pthjx/upRzWCrVUalYlYl5trbQRCaFCUVMaKClwQZAhJqZUoRa4g5mkgtIII1BBmQvcd0N4BjsK15jtG9yoP9Q49Dr5rxCF3tx9vnCYkSf3dWGuHAHgVtw5+OWvtXKbj2OthZ8uOi8r3l2m+tUfUpucKFMim0tJHbOHGeI+kcirXv7vA7sv2bDnvVmg1ajb9jRd9XfATzCo228PiaNKm17CaTGwHMEtk6l0aHrzPMrfkv6imKvtxVRjy9rnNefeYSHdBCsOztvGoRTrEZ4/xAAGk8A6LA+OnPmtGls9raLsQ7Qd2m2bl304+jjwE8/Y96snWfqsJlcb0vZLFjrUdQdb2XOx+DzYZrxrSqOpO/S7vMPzHmrlidmNdS7QENLW3J0I8eXVc/AYAPdWoOt29EEHgHjQjzylbZYbjOXt5+8ICzV6RBIIggkEciDBCwtXE3GREpkp6oFCiU2/JIoElCCUIOk+sFrufKiE1KAhNBRJJFNBQRUoskEKBKmVLiohSUiSg8KSCEQtG6GOhxc45i+zs1yeEK+7Ppt9ixY4S0G8D3m9Bay8i2TizTqDkT8V6ZsPHhwB18PqF28VmUY5zVVDfrZ7cPXy07NfRLxTjuNdmLTHL2R6Kr4Z+Qh7dOIV235pGtiHFonsaLA+NQCC6ekGfXkVW9mYjCupdnWaWPaSG1m6EcA8AfGHHxasc5/JfH0vW7+PZiMOQDMtLSOoWXdik00hIGak5zJ4iDB+SoWyca7BVwQc1NxgkGQRztZXrd2uO1rNGjiKjejhf4rXHLalmlT372Z2WLc4Du1x2o/UbPHrf+JVY2K9R38wHa4TOPaw7pP6Hd13/ABPkvMKrVzcs1k1xvTv7J2phqdEBzZfmfnzsFRj2GYGXjw6X1suAIkwIEmByE2CTSmsMcZLb9tcsrZJ9InXqgoqJFXURKUplRQbjhF/VOFNY28vTopQEJkKJQCChBRIQhMIEVk1Cg4KTSiClSlRKAUCqBWndfa+gJ/uqwVLCVzTePH5q+GXjUWbiz7U2q+jjn1G39gEE2e3s22kaaTPAhV3aWTtS+kIY+5ZEZDxEDTytyjQdjGYR1Znbs70We3i2GjvDmIF+IidJI4dSoWuBH9CFrn2iI1DaRfmOBVl3P2oO1bfRuS+sTI+qr7abXTlsfy8PL7/msWz8QaNYHSHBVl1dlm49nfSbUa5jrtqsLT0Ig/NeM7QwjqT3sd7VNzmHq0wvYdn1w+mxw4j6Kh/iLs/Jis4Fq7A7+Nvdd/xPmr803Nq4XtTmqagdVILlah2igsixBAFRTKSDoKFQcRwU0FShGZuolJlpHmFIhEkEFNIoEhCEDF0wkgoESgFRJQCoGQFKo1IFSUjZ2ZtepReHMMWALTOV0GYMX1uCII1BC2McKdYl9MZTqWWAB8IgeYgeDePGqiDIWzRq2tbotMb+lbCdbwPxCbnh1na8Hfz+/wCaz5mvs6xHvW+/vgtfEUS3X14KaPR9zMaX4aDrSIHlwWX8QcD2mDFQa0Xtd/A/un4lp8lVvw+2hlrmm42qsIE/mFwvQK2G7fDPpH3mPZ5xb4wt5/LFleq8UqC6GlTxDSDfUa9VBq4m6SxFZFjdqgUpIKjKDpBCSFKGOraDy+SmUqgso0nSOlkE1EqSSBIQgokkShJQEQkFJRKCQKkCsYKkCgKjZRQeDY2PPn9/cprXrNi6mXQ2w0g3WTtrQbg8OXRY6GIkQ6458Qsj6HEXEa8vv7hbRVPCVDRqMqMuGPa7xsbj0n7uvXtl1w7NBscrgRycJC8aDi3T+hV93H2tnhjtQws5+zdvwMeS14rq6Z5/ao724LssXWbw7QuHR/fHzXGarj+JND/uGPH+ZRE/qY4g/MKmgrm5JrKxpjdxKVB+qlKg/VUWRKUJpQg6KEJFSqRWOmYJHO6mVidqOqLMyUoKSINJCESSEJKAI1QUIIpyk5CCQKVQSkCpIMNOy3MNWLVpsPe9VsaEwtMaitmpTa72bHUt+/vot7YWONGu06XEj78CVy2G/otvUA8bGf4oWk67Uq0/iA0Po0nj3Xub5Pbm+bV5+7VXfbzydnsm/fp//LlSH6qOf/2cfowonVSChxWDQkpTUUH/2Q=="/>
          <p:cNvSpPr>
            <a:spLocks noChangeAspect="1" noChangeArrowheads="1"/>
          </p:cNvSpPr>
          <p:nvPr/>
        </p:nvSpPr>
        <p:spPr bwMode="auto">
          <a:xfrm>
            <a:off x="109538" y="-1154113"/>
            <a:ext cx="1914525" cy="239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9421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>
                <a:latin typeface="Georgia" panose="02040502050405020303" pitchFamily="18" charset="0"/>
              </a:rPr>
              <a:t>Population &amp; Employment Growth Trends</a:t>
            </a:r>
            <a:endParaRPr lang="en-US" altLang="en-US" sz="4000" b="1">
              <a:latin typeface="Georgia" panose="02040502050405020303" pitchFamily="18" charset="0"/>
            </a:endParaRPr>
          </a:p>
        </p:txBody>
      </p:sp>
      <p:pic>
        <p:nvPicPr>
          <p:cNvPr id="9421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38862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3" name="TextBox 3"/>
          <p:cNvSpPr txBox="1">
            <a:spLocks noChangeArrowheads="1"/>
          </p:cNvSpPr>
          <p:nvPr/>
        </p:nvSpPr>
        <p:spPr bwMode="auto">
          <a:xfrm rot="10800000" flipH="1" flipV="1">
            <a:off x="4419600" y="1828800"/>
            <a:ext cx="423545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/>
              <a:t>U.S. Conference of Mayors Report predicts that Metro Atlanta will be the 6</a:t>
            </a:r>
            <a:r>
              <a:rPr lang="en-US" altLang="en-US" sz="2400" baseline="30000" dirty="0"/>
              <a:t>th</a:t>
            </a:r>
            <a:r>
              <a:rPr lang="en-US" altLang="en-US" sz="2400" dirty="0"/>
              <a:t> largest city in the nation by 2046. </a:t>
            </a:r>
          </a:p>
          <a:p>
            <a:pPr>
              <a:spcBef>
                <a:spcPct val="0"/>
              </a:spcBef>
            </a:pPr>
            <a:endParaRPr lang="en-US" altLang="en-US" sz="1200" dirty="0"/>
          </a:p>
          <a:p>
            <a:pPr>
              <a:spcBef>
                <a:spcPct val="0"/>
              </a:spcBef>
            </a:pPr>
            <a:r>
              <a:rPr lang="en-US" altLang="en-US" sz="2400" dirty="0"/>
              <a:t>Metro Atlanta will grow from 5.8 million residents to 8.6 million residents.</a:t>
            </a:r>
          </a:p>
          <a:p>
            <a:pPr>
              <a:spcBef>
                <a:spcPct val="0"/>
              </a:spcBef>
            </a:pPr>
            <a:endParaRPr lang="en-US" altLang="en-US" sz="1200" dirty="0"/>
          </a:p>
          <a:p>
            <a:pPr>
              <a:spcBef>
                <a:spcPct val="0"/>
              </a:spcBef>
            </a:pPr>
            <a:r>
              <a:rPr lang="en-US" altLang="en-US" sz="2400" dirty="0"/>
              <a:t>That means 2.8 million people will move to our area!</a:t>
            </a:r>
          </a:p>
          <a:p>
            <a:pPr>
              <a:spcBef>
                <a:spcPct val="0"/>
              </a:spcBef>
            </a:pPr>
            <a:endParaRPr lang="en-US" altLang="en-US" sz="1200" dirty="0"/>
          </a:p>
          <a:p>
            <a:pPr>
              <a:spcBef>
                <a:spcPct val="0"/>
              </a:spcBef>
            </a:pPr>
            <a:r>
              <a:rPr lang="en-US" altLang="en-US" sz="2400" dirty="0"/>
              <a:t>This is great news for our long-term real estate values!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D3C2E036-2B63-4A7A-B2CE-9E06B738C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1434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8" b="3357"/>
          <a:stretch>
            <a:fillRect/>
          </a:stretch>
        </p:blipFill>
        <p:spPr bwMode="auto">
          <a:xfrm>
            <a:off x="192088" y="841375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217DAA3-43E3-9D4D-97DC-C3DD068D3970}"/>
              </a:ext>
            </a:extLst>
          </p:cNvPr>
          <p:cNvSpPr txBox="1"/>
          <p:nvPr/>
        </p:nvSpPr>
        <p:spPr>
          <a:xfrm>
            <a:off x="498764" y="152400"/>
            <a:ext cx="81464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Regular"/>
                <a:ea typeface="+mn-ea"/>
                <a:cs typeface="+mn-cs"/>
              </a:rPr>
              <a:t>Forecasted Year-Over-Year % Change in Price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8E06DC71-864F-E049-84C5-6346825A0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6477000"/>
            <a:ext cx="32004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Regular"/>
                <a:ea typeface="+mn-ea"/>
                <a:cs typeface="+mn-cs"/>
              </a:rPr>
              <a:t>CoreLogic</a:t>
            </a:r>
          </a:p>
        </p:txBody>
      </p:sp>
    </p:spTree>
    <p:extLst>
      <p:ext uri="{BB962C8B-B14F-4D97-AF65-F5344CB8AC3E}">
        <p14:creationId xmlns:p14="http://schemas.microsoft.com/office/powerpoint/2010/main" val="3446748410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EECA3A-C78C-4E45-AF65-63287DF8F9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6" b="5052"/>
          <a:stretch/>
        </p:blipFill>
        <p:spPr>
          <a:xfrm>
            <a:off x="67155" y="562855"/>
            <a:ext cx="9076845" cy="61758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183357"/>
            <a:ext cx="71628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Regular"/>
                <a:ea typeface="+mn-ea"/>
                <a:cs typeface="Arial" charset="0"/>
              </a:rPr>
              <a:t>Average Days on the Market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96200" y="6430963"/>
            <a:ext cx="50206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Regular"/>
                <a:ea typeface="+mn-ea"/>
                <a:cs typeface="Arial" charset="0"/>
              </a:rPr>
              <a:t>NAR</a:t>
            </a:r>
          </a:p>
        </p:txBody>
      </p:sp>
    </p:spTree>
    <p:extLst>
      <p:ext uri="{BB962C8B-B14F-4D97-AF65-F5344CB8AC3E}">
        <p14:creationId xmlns:p14="http://schemas.microsoft.com/office/powerpoint/2010/main" val="361932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19CE96-ECB1-4945-AF1A-800CDE907E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5" b="5794"/>
          <a:stretch/>
        </p:blipFill>
        <p:spPr>
          <a:xfrm>
            <a:off x="0" y="468477"/>
            <a:ext cx="9144597" cy="61647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96200" y="6406238"/>
            <a:ext cx="50206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Regular"/>
                <a:ea typeface="+mn-ea"/>
                <a:cs typeface="Arial" charset="0"/>
              </a:rPr>
              <a:t>NAR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26579" y="109537"/>
            <a:ext cx="2890837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Regular"/>
                <a:ea typeface="+mn-ea"/>
                <a:cs typeface="Arial" charset="0"/>
              </a:rPr>
              <a:t>Seller Traffic</a:t>
            </a:r>
          </a:p>
        </p:txBody>
      </p:sp>
    </p:spTree>
    <p:extLst>
      <p:ext uri="{BB962C8B-B14F-4D97-AF65-F5344CB8AC3E}">
        <p14:creationId xmlns:p14="http://schemas.microsoft.com/office/powerpoint/2010/main" val="2539325123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CC66F-AF86-794A-81AC-583773240F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" b="5387"/>
          <a:stretch/>
        </p:blipFill>
        <p:spPr>
          <a:xfrm>
            <a:off x="-28659" y="621248"/>
            <a:ext cx="9140180" cy="62367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00" y="6399311"/>
            <a:ext cx="50206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Regular"/>
                <a:ea typeface="+mn-ea"/>
                <a:cs typeface="Arial" charset="0"/>
              </a:rPr>
              <a:t>NAR</a:t>
            </a:r>
          </a:p>
        </p:txBody>
      </p:sp>
      <p:pic>
        <p:nvPicPr>
          <p:cNvPr id="1843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60960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26581" y="133350"/>
            <a:ext cx="2890837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Regular"/>
                <a:ea typeface="+mn-ea"/>
                <a:cs typeface="Arial" charset="0"/>
              </a:rPr>
              <a:t>Buyer Traffic</a:t>
            </a:r>
          </a:p>
        </p:txBody>
      </p:sp>
    </p:spTree>
    <p:extLst>
      <p:ext uri="{BB962C8B-B14F-4D97-AF65-F5344CB8AC3E}">
        <p14:creationId xmlns:p14="http://schemas.microsoft.com/office/powerpoint/2010/main" val="284105925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AutoShape 4" descr="data:image/jpg;base64,/9j/4AAQSkZJRgABAQAAAQABAAD/2wCEAAkGBg8QEBUUEBQQEBQQEA8QFBAPEA8PEA8QFBAVFBQUFBQXHCYeFxkjGhQUHy8gJCcpLCwsFR4xNTAqNSYrLCkBCQoKDgwOGA8PFy0cHBwpLCwsLCwpKiksKSwsKSktKSwpLCwsLCkpLCwsKSwsKSwpKSkpLCkpKSkpKS0pKSwqLP/AABEIAPsAyQMBIgACEQEDEQH/xAAbAAACAgMBAAAAAAAAAAAAAAAAAQIGAwQFB//EAD8QAAEDAgMFBQYDBgUFAAAAAAEAAhEDIQQSMQUGQVFxEyJhgZEyQqGxwfAHUnIUI4LR4fEzQ2KiwhYkc5Ky/8QAGgEBAAMBAQEAAAAAAAAAAAAAAAECAwQFBv/EACQRAQEAAgICAgIDAQEAAAAAAAABAhEDIRIxBFETQSJhcYEy/9oADAMBAAIRAxEAPwDxRCaEQSE0IBCEIBCEIBCEIBEJoQJCEIEhNClASTQgSEIQCEIQJCaECQmhA0JoUJJNCECThCEAhCYE6KQl0dn7u4qvHZUqjgb5sjssdYuuxs/dmnTaH4o5ZuGOOQeGgOb1Cseztt4fSnSqkCBlph8O8ZbHoq2pkYNifg/Uqu/fVsjbd1jHB+v+vT0K62N/AeBNLExbSrT48ZIhdLCbbqUu9ToNZAktxFanSmf1mSepC0tsb/YkxfDAGLMNMvaZ0zNJaesFV3VtRRNs/h/jMNJ/d1mj3qLw6fDLrKrlSk5phwIPIggq+194c8nNlOpBGvpY/wC3oubtHEOeBna2o2LPBDhGsSRI6ESp8kaVFC6z9j5vYDgTcAg3HguY+mWmCCOqvO1UEIQpQEk0IEhNJAIQmgSEITQkhCFCQhCEAhCEArFu9hWUwKtXU3ptgOkfmiQRfj8lxcFh87wNRqeFlYRhiTP0MAC0dOCrlVpG1icZmkiZm2Vodbxkm/jdYHV6r2/4jv0uiY+qy0MO0OlzuPsgzHxXZbhqbwMkl1tTp6Ki+nFp4ep2ckgjoJ+q5mLAPMxzmFZMVgagMxA5tsf7LnYjCt92SeijaZja4IbGkjwBkel5WamHggi+b8pj1C3Rs9x4D4yPVSdhXDg+3MiPS6eUPx5fTs7Kwr4/eMb1eWsEQfygk9SVp7d2dQr0w5nZh7O6TSFuYzX73XxXOq9rFyQDYgQJ9FhwgcHls6gm/MX+IlTMkXjs9uJVpFpIOoUV0tpUZvxF+F2lc1bTtjegkmhWCQmiFASEJogkQhCkNCaFRYkJwhTpBJpoU6S7O7GBFR7idGt+PH4fMK34HYTqhiQ0cTrPTmq5u2C2mT+Z3wA/orvsKvJ+4C5+Wt+GS5TbL/0n3e66f4Bcop7u1s8NNhEuiG+XNWmgBC2mrGbd/hj9OBR3aPvvcfCbf1WSpsGmDofO67j1gczqml44WI2LTGgC52JwDRwCsOIC5+MZbyVbGinY7CDkuHXAbUBOgLZ6TB+Eq1Y7QqqY91ypw9uXnk01NqtyuHmPKbfVcioyD96Lq7RdLG+f8/nK5zyCPEGOoXZh7083JhSUkQttKIoTQmgkJwhNBITRCgMJoQoSSaEIFCaEKdIdvYlfuEcj6kuH0lXLdFxcXnUAhqoOya0OI8JHkL/D5L0bdLD5aBPNxPyHzC5ebp1/G7yXGjUFl0GU51VfY6RmLgANZ9la2IqCcwe/wIa8T6fRc8unoaWhzQCsZauRgdpl3vB40kcD48j1XULrdLrSXZpjrhui4uPxNNlnECeHH0S23tUMIvcmwHFcQkFxc/ndxc1oHgCTc9FS1b1GDab2kSy8Ko7SF+qt+IxmGIhjh5mR6qr7RpkvIHBMfbDl7jiYip3BPCfmtYG3WFnxTDMfeqjVFm+a7OPvKPOyx6tYEQpQiF16YIwkpQiE0IwiE4RCjQjCIUoSTSdmiEwEKmkkhOE4TQSAnCcKdG2bBVQyo0u9kObm/TN/gvY9gYLs2BpLXWaQ5s5XNIBaRPMXXi8L2DdXGZ8Phzp+4YwnmWFzJ/2hcvysepXZ8S92OttDAF4htjIIkAgHnBXL2jum6oJAjuMDnHvOc5r84cCdJ0IB0Cs7QpuZ5+C5ceu47ssJlNVWNm7ELHcAAACe8Zjz1Vhpu7hE6JVXNFnHyHALCTMgaJJ2011pQdshzsXBPs3HyNl3sPgQ6kGnLmDszagEPFiImdCHERbVc3eTD5KgqxImD6ro7AxTawIbIc3Vp1/som5S4zKWVxsXu8W08gsJmYI4QIHTxWnUwGVpm5iJjUDRXHFUI4Kt7aMAlLbb2j8WOOPSh4wd4+BWCrr0W067zPE/VazxfzXo/Fx3lf8AHkc91P8ArHCUKcIIXf4OTaCSnCUKvinaMIhOEQo8TaMIhSSUeKdhNEJwstLEiEwE1OgoTTAThXmKNowvUtySf2OiDzrwT/5Tp5/NeYBquG4e1nh/YudLAHPY0+6cwzwfHXyWPyuO3j3P06Pi5ycnf7eo0Hc1sYjENYwu4hadF60duvc4BjdXmB4cz6Ly96j2ZNsWCquqZqzpLcxAgScom4HVbeG2pSIsHR/qBaVs4Si1jGtGjRAUKzAGmwPC/FTOom3aq73Y+lkLZEuXG2TiHjEsczgIMGxFrFd/aexKThmIGbMeC5tJrWERa8D1hVtJO9rfibtnmFTt4KfdKtWHqZqccR8lVN4AbhRaX1VFqHK9YSFnxA75UMq9/wCFwzw8v3Xz/wAjP+Xj9MWVGVZIShdtwc+2KEoWUtSyqlwTtjhKFkypQq+CWOEQpwlCr4hIATAThYTFfZQnCcJwrzFGyATAUgEwFpMFdogLd2RjOxrsfwa4T+k2d8CVrQpsp89FbLHHxvl6JlZZY9uwdTM0HwTr0xmzEaAj1Crm5e2BVoNBPeZ3Hc5aLfCD6qzVXy1fM2atj6HDLym/txKmPxfecymHMaSJnv2Hut0I4arbw+0sO9o7SviabnNd3TRIgjQQ1pHoSupQpDIAtXEYOmR3h5iLqca11L+7P8cfalBgALqmLqgtJtTFNrXBtpzx0VVoGs6uLZKYLSBUdmeTblbWVb8Zg6TdBceA08guHWDs4JEZdAmVTMOu8rVrw1MRPhCp+8VQB4636Kx4THxTM8l5/vNj/wB4b6Ksm6yzvjjXKfQc4kgTJPwWM0yNQR1WlWzatJIIlFLabm8Z63Xu8PzPx4zG49R4GeHllbtuZUi1Rbtdh9pgPSApjaFE+67ycuufO4r7ljL8eSBallWb9pon84/9SoGpT4E+bf5FXnyeG/s8MmKEQskjgR8vmgtWkywy9WVXuMOVLKsuVKFP4zbCFIBMBMBcsxaFCYCkApZVpMEWogKTWqQYpEQr5ePHj5ZK+/RsZ8FirVvRY6+IJs1QXkc3NeS/06McdOpu3to4atJJyPgP4xydHhJ8iV6nh9qAgSQZAIIuCOBB4heLFXzcXE9vTdQ/zKIL2D89Im4Hi0n0cOS4uTjuXePt28HN49X09FwlcOAhZX0gVWMDiTSdqRzaef0XWO22RcgdbLnn9vQlTxmFaBPzXDrMbMkDit3Hbcp5dR6qo7V3gF8t+iXv0vcpjO2Dau3S15a3hKrGIrl7581kqPmSeOqjSo2zfmMDoNVvx4dvN5uS2Obhn6sPAmPqFjrU78k8WzLUd1lSL8wW7ka6mFFSCgMFSD0oQglnUhUKxlJTsbdPE8D6rYyrlkqV+Z9V6HD864Y6ym2OXFv03gFINQAphq9HHBlaQCkAmSAoucsub5GHF1O6nHC5GXcliqvAHioVK3L1WuSvH5OXLku8q6McZPQJWRqxqbVkslC29lbTfhq1OtT9qk4Oj8zdHNPgQSPNaqFMukPdf2ShjaTa1Ix2jQ4OA1B4OHMaeS4O0Nlvp2cJGk6tPmuF+F+9PZVP2Wqe5VcTSJ92odW9HfPqvSsTSBkEAg6g3BW+fBhzTynVW4+fLiur3HnWKwvgq9jqceS9D2jsDN/hOg/kdceRVB2jh6gq9m5jw6SIiZjWIXBlwZ4XuO78+Gc6rkZHOIa27nHKB4rrfsQDbeywZAeZHtH1XT2Nu8Q11R8B0ZWtkFzGn2nGNCRYdStjGUWtEDgIXocHDrHyrzubk3lqKLtSh3p52WiLKw7RoSD4FcfE0Mp8CA4dCJ++iyzx1TGtRwSBUiFGFmsyNKahTU0AkU0kESoKZUUHYASL+ShmJ6J9qAvT5/mb/jh1Pthjx/upRzWCrVUalYlYl5trbQRCaFCUVMaKClwQZAhJqZUoRa4g5mkgtIII1BBmQvcd0N4BjsK15jtG9yoP9Q49Dr5rxCF3tx9vnCYkSf3dWGuHAHgVtw5+OWvtXKbj2OthZ8uOi8r3l2m+tUfUpucKFMim0tJHbOHGeI+kcirXv7vA7sv2bDnvVmg1ajb9jRd9XfATzCo228PiaNKm17CaTGwHMEtk6l0aHrzPMrfkv6imKvtxVRjy9rnNefeYSHdBCsOztvGoRTrEZ4/xAAGk8A6LA+OnPmtGls9raLsQ7Qd2m2bl304+jjwE8/Y96snWfqsJlcb0vZLFjrUdQdb2XOx+DzYZrxrSqOpO/S7vMPzHmrlidmNdS7QENLW3J0I8eXVc/AYAPdWoOt29EEHgHjQjzylbZYbjOXt5+8ICzV6RBIIggkEciDBCwtXE3GREpkp6oFCiU2/JIoElCCUIOk+sFrufKiE1KAhNBRJJFNBQRUoskEKBKmVLiohSUiSg8KSCEQtG6GOhxc45i+zs1yeEK+7Ppt9ixY4S0G8D3m9Bay8i2TizTqDkT8V6ZsPHhwB18PqF28VmUY5zVVDfrZ7cPXy07NfRLxTjuNdmLTHL2R6Kr4Z+Qh7dOIV235pGtiHFonsaLA+NQCC6ekGfXkVW9mYjCupdnWaWPaSG1m6EcA8AfGHHxasc5/JfH0vW7+PZiMOQDMtLSOoWXdik00hIGak5zJ4iDB+SoWyca7BVwQc1NxgkGQRztZXrd2uO1rNGjiKjejhf4rXHLalmlT372Z2WLc4Du1x2o/UbPHrf+JVY2K9R38wHa4TOPaw7pP6Hd13/ABPkvMKrVzcs1k1xvTv7J2phqdEBzZfmfnzsFRj2GYGXjw6X1suAIkwIEmByE2CTSmsMcZLb9tcsrZJ9InXqgoqJFXURKUplRQbjhF/VOFNY28vTopQEJkKJQCChBRIQhMIEVk1Cg4KTSiClSlRKAUCqBWndfa+gJ/uqwVLCVzTePH5q+GXjUWbiz7U2q+jjn1G39gEE2e3s22kaaTPAhV3aWTtS+kIY+5ZEZDxEDTytyjQdjGYR1Znbs70We3i2GjvDmIF+IidJI4dSoWuBH9CFrn2iI1DaRfmOBVl3P2oO1bfRuS+sTI+qr7abXTlsfy8PL7/msWz8QaNYHSHBVl1dlm49nfSbUa5jrtqsLT0Ig/NeM7QwjqT3sd7VNzmHq0wvYdn1w+mxw4j6Kh/iLs/Jis4Fq7A7+Nvdd/xPmr803Nq4XtTmqagdVILlah2igsixBAFRTKSDoKFQcRwU0FShGZuolJlpHmFIhEkEFNIoEhCEDF0wkgoESgFRJQCoGQFKo1IFSUjZ2ZtepReHMMWALTOV0GYMX1uCII1BC2McKdYl9MZTqWWAB8IgeYgeDePGqiDIWzRq2tbotMb+lbCdbwPxCbnh1na8Hfz+/wCaz5mvs6xHvW+/vgtfEUS3X14KaPR9zMaX4aDrSIHlwWX8QcD2mDFQa0Xtd/A/un4lp8lVvw+2hlrmm42qsIE/mFwvQK2G7fDPpH3mPZ5xb4wt5/LFleq8UqC6GlTxDSDfUa9VBq4m6SxFZFjdqgUpIKjKDpBCSFKGOraDy+SmUqgso0nSOlkE1EqSSBIQgokkShJQEQkFJRKCQKkCsYKkCgKjZRQeDY2PPn9/cprXrNi6mXQ2w0g3WTtrQbg8OXRY6GIkQ6458Qsj6HEXEa8vv7hbRVPCVDRqMqMuGPa7xsbj0n7uvXtl1w7NBscrgRycJC8aDi3T+hV93H2tnhjtQws5+zdvwMeS14rq6Z5/ao724LssXWbw7QuHR/fHzXGarj+JND/uGPH+ZRE/qY4g/MKmgrm5JrKxpjdxKVB+qlKg/VUWRKUJpQg6KEJFSqRWOmYJHO6mVidqOqLMyUoKSINJCESSEJKAI1QUIIpyk5CCQKVQSkCpIMNOy3MNWLVpsPe9VsaEwtMaitmpTa72bHUt+/vot7YWONGu06XEj78CVy2G/otvUA8bGf4oWk67Uq0/iA0Po0nj3Xub5Pbm+bV5+7VXfbzydnsm/fp//LlSH6qOf/2cfowonVSChxWDQkpTUUH/2Q=="/>
          <p:cNvSpPr>
            <a:spLocks noChangeAspect="1" noChangeArrowheads="1"/>
          </p:cNvSpPr>
          <p:nvPr/>
        </p:nvSpPr>
        <p:spPr bwMode="auto">
          <a:xfrm>
            <a:off x="109538" y="-1154113"/>
            <a:ext cx="1914525" cy="239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806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Georgia" panose="02040502050405020303" pitchFamily="18" charset="0"/>
              </a:rPr>
              <a:t>Annual Salary To Buy A Home</a:t>
            </a:r>
            <a:endParaRPr lang="en-US" altLang="en-US" sz="4000" b="1" dirty="0">
              <a:latin typeface="Georgia" panose="02040502050405020303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7BEEFE-D22A-42CD-86AF-131D47630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6095"/>
            <a:ext cx="9144000" cy="597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52347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25463</TotalTime>
  <Words>1789</Words>
  <Application>Microsoft Office PowerPoint</Application>
  <PresentationFormat>On-screen Show (4:3)</PresentationFormat>
  <Paragraphs>518</Paragraphs>
  <Slides>40</Slides>
  <Notes>39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Arial</vt:lpstr>
      <vt:lpstr>Calibri</vt:lpstr>
      <vt:lpstr>Calibri Light</vt:lpstr>
      <vt:lpstr>Calibri Regular</vt:lpstr>
      <vt:lpstr>Georgia</vt:lpstr>
      <vt:lpstr>Times</vt:lpstr>
      <vt:lpstr>Times New Roman</vt:lpstr>
      <vt:lpstr>Blank Presentation</vt:lpstr>
      <vt:lpstr>Office Theme</vt:lpstr>
      <vt:lpstr>1_Office Theme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Prudential Georgia Realty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Donald Freewalt</dc:creator>
  <cp:lastModifiedBy>Tony Floyd</cp:lastModifiedBy>
  <cp:revision>815</cp:revision>
  <cp:lastPrinted>2017-02-14T21:07:31Z</cp:lastPrinted>
  <dcterms:created xsi:type="dcterms:W3CDTF">2009-11-10T19:50:21Z</dcterms:created>
  <dcterms:modified xsi:type="dcterms:W3CDTF">2019-08-12T19:36:20Z</dcterms:modified>
</cp:coreProperties>
</file>