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5.xml" ContentType="application/vnd.openxmlformats-officedocument.presentationml.notesSl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6.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7.xml" ContentType="application/vnd.openxmlformats-officedocument.presentationml.notesSl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8.xml" ContentType="application/vnd.openxmlformats-officedocument.presentationml.notesSl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29.xml" ContentType="application/vnd.openxmlformats-officedocument.presentationml.notesSlide+xml"/>
  <Override PartName="/ppt/charts/chart16.xml" ContentType="application/vnd.openxmlformats-officedocument.drawingml.chart+xml"/>
  <Override PartName="/ppt/notesSlides/notesSlide30.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1.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2.xml" ContentType="application/vnd.openxmlformats-officedocument.presentationml.notesSlid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3.xml" ContentType="application/vnd.openxmlformats-officedocument.presentationml.notesSlid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4.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35.xml" ContentType="application/vnd.openxmlformats-officedocument.presentationml.notesSlide+xml"/>
  <Override PartName="/ppt/charts/chart22.xml" ContentType="application/vnd.openxmlformats-officedocument.drawingml.chart+xml"/>
  <Override PartName="/ppt/notesSlides/notesSlide36.xml" ContentType="application/vnd.openxmlformats-officedocument.presentationml.notesSlide+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37.xml" ContentType="application/vnd.openxmlformats-officedocument.presentationml.notesSlide+xml"/>
  <Override PartName="/ppt/charts/chart2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38.xml" ContentType="application/vnd.openxmlformats-officedocument.presentationml.notesSlide+xml"/>
  <Override PartName="/ppt/charts/chart25.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9.xml" ContentType="application/vnd.openxmlformats-officedocument.presentationml.notesSl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44.xml" ContentType="application/vnd.openxmlformats-officedocument.presentationml.notesSl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45.xml" ContentType="application/vnd.openxmlformats-officedocument.presentationml.notesSl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6.xml" ContentType="application/vnd.openxmlformats-officedocument.presentationml.notesSlide+xml"/>
  <Override PartName="/ppt/charts/chart31.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47.xml" ContentType="application/vnd.openxmlformats-officedocument.presentationml.notesSlide+xml"/>
  <Override PartName="/ppt/charts/chart32.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48.xml" ContentType="application/vnd.openxmlformats-officedocument.presentationml.notesSlide+xml"/>
  <Override PartName="/ppt/charts/chart3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49.xml" ContentType="application/vnd.openxmlformats-officedocument.presentationml.notesSlide+xml"/>
  <Override PartName="/ppt/charts/chart34.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0.xml" ContentType="application/vnd.openxmlformats-officedocument.presentationml.notesSlide+xml"/>
  <Override PartName="/ppt/charts/chart35.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51.xml" ContentType="application/vnd.openxmlformats-officedocument.presentationml.notesSlide+xml"/>
  <Override PartName="/ppt/charts/chart36.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52.xml" ContentType="application/vnd.openxmlformats-officedocument.presentationml.notesSlide+xml"/>
  <Override PartName="/ppt/charts/chart37.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38.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55.xml" ContentType="application/vnd.openxmlformats-officedocument.presentationml.notesSlide+xml"/>
  <Override PartName="/ppt/charts/chart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40.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58.xml" ContentType="application/vnd.openxmlformats-officedocument.presentationml.notesSlide+xml"/>
  <Override PartName="/ppt/charts/chart41.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2.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59.xml" ContentType="application/vnd.openxmlformats-officedocument.presentationml.notesSlide+xml"/>
  <Override PartName="/ppt/charts/chart43.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60.xml" ContentType="application/vnd.openxmlformats-officedocument.presentationml.notesSlide+xml"/>
  <Override PartName="/ppt/charts/chart44.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61.xml" ContentType="application/vnd.openxmlformats-officedocument.presentationml.notesSlide+xml"/>
  <Override PartName="/ppt/charts/chart45.xml" ContentType="application/vnd.openxmlformats-officedocument.drawingml.chart+xml"/>
  <Override PartName="/ppt/charts/style41.xml" ContentType="application/vnd.ms-office.chartstyle+xml"/>
  <Override PartName="/ppt/charts/colors41.xml" ContentType="application/vnd.ms-office.chartcolorstyle+xml"/>
  <Override PartName="/ppt/notesSlides/notesSlide62.xml" ContentType="application/vnd.openxmlformats-officedocument.presentationml.notesSlide+xml"/>
  <Override PartName="/ppt/charts/chart46.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63.xml" ContentType="application/vnd.openxmlformats-officedocument.presentationml.notesSlide+xml"/>
  <Override PartName="/ppt/charts/chart47.xml" ContentType="application/vnd.openxmlformats-officedocument.drawingml.chart+xml"/>
  <Override PartName="/ppt/charts/style43.xml" ContentType="application/vnd.ms-office.chartstyle+xml"/>
  <Override PartName="/ppt/charts/colors43.xml" ContentType="application/vnd.ms-office.chartcolorstyle+xml"/>
  <Override PartName="/ppt/notesSlides/notesSlide64.xml" ContentType="application/vnd.openxmlformats-officedocument.presentationml.notesSlide+xml"/>
  <Override PartName="/ppt/charts/chart48.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65.xml" ContentType="application/vnd.openxmlformats-officedocument.presentationml.notesSlide+xml"/>
  <Override PartName="/ppt/charts/chart49.xml" ContentType="application/vnd.openxmlformats-officedocument.drawingml.chart+xml"/>
  <Override PartName="/ppt/charts/style45.xml" ContentType="application/vnd.ms-office.chartstyle+xml"/>
  <Override PartName="/ppt/charts/colors4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78"/>
  </p:notesMasterIdLst>
  <p:sldIdLst>
    <p:sldId id="713" r:id="rId2"/>
    <p:sldId id="272" r:id="rId3"/>
    <p:sldId id="2924" r:id="rId4"/>
    <p:sldId id="3016" r:id="rId5"/>
    <p:sldId id="3003" r:id="rId6"/>
    <p:sldId id="2977" r:id="rId7"/>
    <p:sldId id="1060" r:id="rId8"/>
    <p:sldId id="3005" r:id="rId9"/>
    <p:sldId id="2996" r:id="rId10"/>
    <p:sldId id="2995" r:id="rId11"/>
    <p:sldId id="3019" r:id="rId12"/>
    <p:sldId id="1056" r:id="rId13"/>
    <p:sldId id="3025" r:id="rId14"/>
    <p:sldId id="3026" r:id="rId15"/>
    <p:sldId id="632" r:id="rId16"/>
    <p:sldId id="3008" r:id="rId17"/>
    <p:sldId id="3015" r:id="rId18"/>
    <p:sldId id="3030" r:id="rId19"/>
    <p:sldId id="3033" r:id="rId20"/>
    <p:sldId id="2973" r:id="rId21"/>
    <p:sldId id="3130" r:id="rId22"/>
    <p:sldId id="2925" r:id="rId23"/>
    <p:sldId id="3010" r:id="rId24"/>
    <p:sldId id="333" r:id="rId25"/>
    <p:sldId id="274" r:id="rId26"/>
    <p:sldId id="878" r:id="rId27"/>
    <p:sldId id="3129" r:id="rId28"/>
    <p:sldId id="1438" r:id="rId29"/>
    <p:sldId id="1051" r:id="rId30"/>
    <p:sldId id="3102" r:id="rId31"/>
    <p:sldId id="260" r:id="rId32"/>
    <p:sldId id="3116" r:id="rId33"/>
    <p:sldId id="3117" r:id="rId34"/>
    <p:sldId id="256" r:id="rId35"/>
    <p:sldId id="3118" r:id="rId36"/>
    <p:sldId id="3119" r:id="rId37"/>
    <p:sldId id="257" r:id="rId38"/>
    <p:sldId id="3127" r:id="rId39"/>
    <p:sldId id="3128" r:id="rId40"/>
    <p:sldId id="3103" r:id="rId41"/>
    <p:sldId id="1599" r:id="rId42"/>
    <p:sldId id="3104" r:id="rId43"/>
    <p:sldId id="3105" r:id="rId44"/>
    <p:sldId id="3110" r:id="rId45"/>
    <p:sldId id="3111" r:id="rId46"/>
    <p:sldId id="258" r:id="rId47"/>
    <p:sldId id="1407" r:id="rId48"/>
    <p:sldId id="3122" r:id="rId49"/>
    <p:sldId id="1604" r:id="rId50"/>
    <p:sldId id="1053" r:id="rId51"/>
    <p:sldId id="3106" r:id="rId52"/>
    <p:sldId id="3107" r:id="rId53"/>
    <p:sldId id="270" r:id="rId54"/>
    <p:sldId id="3108" r:id="rId55"/>
    <p:sldId id="3109" r:id="rId56"/>
    <p:sldId id="3120" r:id="rId57"/>
    <p:sldId id="3121" r:id="rId58"/>
    <p:sldId id="292" r:id="rId59"/>
    <p:sldId id="1310" r:id="rId60"/>
    <p:sldId id="1311" r:id="rId61"/>
    <p:sldId id="1312" r:id="rId62"/>
    <p:sldId id="1055" r:id="rId63"/>
    <p:sldId id="297" r:id="rId64"/>
    <p:sldId id="271" r:id="rId65"/>
    <p:sldId id="3124" r:id="rId66"/>
    <p:sldId id="3125" r:id="rId67"/>
    <p:sldId id="3126" r:id="rId68"/>
    <p:sldId id="273" r:id="rId69"/>
    <p:sldId id="301" r:id="rId70"/>
    <p:sldId id="3114" r:id="rId71"/>
    <p:sldId id="3115" r:id="rId72"/>
    <p:sldId id="3112" r:id="rId73"/>
    <p:sldId id="3113" r:id="rId74"/>
    <p:sldId id="268" r:id="rId75"/>
    <p:sldId id="262" r:id="rId76"/>
    <p:sldId id="264"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A0F"/>
    <a:srgbClr val="513A39"/>
    <a:srgbClr val="E9E9E7"/>
    <a:srgbClr val="272429"/>
    <a:srgbClr val="000000"/>
    <a:srgbClr val="342E2E"/>
    <a:srgbClr val="1E292B"/>
    <a:srgbClr val="E9EBF5"/>
    <a:srgbClr val="007E39"/>
    <a:srgbClr val="3433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2" autoAdjust="0"/>
    <p:restoredTop sz="94241" autoAdjust="0"/>
  </p:normalViewPr>
  <p:slideViewPr>
    <p:cSldViewPr snapToGrid="0">
      <p:cViewPr varScale="1">
        <p:scale>
          <a:sx n="104" d="100"/>
          <a:sy n="104" d="100"/>
        </p:scale>
        <p:origin x="1005" y="54"/>
      </p:cViewPr>
      <p:guideLst/>
    </p:cSldViewPr>
  </p:slideViewPr>
  <p:notesTextViewPr>
    <p:cViewPr>
      <p:scale>
        <a:sx n="1" d="1"/>
        <a:sy n="1" d="1"/>
      </p:scale>
      <p:origin x="0" y="0"/>
    </p:cViewPr>
  </p:notesTextViewPr>
  <p:sorterViewPr>
    <p:cViewPr>
      <p:scale>
        <a:sx n="160" d="100"/>
        <a:sy n="160" d="100"/>
      </p:scale>
      <p:origin x="0" y="-13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1.xml"/><Relationship Id="rId1" Type="http://schemas.microsoft.com/office/2011/relationships/chartStyle" Target="style1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2.xml"/><Relationship Id="rId1" Type="http://schemas.microsoft.com/office/2011/relationships/chartStyle" Target="style1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8.xml"/><Relationship Id="rId1" Type="http://schemas.microsoft.com/office/2011/relationships/chartStyle" Target="style18.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9.xml"/><Relationship Id="rId1" Type="http://schemas.microsoft.com/office/2011/relationships/chartStyle" Target="style1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0.xml"/><Relationship Id="rId1" Type="http://schemas.microsoft.com/office/2011/relationships/chartStyle" Target="style2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1.xml"/><Relationship Id="rId1" Type="http://schemas.microsoft.com/office/2011/relationships/chartStyle" Target="style2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6.xml"/><Relationship Id="rId1" Type="http://schemas.microsoft.com/office/2011/relationships/chartStyle" Target="style2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7.xml"/><Relationship Id="rId1" Type="http://schemas.microsoft.com/office/2011/relationships/chartStyle" Target="style27.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8.xml"/><Relationship Id="rId1" Type="http://schemas.microsoft.com/office/2011/relationships/chartStyle" Target="style28.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29.xml"/><Relationship Id="rId1" Type="http://schemas.microsoft.com/office/2011/relationships/chartStyle" Target="style29.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0.xml"/><Relationship Id="rId1" Type="http://schemas.microsoft.com/office/2011/relationships/chartStyle" Target="style30.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1.xml"/><Relationship Id="rId1" Type="http://schemas.microsoft.com/office/2011/relationships/chartStyle" Target="style31.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2.xml"/><Relationship Id="rId1" Type="http://schemas.microsoft.com/office/2011/relationships/chartStyle" Target="style32.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3.xml"/><Relationship Id="rId1" Type="http://schemas.microsoft.com/office/2011/relationships/chartStyle" Target="style33.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4.xml"/><Relationship Id="rId1" Type="http://schemas.microsoft.com/office/2011/relationships/chartStyle" Target="style34.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6.xml"/><Relationship Id="rId1" Type="http://schemas.microsoft.com/office/2011/relationships/chartStyle" Target="style36.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7.xml"/><Relationship Id="rId1" Type="http://schemas.microsoft.com/office/2011/relationships/chartStyle" Target="style37.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8.xml"/><Relationship Id="rId1" Type="http://schemas.microsoft.com/office/2011/relationships/chartStyle" Target="style38.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39.xml"/><Relationship Id="rId1" Type="http://schemas.microsoft.com/office/2011/relationships/chartStyle" Target="style39.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0.xml"/><Relationship Id="rId1" Type="http://schemas.microsoft.com/office/2011/relationships/chartStyle" Target="style40.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1.xml"/><Relationship Id="rId1" Type="http://schemas.microsoft.com/office/2011/relationships/chartStyle" Target="style41.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2.xml"/><Relationship Id="rId1" Type="http://schemas.microsoft.com/office/2011/relationships/chartStyle" Target="style42.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3.xml"/><Relationship Id="rId1" Type="http://schemas.microsoft.com/office/2011/relationships/chartStyle" Target="style43.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4.xml"/><Relationship Id="rId1" Type="http://schemas.microsoft.com/office/2011/relationships/chartStyle" Target="style44.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5.5395186687265952E-2"/>
          <c:w val="0.99786375540057126"/>
          <c:h val="0.81911163955022748"/>
        </c:manualLayout>
      </c:layout>
      <c:barChart>
        <c:barDir val="col"/>
        <c:grouping val="clustered"/>
        <c:varyColors val="0"/>
        <c:ser>
          <c:idx val="0"/>
          <c:order val="0"/>
          <c:tx>
            <c:strRef>
              <c:f>Sheet1!$B$1</c:f>
              <c:strCache>
                <c:ptCount val="1"/>
                <c:pt idx="0">
                  <c:v>Pulsenomics Survey of Analysts</c:v>
                </c:pt>
              </c:strCache>
            </c:strRef>
          </c:tx>
          <c:spPr>
            <a:solidFill>
              <a:srgbClr val="00B0F0"/>
            </a:solidFill>
            <a:ln>
              <a:no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2019</c:v>
                </c:pt>
                <c:pt idx="1">
                  <c:v>2020</c:v>
                </c:pt>
                <c:pt idx="2">
                  <c:v>2021</c:v>
                </c:pt>
                <c:pt idx="3">
                  <c:v>After 2021</c:v>
                </c:pt>
              </c:strCache>
            </c:strRef>
          </c:cat>
          <c:val>
            <c:numRef>
              <c:f>Sheet1!$B$2:$B$5</c:f>
              <c:numCache>
                <c:formatCode>0%</c:formatCode>
                <c:ptCount val="4"/>
                <c:pt idx="0">
                  <c:v>0.09</c:v>
                </c:pt>
                <c:pt idx="1">
                  <c:v>0.5</c:v>
                </c:pt>
                <c:pt idx="2">
                  <c:v>0.35</c:v>
                </c:pt>
                <c:pt idx="3">
                  <c:v>0.06</c:v>
                </c:pt>
              </c:numCache>
            </c:numRef>
          </c:val>
          <c:extLst>
            <c:ext xmlns:c16="http://schemas.microsoft.com/office/drawing/2014/chart" uri="{C3380CC4-5D6E-409C-BE32-E72D297353CC}">
              <c16:uniqueId val="{00000000-BD57-46DC-AC87-A4D3D7DAFDE2}"/>
            </c:ext>
          </c:extLst>
        </c:ser>
        <c:ser>
          <c:idx val="1"/>
          <c:order val="1"/>
          <c:tx>
            <c:strRef>
              <c:f>Sheet1!$C$1</c:f>
              <c:strCache>
                <c:ptCount val="1"/>
                <c:pt idx="0">
                  <c:v>Duke University Survey of CFOs</c:v>
                </c:pt>
              </c:strCache>
            </c:strRef>
          </c:tx>
          <c:spPr>
            <a:solidFill>
              <a:srgbClr val="0070C0"/>
            </a:solidFill>
            <a:ln>
              <a:no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2019</c:v>
                </c:pt>
                <c:pt idx="1">
                  <c:v>2020</c:v>
                </c:pt>
                <c:pt idx="2">
                  <c:v>2021</c:v>
                </c:pt>
                <c:pt idx="3">
                  <c:v>After 2021</c:v>
                </c:pt>
              </c:strCache>
            </c:strRef>
          </c:cat>
          <c:val>
            <c:numRef>
              <c:f>Sheet1!$C$2:$C$5</c:f>
              <c:numCache>
                <c:formatCode>0.0%</c:formatCode>
                <c:ptCount val="4"/>
                <c:pt idx="0">
                  <c:v>8.5999999999999993E-2</c:v>
                </c:pt>
                <c:pt idx="1">
                  <c:v>0.58699999999999997</c:v>
                </c:pt>
                <c:pt idx="2">
                  <c:v>8.5999999999999993E-2</c:v>
                </c:pt>
                <c:pt idx="3">
                  <c:v>0.24099999999999999</c:v>
                </c:pt>
              </c:numCache>
            </c:numRef>
          </c:val>
          <c:extLst>
            <c:ext xmlns:c16="http://schemas.microsoft.com/office/drawing/2014/chart" uri="{C3380CC4-5D6E-409C-BE32-E72D297353CC}">
              <c16:uniqueId val="{00000001-BD57-46DC-AC87-A4D3D7DAFDE2}"/>
            </c:ext>
          </c:extLst>
        </c:ser>
        <c:ser>
          <c:idx val="2"/>
          <c:order val="2"/>
          <c:tx>
            <c:strRef>
              <c:f>Sheet1!$D$1</c:f>
              <c:strCache>
                <c:ptCount val="1"/>
                <c:pt idx="0">
                  <c:v>National Association of Business Economics Members</c:v>
                </c:pt>
              </c:strCache>
            </c:strRef>
          </c:tx>
          <c:spPr>
            <a:solidFill>
              <a:srgbClr val="002060"/>
            </a:solidFill>
            <a:ln>
              <a:no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2019</c:v>
                </c:pt>
                <c:pt idx="1">
                  <c:v>2020</c:v>
                </c:pt>
                <c:pt idx="2">
                  <c:v>2021</c:v>
                </c:pt>
                <c:pt idx="3">
                  <c:v>After 2021</c:v>
                </c:pt>
              </c:strCache>
            </c:strRef>
          </c:cat>
          <c:val>
            <c:numRef>
              <c:f>Sheet1!$D$2:$D$5</c:f>
              <c:numCache>
                <c:formatCode>0.0%</c:formatCode>
                <c:ptCount val="4"/>
                <c:pt idx="0" formatCode="0%">
                  <c:v>0.02</c:v>
                </c:pt>
                <c:pt idx="1">
                  <c:v>0.16900000000000001</c:v>
                </c:pt>
                <c:pt idx="2" formatCode="0%">
                  <c:v>0.34</c:v>
                </c:pt>
                <c:pt idx="3" formatCode="0%">
                  <c:v>0.14000000000000001</c:v>
                </c:pt>
              </c:numCache>
            </c:numRef>
          </c:val>
          <c:extLst>
            <c:ext xmlns:c16="http://schemas.microsoft.com/office/drawing/2014/chart" uri="{C3380CC4-5D6E-409C-BE32-E72D297353CC}">
              <c16:uniqueId val="{00000000-1459-48CB-B19D-B571966D1E05}"/>
            </c:ext>
          </c:extLst>
        </c:ser>
        <c:ser>
          <c:idx val="3"/>
          <c:order val="3"/>
          <c:tx>
            <c:strRef>
              <c:f>Sheet1!$E$1</c:f>
              <c:strCache>
                <c:ptCount val="1"/>
                <c:pt idx="0">
                  <c:v>Wall Street Journal Survey of Economists</c:v>
                </c:pt>
              </c:strCache>
            </c:strRef>
          </c:tx>
          <c:spPr>
            <a:solidFill>
              <a:schemeClr val="bg1">
                <a:lumMod val="65000"/>
              </a:schemeClr>
            </a:solidFill>
            <a:ln>
              <a:no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2019</c:v>
                </c:pt>
                <c:pt idx="1">
                  <c:v>2020</c:v>
                </c:pt>
                <c:pt idx="2">
                  <c:v>2021</c:v>
                </c:pt>
                <c:pt idx="3">
                  <c:v>After 2021</c:v>
                </c:pt>
              </c:strCache>
            </c:strRef>
          </c:cat>
          <c:val>
            <c:numRef>
              <c:f>Sheet1!$E$2:$E$5</c:f>
              <c:numCache>
                <c:formatCode>0.0%</c:formatCode>
                <c:ptCount val="4"/>
                <c:pt idx="0" formatCode="0%">
                  <c:v>0</c:v>
                </c:pt>
                <c:pt idx="1">
                  <c:v>0.42499999999999999</c:v>
                </c:pt>
                <c:pt idx="2" formatCode="0%">
                  <c:v>0.35</c:v>
                </c:pt>
                <c:pt idx="3">
                  <c:v>0.22500000000000001</c:v>
                </c:pt>
              </c:numCache>
            </c:numRef>
          </c:val>
          <c:extLst>
            <c:ext xmlns:c16="http://schemas.microsoft.com/office/drawing/2014/chart" uri="{C3380CC4-5D6E-409C-BE32-E72D297353CC}">
              <c16:uniqueId val="{00000000-F78F-4B6E-892C-835C20885ADB}"/>
            </c:ext>
          </c:extLst>
        </c:ser>
        <c:dLbls>
          <c:showLegendKey val="0"/>
          <c:showVal val="0"/>
          <c:showCatName val="0"/>
          <c:showSerName val="0"/>
          <c:showPercent val="0"/>
          <c:showBubbleSize val="0"/>
        </c:dLbls>
        <c:gapWidth val="28"/>
        <c:overlap val="1"/>
        <c:axId val="393489704"/>
        <c:axId val="393490096"/>
      </c:barChart>
      <c:catAx>
        <c:axId val="393489704"/>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93490096"/>
        <c:crosses val="autoZero"/>
        <c:auto val="1"/>
        <c:lblAlgn val="ctr"/>
        <c:lblOffset val="100"/>
        <c:noMultiLvlLbl val="0"/>
      </c:catAx>
      <c:valAx>
        <c:axId val="393490096"/>
        <c:scaling>
          <c:orientation val="minMax"/>
        </c:scaling>
        <c:delete val="1"/>
        <c:axPos val="l"/>
        <c:numFmt formatCode="0%" sourceLinked="1"/>
        <c:majorTickMark val="none"/>
        <c:minorTickMark val="none"/>
        <c:tickLblPos val="nextTo"/>
        <c:crossAx val="393489704"/>
        <c:crosses val="autoZero"/>
        <c:crossBetween val="between"/>
      </c:valAx>
      <c:spPr>
        <a:noFill/>
        <a:ln>
          <a:noFill/>
        </a:ln>
        <a:effectLst/>
      </c:spPr>
    </c:plotArea>
    <c:legend>
      <c:legendPos val="b"/>
      <c:layout>
        <c:manualLayout>
          <c:xMode val="edge"/>
          <c:yMode val="edge"/>
          <c:x val="0.4337204164162804"/>
          <c:y val="6.7251542051104368E-2"/>
          <c:w val="0.56440132502183693"/>
          <c:h val="0.224043675563189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626776707932099E-2"/>
          <c:y val="2.7868633574394501E-2"/>
          <c:w val="0.962746446584136"/>
          <c:h val="0.84767285093758304"/>
        </c:manualLayout>
      </c:layout>
      <c:barChart>
        <c:barDir val="col"/>
        <c:grouping val="clustered"/>
        <c:varyColors val="0"/>
        <c:ser>
          <c:idx val="0"/>
          <c:order val="0"/>
          <c:tx>
            <c:strRef>
              <c:f>Sheet1!$B$1</c:f>
              <c:strCache>
                <c:ptCount val="1"/>
                <c:pt idx="0">
                  <c:v>Series 1</c:v>
                </c:pt>
              </c:strCache>
            </c:strRef>
          </c:tx>
          <c:spPr>
            <a:solidFill>
              <a:srgbClr val="FF0000"/>
            </a:solidFill>
            <a:ln>
              <a:noFill/>
            </a:ln>
            <a:effectLst>
              <a:outerShdw blurRad="50800" dist="38100" dir="18900000" algn="bl" rotWithShape="0">
                <a:prstClr val="black">
                  <a:alpha val="40000"/>
                </a:prstClr>
              </a:outerShdw>
            </a:effectLst>
          </c:spPr>
          <c:invertIfNegative val="0"/>
          <c:dPt>
            <c:idx val="0"/>
            <c:invertIfNegative val="0"/>
            <c:bubble3D val="0"/>
            <c:spPr>
              <a:solidFill>
                <a:schemeClr val="accent2"/>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1-C69B-5F44-AF3C-041045E12D62}"/>
              </c:ext>
            </c:extLst>
          </c:dPt>
          <c:dPt>
            <c:idx val="1"/>
            <c:invertIfNegative val="0"/>
            <c:bubble3D val="0"/>
            <c:spPr>
              <a:solidFill>
                <a:schemeClr val="accent2"/>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C69B-5F44-AF3C-041045E12D62}"/>
              </c:ext>
            </c:extLst>
          </c:dPt>
          <c:dPt>
            <c:idx val="2"/>
            <c:invertIfNegative val="0"/>
            <c:bubble3D val="0"/>
            <c:spPr>
              <a:solidFill>
                <a:schemeClr val="accent2"/>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C69B-5F44-AF3C-041045E12D62}"/>
              </c:ext>
            </c:extLst>
          </c:dPt>
          <c:dPt>
            <c:idx val="3"/>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7-C69B-5F44-AF3C-041045E12D62}"/>
              </c:ext>
            </c:extLst>
          </c:dPt>
          <c:dPt>
            <c:idx val="4"/>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9-C69B-5F44-AF3C-041045E12D62}"/>
              </c:ext>
            </c:extLst>
          </c:dPt>
          <c:dPt>
            <c:idx val="5"/>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B-C69B-5F44-AF3C-041045E12D62}"/>
              </c:ext>
            </c:extLst>
          </c:dPt>
          <c:dPt>
            <c:idx val="6"/>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D-C69B-5F44-AF3C-041045E12D62}"/>
              </c:ext>
            </c:extLst>
          </c:dPt>
          <c:dPt>
            <c:idx val="7"/>
            <c:invertIfNegative val="0"/>
            <c:bubble3D val="0"/>
            <c:spPr>
              <a:solidFill>
                <a:schemeClr val="accent2"/>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16-02DE-AA48-9CA5-94A5ACC51D98}"/>
              </c:ext>
            </c:extLst>
          </c:dPt>
          <c:dPt>
            <c:idx val="8"/>
            <c:invertIfNegative val="0"/>
            <c:bubble3D val="0"/>
            <c:spPr>
              <a:solidFill>
                <a:schemeClr val="accent2"/>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14-35E4-5E43-A655-DE9ACA6E2BD4}"/>
              </c:ext>
            </c:extLst>
          </c:dPt>
          <c:dPt>
            <c:idx val="9"/>
            <c:invertIfNegative val="0"/>
            <c:bubble3D val="0"/>
            <c:spPr>
              <a:solidFill>
                <a:schemeClr val="accent2"/>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12-C370-0A40-860A-67CC15917539}"/>
              </c:ext>
            </c:extLst>
          </c:dPt>
          <c:dPt>
            <c:idx val="10"/>
            <c:invertIfNegative val="0"/>
            <c:bubble3D val="0"/>
            <c:spPr>
              <a:solidFill>
                <a:schemeClr val="accent2"/>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10-31DD-CA4D-A4D9-781D472B82FE}"/>
              </c:ext>
            </c:extLst>
          </c:dPt>
          <c:dPt>
            <c:idx val="11"/>
            <c:invertIfNegative val="0"/>
            <c:bubble3D val="0"/>
            <c:spPr>
              <a:solidFill>
                <a:schemeClr val="accent2"/>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E-41CA-ED4E-9214-A8A00C045DA5}"/>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charset="0"/>
                    <a:ea typeface="Arial" charset="0"/>
                    <a:cs typeface="Arial"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Sep</c:v>
                </c:pt>
                <c:pt idx="1">
                  <c:v>Oct</c:v>
                </c:pt>
                <c:pt idx="2">
                  <c:v>Nov</c:v>
                </c:pt>
                <c:pt idx="3">
                  <c:v>Dec</c:v>
                </c:pt>
                <c:pt idx="4">
                  <c:v>Jan</c:v>
                </c:pt>
                <c:pt idx="5">
                  <c:v>Feb</c:v>
                </c:pt>
                <c:pt idx="6">
                  <c:v>Mar</c:v>
                </c:pt>
                <c:pt idx="7">
                  <c:v>Apr</c:v>
                </c:pt>
                <c:pt idx="8">
                  <c:v>May</c:v>
                </c:pt>
                <c:pt idx="9">
                  <c:v>June</c:v>
                </c:pt>
                <c:pt idx="10">
                  <c:v>July</c:v>
                </c:pt>
                <c:pt idx="11">
                  <c:v>Aug</c:v>
                </c:pt>
              </c:strCache>
            </c:strRef>
          </c:cat>
          <c:val>
            <c:numRef>
              <c:f>Sheet1!$B$2:$B$13</c:f>
              <c:numCache>
                <c:formatCode>0.0</c:formatCode>
                <c:ptCount val="12"/>
                <c:pt idx="0">
                  <c:v>4.4000000000000004</c:v>
                </c:pt>
                <c:pt idx="1">
                  <c:v>4.3</c:v>
                </c:pt>
                <c:pt idx="2">
                  <c:v>4</c:v>
                </c:pt>
                <c:pt idx="3">
                  <c:v>3.7</c:v>
                </c:pt>
                <c:pt idx="4">
                  <c:v>3.9</c:v>
                </c:pt>
                <c:pt idx="5" formatCode="General">
                  <c:v>3.6</c:v>
                </c:pt>
                <c:pt idx="6">
                  <c:v>3.8</c:v>
                </c:pt>
                <c:pt idx="7">
                  <c:v>4.2</c:v>
                </c:pt>
                <c:pt idx="8">
                  <c:v>4.3</c:v>
                </c:pt>
                <c:pt idx="9">
                  <c:v>4.4000000000000004</c:v>
                </c:pt>
                <c:pt idx="10">
                  <c:v>4.2</c:v>
                </c:pt>
                <c:pt idx="11">
                  <c:v>4.0999999999999996</c:v>
                </c:pt>
              </c:numCache>
            </c:numRef>
          </c:val>
          <c:extLst>
            <c:ext xmlns:c16="http://schemas.microsoft.com/office/drawing/2014/chart" uri="{C3380CC4-5D6E-409C-BE32-E72D297353CC}">
              <c16:uniqueId val="{00000010-C69B-5F44-AF3C-041045E12D62}"/>
            </c:ext>
          </c:extLst>
        </c:ser>
        <c:dLbls>
          <c:dLblPos val="inEnd"/>
          <c:showLegendKey val="0"/>
          <c:showVal val="1"/>
          <c:showCatName val="0"/>
          <c:showSerName val="0"/>
          <c:showPercent val="0"/>
          <c:showBubbleSize val="0"/>
        </c:dLbls>
        <c:gapWidth val="20"/>
        <c:axId val="536332176"/>
        <c:axId val="536335704"/>
      </c:barChart>
      <c:catAx>
        <c:axId val="536332176"/>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536335704"/>
        <c:crosses val="autoZero"/>
        <c:auto val="1"/>
        <c:lblAlgn val="ctr"/>
        <c:lblOffset val="100"/>
        <c:noMultiLvlLbl val="0"/>
      </c:catAx>
      <c:valAx>
        <c:axId val="536335704"/>
        <c:scaling>
          <c:orientation val="minMax"/>
          <c:max val="4.5"/>
          <c:min val="3"/>
        </c:scaling>
        <c:delete val="1"/>
        <c:axPos val="l"/>
        <c:numFmt formatCode="0.0" sourceLinked="1"/>
        <c:majorTickMark val="out"/>
        <c:minorTickMark val="none"/>
        <c:tickLblPos val="nextTo"/>
        <c:crossAx val="536332176"/>
        <c:crosses val="autoZero"/>
        <c:crossBetween val="between"/>
        <c:majorUnit val="0.2"/>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3846109025482E-2"/>
          <c:y val="4.58507216033971E-2"/>
          <c:w val="0.92052307781949039"/>
          <c:h val="0.903490745249247"/>
        </c:manualLayout>
      </c:layout>
      <c:areaChart>
        <c:grouping val="standard"/>
        <c:varyColors val="0"/>
        <c:ser>
          <c:idx val="0"/>
          <c:order val="0"/>
          <c:tx>
            <c:strRef>
              <c:f>Sheet1!$B$1</c:f>
              <c:strCache>
                <c:ptCount val="1"/>
                <c:pt idx="0">
                  <c:v>Series 1</c:v>
                </c:pt>
              </c:strCache>
            </c:strRef>
          </c:tx>
          <c:spPr>
            <a:solidFill>
              <a:srgbClr val="0070C0"/>
            </a:solidFill>
            <a:ln>
              <a:noFill/>
            </a:ln>
            <a:effectLst/>
          </c:spPr>
          <c:cat>
            <c:strRef>
              <c:f>Sheet1!$A$2:$A$69</c:f>
              <c:strCache>
                <c:ptCount val="61"/>
                <c:pt idx="0">
                  <c:v>Jan 2014</c:v>
                </c:pt>
                <c:pt idx="12">
                  <c:v>Jan 2015</c:v>
                </c:pt>
                <c:pt idx="24">
                  <c:v>Jan 2016</c:v>
                </c:pt>
                <c:pt idx="36">
                  <c:v>Jan 2017</c:v>
                </c:pt>
                <c:pt idx="48">
                  <c:v>Jan 2018</c:v>
                </c:pt>
                <c:pt idx="60">
                  <c:v>Jan 2019</c:v>
                </c:pt>
              </c:strCache>
            </c:strRef>
          </c:cat>
          <c:val>
            <c:numRef>
              <c:f>Sheet1!$B$2:$B$69</c:f>
              <c:numCache>
                <c:formatCode>#,##0</c:formatCode>
                <c:ptCount val="68"/>
                <c:pt idx="0">
                  <c:v>4620000</c:v>
                </c:pt>
                <c:pt idx="1">
                  <c:v>4600000</c:v>
                </c:pt>
                <c:pt idx="2">
                  <c:v>4590000</c:v>
                </c:pt>
                <c:pt idx="3">
                  <c:v>4660000</c:v>
                </c:pt>
                <c:pt idx="4">
                  <c:v>4910000</c:v>
                </c:pt>
                <c:pt idx="5">
                  <c:v>5030000</c:v>
                </c:pt>
                <c:pt idx="6">
                  <c:v>5140000</c:v>
                </c:pt>
                <c:pt idx="7">
                  <c:v>5050000</c:v>
                </c:pt>
                <c:pt idx="8">
                  <c:v>5180000</c:v>
                </c:pt>
                <c:pt idx="9">
                  <c:v>5250000</c:v>
                </c:pt>
                <c:pt idx="10">
                  <c:v>4930000</c:v>
                </c:pt>
                <c:pt idx="11">
                  <c:v>5070000</c:v>
                </c:pt>
                <c:pt idx="12">
                  <c:v>4930000</c:v>
                </c:pt>
                <c:pt idx="13">
                  <c:v>4970000</c:v>
                </c:pt>
                <c:pt idx="14">
                  <c:v>5250000</c:v>
                </c:pt>
                <c:pt idx="15">
                  <c:v>5140000</c:v>
                </c:pt>
                <c:pt idx="16">
                  <c:v>5290000</c:v>
                </c:pt>
                <c:pt idx="17">
                  <c:v>5410000</c:v>
                </c:pt>
                <c:pt idx="18">
                  <c:v>5480000</c:v>
                </c:pt>
                <c:pt idx="19">
                  <c:v>5290000</c:v>
                </c:pt>
                <c:pt idx="20">
                  <c:v>5440000</c:v>
                </c:pt>
                <c:pt idx="21">
                  <c:v>5290000</c:v>
                </c:pt>
                <c:pt idx="22">
                  <c:v>4860000</c:v>
                </c:pt>
                <c:pt idx="23">
                  <c:v>5450000</c:v>
                </c:pt>
                <c:pt idx="24">
                  <c:v>5480000</c:v>
                </c:pt>
                <c:pt idx="25">
                  <c:v>5200000</c:v>
                </c:pt>
                <c:pt idx="26">
                  <c:v>5390000</c:v>
                </c:pt>
                <c:pt idx="27">
                  <c:v>5480000</c:v>
                </c:pt>
                <c:pt idx="28">
                  <c:v>5470000</c:v>
                </c:pt>
                <c:pt idx="29">
                  <c:v>5480000</c:v>
                </c:pt>
                <c:pt idx="30">
                  <c:v>5330000</c:v>
                </c:pt>
                <c:pt idx="31">
                  <c:v>5340000</c:v>
                </c:pt>
                <c:pt idx="32">
                  <c:v>5470000</c:v>
                </c:pt>
                <c:pt idx="33">
                  <c:v>5530000</c:v>
                </c:pt>
                <c:pt idx="34">
                  <c:v>5600000</c:v>
                </c:pt>
                <c:pt idx="35">
                  <c:v>5510000</c:v>
                </c:pt>
                <c:pt idx="36">
                  <c:v>5690000</c:v>
                </c:pt>
                <c:pt idx="37">
                  <c:v>5470000</c:v>
                </c:pt>
                <c:pt idx="38">
                  <c:v>5700000</c:v>
                </c:pt>
                <c:pt idx="39">
                  <c:v>5560000</c:v>
                </c:pt>
                <c:pt idx="40">
                  <c:v>5620000</c:v>
                </c:pt>
                <c:pt idx="41">
                  <c:v>5510000</c:v>
                </c:pt>
                <c:pt idx="42">
                  <c:v>5440000</c:v>
                </c:pt>
                <c:pt idx="43">
                  <c:v>5350000</c:v>
                </c:pt>
                <c:pt idx="44">
                  <c:v>5370000</c:v>
                </c:pt>
                <c:pt idx="45">
                  <c:v>5500000</c:v>
                </c:pt>
                <c:pt idx="46">
                  <c:v>5780000</c:v>
                </c:pt>
                <c:pt idx="47">
                  <c:v>5560000</c:v>
                </c:pt>
                <c:pt idx="48">
                  <c:v>5400000</c:v>
                </c:pt>
                <c:pt idx="49">
                  <c:v>5610000</c:v>
                </c:pt>
                <c:pt idx="50">
                  <c:v>5510000</c:v>
                </c:pt>
                <c:pt idx="51">
                  <c:v>5430000</c:v>
                </c:pt>
                <c:pt idx="52">
                  <c:v>5400000</c:v>
                </c:pt>
                <c:pt idx="53">
                  <c:v>5390000</c:v>
                </c:pt>
                <c:pt idx="54">
                  <c:v>5390000</c:v>
                </c:pt>
                <c:pt idx="55">
                  <c:v>5350000</c:v>
                </c:pt>
                <c:pt idx="56">
                  <c:v>5180000</c:v>
                </c:pt>
                <c:pt idx="57">
                  <c:v>5220000</c:v>
                </c:pt>
                <c:pt idx="58">
                  <c:v>5210000</c:v>
                </c:pt>
                <c:pt idx="59">
                  <c:v>5000000</c:v>
                </c:pt>
                <c:pt idx="60">
                  <c:v>4930000</c:v>
                </c:pt>
                <c:pt idx="61">
                  <c:v>5480000</c:v>
                </c:pt>
                <c:pt idx="62">
                  <c:v>5210000</c:v>
                </c:pt>
                <c:pt idx="63">
                  <c:v>5210000</c:v>
                </c:pt>
                <c:pt idx="64">
                  <c:v>5360000</c:v>
                </c:pt>
                <c:pt idx="65">
                  <c:v>5290000</c:v>
                </c:pt>
                <c:pt idx="66">
                  <c:v>5420000</c:v>
                </c:pt>
                <c:pt idx="67">
                  <c:v>5490000</c:v>
                </c:pt>
              </c:numCache>
            </c:numRef>
          </c:val>
          <c:extLst>
            <c:ext xmlns:c16="http://schemas.microsoft.com/office/drawing/2014/chart" uri="{C3380CC4-5D6E-409C-BE32-E72D297353CC}">
              <c16:uniqueId val="{00000000-6E35-FE4A-B192-4497E5FA90E6}"/>
            </c:ext>
          </c:extLst>
        </c:ser>
        <c:dLbls>
          <c:showLegendKey val="0"/>
          <c:showVal val="0"/>
          <c:showCatName val="0"/>
          <c:showSerName val="0"/>
          <c:showPercent val="0"/>
          <c:showBubbleSize val="0"/>
        </c:dLbls>
        <c:axId val="1205325824"/>
        <c:axId val="1205328144"/>
      </c:areaChart>
      <c:catAx>
        <c:axId val="120532582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205328144"/>
        <c:crosses val="autoZero"/>
        <c:auto val="1"/>
        <c:lblAlgn val="ctr"/>
        <c:lblOffset val="100"/>
        <c:noMultiLvlLbl val="0"/>
      </c:catAx>
      <c:valAx>
        <c:axId val="1205328144"/>
        <c:scaling>
          <c:orientation val="minMax"/>
          <c:max val="5820000"/>
          <c:min val="4300000"/>
        </c:scaling>
        <c:delete val="1"/>
        <c:axPos val="l"/>
        <c:numFmt formatCode="#,##0" sourceLinked="0"/>
        <c:majorTickMark val="out"/>
        <c:minorTickMark val="none"/>
        <c:tickLblPos val="nextTo"/>
        <c:crossAx val="1205325824"/>
        <c:crosses val="autoZero"/>
        <c:crossBetween val="midCat"/>
        <c:majorUnit val="100000"/>
      </c:valAx>
      <c:spPr>
        <a:noFill/>
        <a:ln>
          <a:noFill/>
        </a:ln>
        <a:effectLst/>
      </c:spPr>
    </c:plotArea>
    <c:plotVisOnly val="0"/>
    <c:dispBlanksAs val="zero"/>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254313408526213E-2"/>
          <c:y val="0"/>
          <c:w val="0.98274568659147377"/>
          <c:h val="1"/>
        </c:manualLayout>
      </c:layout>
      <c:barChart>
        <c:barDir val="col"/>
        <c:grouping val="clustered"/>
        <c:varyColors val="0"/>
        <c:ser>
          <c:idx val="0"/>
          <c:order val="0"/>
          <c:tx>
            <c:strRef>
              <c:f>Sheet1!$B$1</c:f>
              <c:strCache>
                <c:ptCount val="1"/>
                <c:pt idx="0">
                  <c:v>Series 1</c:v>
                </c:pt>
              </c:strCache>
            </c:strRef>
          </c:tx>
          <c:spPr>
            <a:solidFill>
              <a:srgbClr val="FF0000"/>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11CB-ED4C-86CE-39BAA7C58A20}"/>
              </c:ext>
            </c:extLst>
          </c:dPt>
          <c:dPt>
            <c:idx val="1"/>
            <c:invertIfNegative val="0"/>
            <c:bubble3D val="0"/>
            <c:spPr>
              <a:solidFill>
                <a:srgbClr val="0070C0"/>
              </a:solidFill>
              <a:ln>
                <a:noFill/>
              </a:ln>
              <a:effectLst/>
            </c:spPr>
            <c:extLst>
              <c:ext xmlns:c16="http://schemas.microsoft.com/office/drawing/2014/chart" uri="{C3380CC4-5D6E-409C-BE32-E72D297353CC}">
                <c16:uniqueId val="{00000003-11CB-ED4C-86CE-39BAA7C58A20}"/>
              </c:ext>
            </c:extLst>
          </c:dPt>
          <c:dPt>
            <c:idx val="2"/>
            <c:invertIfNegative val="0"/>
            <c:bubble3D val="0"/>
            <c:spPr>
              <a:solidFill>
                <a:srgbClr val="0070C0"/>
              </a:solidFill>
              <a:ln>
                <a:noFill/>
              </a:ln>
              <a:effectLst/>
            </c:spPr>
            <c:extLst>
              <c:ext xmlns:c16="http://schemas.microsoft.com/office/drawing/2014/chart" uri="{C3380CC4-5D6E-409C-BE32-E72D297353CC}">
                <c16:uniqueId val="{00000005-11CB-ED4C-86CE-39BAA7C58A20}"/>
              </c:ext>
            </c:extLst>
          </c:dPt>
          <c:dPt>
            <c:idx val="3"/>
            <c:invertIfNegative val="0"/>
            <c:bubble3D val="0"/>
            <c:spPr>
              <a:solidFill>
                <a:srgbClr val="0070C0"/>
              </a:solidFill>
              <a:ln>
                <a:noFill/>
              </a:ln>
              <a:effectLst/>
            </c:spPr>
            <c:extLst>
              <c:ext xmlns:c16="http://schemas.microsoft.com/office/drawing/2014/chart" uri="{C3380CC4-5D6E-409C-BE32-E72D297353CC}">
                <c16:uniqueId val="{00000007-11CB-ED4C-86CE-39BAA7C58A20}"/>
              </c:ext>
            </c:extLst>
          </c:dPt>
          <c:dPt>
            <c:idx val="4"/>
            <c:invertIfNegative val="0"/>
            <c:bubble3D val="0"/>
            <c:spPr>
              <a:solidFill>
                <a:srgbClr val="0070C0"/>
              </a:solidFill>
              <a:ln>
                <a:noFill/>
              </a:ln>
              <a:effectLst/>
            </c:spPr>
            <c:extLst>
              <c:ext xmlns:c16="http://schemas.microsoft.com/office/drawing/2014/chart" uri="{C3380CC4-5D6E-409C-BE32-E72D297353CC}">
                <c16:uniqueId val="{00000009-11CB-ED4C-86CE-39BAA7C58A2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c:v>
                </c:pt>
                <c:pt idx="1">
                  <c:v>Northeast</c:v>
                </c:pt>
                <c:pt idx="2">
                  <c:v>Midwest</c:v>
                </c:pt>
                <c:pt idx="3">
                  <c:v>South</c:v>
                </c:pt>
                <c:pt idx="4">
                  <c:v>West</c:v>
                </c:pt>
              </c:strCache>
            </c:strRef>
          </c:cat>
          <c:val>
            <c:numRef>
              <c:f>Sheet1!$B$2:$B$6</c:f>
              <c:numCache>
                <c:formatCode>0.0%</c:formatCode>
                <c:ptCount val="5"/>
                <c:pt idx="0">
                  <c:v>2.5999999999999999E-2</c:v>
                </c:pt>
                <c:pt idx="1">
                  <c:v>1.4E-2</c:v>
                </c:pt>
                <c:pt idx="2">
                  <c:v>2.3E-2</c:v>
                </c:pt>
                <c:pt idx="3">
                  <c:v>3.5999999999999997E-2</c:v>
                </c:pt>
                <c:pt idx="4">
                  <c:v>1.7999999999999999E-2</c:v>
                </c:pt>
              </c:numCache>
            </c:numRef>
          </c:val>
          <c:extLst>
            <c:ext xmlns:c16="http://schemas.microsoft.com/office/drawing/2014/chart" uri="{C3380CC4-5D6E-409C-BE32-E72D297353CC}">
              <c16:uniqueId val="{00000008-11CB-ED4C-86CE-39BAA7C58A20}"/>
            </c:ext>
          </c:extLst>
        </c:ser>
        <c:dLbls>
          <c:dLblPos val="inEnd"/>
          <c:showLegendKey val="0"/>
          <c:showVal val="1"/>
          <c:showCatName val="0"/>
          <c:showSerName val="0"/>
          <c:showPercent val="0"/>
          <c:showBubbleSize val="0"/>
        </c:dLbls>
        <c:gapWidth val="20"/>
        <c:axId val="1229875184"/>
        <c:axId val="1229877232"/>
      </c:barChart>
      <c:catAx>
        <c:axId val="12298751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9877232"/>
        <c:crosses val="autoZero"/>
        <c:auto val="1"/>
        <c:lblAlgn val="ctr"/>
        <c:lblOffset val="100"/>
        <c:noMultiLvlLbl val="0"/>
      </c:catAx>
      <c:valAx>
        <c:axId val="1229877232"/>
        <c:scaling>
          <c:orientation val="minMax"/>
        </c:scaling>
        <c:delete val="1"/>
        <c:axPos val="l"/>
        <c:numFmt formatCode="0.0%" sourceLinked="0"/>
        <c:majorTickMark val="out"/>
        <c:minorTickMark val="none"/>
        <c:tickLblPos val="nextTo"/>
        <c:crossAx val="1229875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c:v>
                </c:pt>
              </c:strCache>
            </c:strRef>
          </c:tx>
          <c:spPr>
            <a:solidFill>
              <a:srgbClr val="00AEEF"/>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319</c:v>
                </c:pt>
                <c:pt idx="1">
                  <c:v>315</c:v>
                </c:pt>
                <c:pt idx="2">
                  <c:v>455</c:v>
                </c:pt>
                <c:pt idx="3">
                  <c:v>447</c:v>
                </c:pt>
                <c:pt idx="4">
                  <c:v>555</c:v>
                </c:pt>
                <c:pt idx="5">
                  <c:v>600</c:v>
                </c:pt>
                <c:pt idx="6">
                  <c:v>513</c:v>
                </c:pt>
                <c:pt idx="7">
                  <c:v>535</c:v>
                </c:pt>
                <c:pt idx="8">
                  <c:v>462</c:v>
                </c:pt>
                <c:pt idx="9">
                  <c:v>458</c:v>
                </c:pt>
                <c:pt idx="10">
                  <c:v>425</c:v>
                </c:pt>
                <c:pt idx="11">
                  <c:v>427</c:v>
                </c:pt>
              </c:numCache>
            </c:numRef>
          </c:val>
          <c:extLst>
            <c:ext xmlns:c16="http://schemas.microsoft.com/office/drawing/2014/chart" uri="{C3380CC4-5D6E-409C-BE32-E72D297353CC}">
              <c16:uniqueId val="{00000000-A996-6745-8A5C-D04445B9BFBB}"/>
            </c:ext>
          </c:extLst>
        </c:ser>
        <c:ser>
          <c:idx val="1"/>
          <c:order val="1"/>
          <c:tx>
            <c:strRef>
              <c:f>Sheet1!$C$1</c:f>
              <c:strCache>
                <c:ptCount val="1"/>
                <c:pt idx="0">
                  <c:v>2018</c:v>
                </c:pt>
              </c:strCache>
            </c:strRef>
          </c:tx>
          <c:spPr>
            <a:solidFill>
              <a:srgbClr val="0070C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313</c:v>
                </c:pt>
                <c:pt idx="1">
                  <c:v>319</c:v>
                </c:pt>
                <c:pt idx="2">
                  <c:v>434</c:v>
                </c:pt>
                <c:pt idx="3">
                  <c:v>460</c:v>
                </c:pt>
                <c:pt idx="4">
                  <c:v>535</c:v>
                </c:pt>
                <c:pt idx="5">
                  <c:v>570</c:v>
                </c:pt>
                <c:pt idx="6">
                  <c:v>523</c:v>
                </c:pt>
                <c:pt idx="7">
                  <c:v>539</c:v>
                </c:pt>
                <c:pt idx="8">
                  <c:v>421</c:v>
                </c:pt>
                <c:pt idx="9">
                  <c:v>446</c:v>
                </c:pt>
                <c:pt idx="10">
                  <c:v>406</c:v>
                </c:pt>
                <c:pt idx="11">
                  <c:v>377</c:v>
                </c:pt>
              </c:numCache>
            </c:numRef>
          </c:val>
          <c:extLst>
            <c:ext xmlns:c16="http://schemas.microsoft.com/office/drawing/2014/chart" uri="{C3380CC4-5D6E-409C-BE32-E72D297353CC}">
              <c16:uniqueId val="{00000001-A996-6745-8A5C-D04445B9BFBB}"/>
            </c:ext>
          </c:extLst>
        </c:ser>
        <c:ser>
          <c:idx val="2"/>
          <c:order val="2"/>
          <c:tx>
            <c:strRef>
              <c:f>Sheet1!$D$1</c:f>
              <c:strCache>
                <c:ptCount val="1"/>
                <c:pt idx="0">
                  <c:v>2019</c:v>
                </c:pt>
              </c:strCache>
            </c:strRef>
          </c:tx>
          <c:spPr>
            <a:solidFill>
              <a:srgbClr val="00206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General</c:formatCode>
                <c:ptCount val="12"/>
                <c:pt idx="0">
                  <c:v>285</c:v>
                </c:pt>
                <c:pt idx="1">
                  <c:v>311</c:v>
                </c:pt>
                <c:pt idx="2">
                  <c:v>400</c:v>
                </c:pt>
                <c:pt idx="3">
                  <c:v>456</c:v>
                </c:pt>
                <c:pt idx="4">
                  <c:v>542</c:v>
                </c:pt>
                <c:pt idx="5">
                  <c:v>528</c:v>
                </c:pt>
                <c:pt idx="6">
                  <c:v>540</c:v>
                </c:pt>
                <c:pt idx="7">
                  <c:v>534</c:v>
                </c:pt>
              </c:numCache>
            </c:numRef>
          </c:val>
          <c:extLst>
            <c:ext xmlns:c16="http://schemas.microsoft.com/office/drawing/2014/chart" uri="{C3380CC4-5D6E-409C-BE32-E72D297353CC}">
              <c16:uniqueId val="{00000000-00C5-FD4A-A399-175330002A3F}"/>
            </c:ext>
          </c:extLst>
        </c:ser>
        <c:dLbls>
          <c:showLegendKey val="0"/>
          <c:showVal val="0"/>
          <c:showCatName val="0"/>
          <c:showSerName val="0"/>
          <c:showPercent val="0"/>
          <c:showBubbleSize val="0"/>
        </c:dLbls>
        <c:gapWidth val="50"/>
        <c:axId val="1909335392"/>
        <c:axId val="1909338144"/>
      </c:barChart>
      <c:catAx>
        <c:axId val="190933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charset="0"/>
                <a:ea typeface="Arial" charset="0"/>
                <a:cs typeface="Arial" charset="0"/>
              </a:defRPr>
            </a:pPr>
            <a:endParaRPr lang="en-US"/>
          </a:p>
        </c:txPr>
        <c:crossAx val="1909338144"/>
        <c:crosses val="autoZero"/>
        <c:auto val="1"/>
        <c:lblAlgn val="ctr"/>
        <c:lblOffset val="100"/>
        <c:noMultiLvlLbl val="0"/>
      </c:catAx>
      <c:valAx>
        <c:axId val="1909338144"/>
        <c:scaling>
          <c:orientation val="minMax"/>
        </c:scaling>
        <c:delete val="1"/>
        <c:axPos val="l"/>
        <c:numFmt formatCode="General" sourceLinked="1"/>
        <c:majorTickMark val="none"/>
        <c:minorTickMark val="none"/>
        <c:tickLblPos val="nextTo"/>
        <c:crossAx val="1909335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c:v>
                </c:pt>
              </c:strCache>
            </c:strRef>
          </c:tx>
          <c:spPr>
            <a:solidFill>
              <a:srgbClr val="00AEEF"/>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45</c:v>
                </c:pt>
                <c:pt idx="1">
                  <c:v>51</c:v>
                </c:pt>
                <c:pt idx="2">
                  <c:v>61</c:v>
                </c:pt>
                <c:pt idx="3">
                  <c:v>56</c:v>
                </c:pt>
                <c:pt idx="4">
                  <c:v>57</c:v>
                </c:pt>
                <c:pt idx="5">
                  <c:v>56</c:v>
                </c:pt>
                <c:pt idx="6">
                  <c:v>48</c:v>
                </c:pt>
                <c:pt idx="7">
                  <c:v>45</c:v>
                </c:pt>
                <c:pt idx="8">
                  <c:v>50</c:v>
                </c:pt>
                <c:pt idx="9">
                  <c:v>49</c:v>
                </c:pt>
                <c:pt idx="10">
                  <c:v>50</c:v>
                </c:pt>
                <c:pt idx="11">
                  <c:v>45</c:v>
                </c:pt>
              </c:numCache>
            </c:numRef>
          </c:val>
          <c:extLst>
            <c:ext xmlns:c16="http://schemas.microsoft.com/office/drawing/2014/chart" uri="{C3380CC4-5D6E-409C-BE32-E72D297353CC}">
              <c16:uniqueId val="{00000000-7379-BD42-B04E-F4EB045E306C}"/>
            </c:ext>
          </c:extLst>
        </c:ser>
        <c:ser>
          <c:idx val="1"/>
          <c:order val="1"/>
          <c:tx>
            <c:strRef>
              <c:f>Sheet1!$C$1</c:f>
              <c:strCache>
                <c:ptCount val="1"/>
                <c:pt idx="0">
                  <c:v>2018</c:v>
                </c:pt>
              </c:strCache>
            </c:strRef>
          </c:tx>
          <c:spPr>
            <a:solidFill>
              <a:srgbClr val="0070C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48</c:v>
                </c:pt>
                <c:pt idx="1">
                  <c:v>54</c:v>
                </c:pt>
                <c:pt idx="2">
                  <c:v>66</c:v>
                </c:pt>
                <c:pt idx="3">
                  <c:v>61</c:v>
                </c:pt>
                <c:pt idx="4">
                  <c:v>62</c:v>
                </c:pt>
                <c:pt idx="5">
                  <c:v>56</c:v>
                </c:pt>
                <c:pt idx="6">
                  <c:v>52</c:v>
                </c:pt>
                <c:pt idx="7">
                  <c:v>47</c:v>
                </c:pt>
                <c:pt idx="8">
                  <c:v>46</c:v>
                </c:pt>
                <c:pt idx="9">
                  <c:v>43</c:v>
                </c:pt>
                <c:pt idx="10">
                  <c:v>44</c:v>
                </c:pt>
                <c:pt idx="11">
                  <c:v>38</c:v>
                </c:pt>
              </c:numCache>
            </c:numRef>
          </c:val>
          <c:extLst>
            <c:ext xmlns:c16="http://schemas.microsoft.com/office/drawing/2014/chart" uri="{C3380CC4-5D6E-409C-BE32-E72D297353CC}">
              <c16:uniqueId val="{00000001-7379-BD42-B04E-F4EB045E306C}"/>
            </c:ext>
          </c:extLst>
        </c:ser>
        <c:ser>
          <c:idx val="2"/>
          <c:order val="2"/>
          <c:tx>
            <c:strRef>
              <c:f>Sheet1!$D$1</c:f>
              <c:strCache>
                <c:ptCount val="1"/>
                <c:pt idx="0">
                  <c:v>2019</c:v>
                </c:pt>
              </c:strCache>
            </c:strRef>
          </c:tx>
          <c:spPr>
            <a:solidFill>
              <a:srgbClr val="00206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General</c:formatCode>
                <c:ptCount val="12"/>
                <c:pt idx="0">
                  <c:v>49</c:v>
                </c:pt>
                <c:pt idx="1">
                  <c:v>57</c:v>
                </c:pt>
                <c:pt idx="2">
                  <c:v>68</c:v>
                </c:pt>
                <c:pt idx="3">
                  <c:v>64</c:v>
                </c:pt>
                <c:pt idx="4">
                  <c:v>56</c:v>
                </c:pt>
                <c:pt idx="5">
                  <c:v>66</c:v>
                </c:pt>
                <c:pt idx="6">
                  <c:v>56</c:v>
                </c:pt>
                <c:pt idx="7">
                  <c:v>57</c:v>
                </c:pt>
              </c:numCache>
            </c:numRef>
          </c:val>
          <c:extLst>
            <c:ext xmlns:c16="http://schemas.microsoft.com/office/drawing/2014/chart" uri="{C3380CC4-5D6E-409C-BE32-E72D297353CC}">
              <c16:uniqueId val="{00000000-FDFA-074E-AF99-00D71779108A}"/>
            </c:ext>
          </c:extLst>
        </c:ser>
        <c:dLbls>
          <c:showLegendKey val="0"/>
          <c:showVal val="0"/>
          <c:showCatName val="0"/>
          <c:showSerName val="0"/>
          <c:showPercent val="0"/>
          <c:showBubbleSize val="0"/>
        </c:dLbls>
        <c:gapWidth val="50"/>
        <c:axId val="1887171376"/>
        <c:axId val="1887157024"/>
      </c:barChart>
      <c:catAx>
        <c:axId val="188717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charset="0"/>
                <a:ea typeface="Arial" charset="0"/>
                <a:cs typeface="Arial" charset="0"/>
              </a:defRPr>
            </a:pPr>
            <a:endParaRPr lang="en-US"/>
          </a:p>
        </c:txPr>
        <c:crossAx val="1887157024"/>
        <c:crosses val="autoZero"/>
        <c:auto val="1"/>
        <c:lblAlgn val="ctr"/>
        <c:lblOffset val="100"/>
        <c:noMultiLvlLbl val="0"/>
      </c:catAx>
      <c:valAx>
        <c:axId val="1887157024"/>
        <c:scaling>
          <c:orientation val="minMax"/>
        </c:scaling>
        <c:delete val="1"/>
        <c:axPos val="l"/>
        <c:numFmt formatCode="General" sourceLinked="0"/>
        <c:majorTickMark val="none"/>
        <c:minorTickMark val="none"/>
        <c:tickLblPos val="nextTo"/>
        <c:crossAx val="1887171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charset="0"/>
              <a:ea typeface="Arial" charset="0"/>
              <a:cs typeface="Arial"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22331583552101E-2"/>
          <c:y val="2.0866988260265298E-2"/>
          <c:w val="0.92808322397200305"/>
          <c:h val="0.90466120250428494"/>
        </c:manualLayout>
      </c:layout>
      <c:areaChart>
        <c:grouping val="stacked"/>
        <c:varyColors val="0"/>
        <c:ser>
          <c:idx val="0"/>
          <c:order val="0"/>
          <c:tx>
            <c:strRef>
              <c:f>Sheet1!$B$1</c:f>
              <c:strCache>
                <c:ptCount val="1"/>
                <c:pt idx="0">
                  <c:v>Column 1</c:v>
                </c:pt>
              </c:strCache>
            </c:strRef>
          </c:tx>
          <c:spPr>
            <a:solidFill>
              <a:srgbClr val="0070C0"/>
            </a:solidFill>
            <a:ln>
              <a:noFill/>
            </a:ln>
            <a:effectLst/>
          </c:spPr>
          <c:cat>
            <c:strRef>
              <c:f>Sheet1!$A$2:$A$64</c:f>
              <c:strCache>
                <c:ptCount val="56"/>
                <c:pt idx="0">
                  <c:v>Jun-14</c:v>
                </c:pt>
                <c:pt idx="7">
                  <c:v>Jan-15</c:v>
                </c:pt>
                <c:pt idx="19">
                  <c:v>Jan-16</c:v>
                </c:pt>
                <c:pt idx="31">
                  <c:v>Jan-17</c:v>
                </c:pt>
                <c:pt idx="43">
                  <c:v>Jan-18</c:v>
                </c:pt>
                <c:pt idx="55">
                  <c:v>Jan-19</c:v>
                </c:pt>
              </c:strCache>
            </c:strRef>
          </c:cat>
          <c:val>
            <c:numRef>
              <c:f>Sheet1!$B$2:$B$64</c:f>
              <c:numCache>
                <c:formatCode>General</c:formatCode>
                <c:ptCount val="63"/>
                <c:pt idx="0">
                  <c:v>416</c:v>
                </c:pt>
                <c:pt idx="1">
                  <c:v>402</c:v>
                </c:pt>
                <c:pt idx="2">
                  <c:v>449</c:v>
                </c:pt>
                <c:pt idx="3">
                  <c:v>466</c:v>
                </c:pt>
                <c:pt idx="4">
                  <c:v>474</c:v>
                </c:pt>
                <c:pt idx="5">
                  <c:v>445</c:v>
                </c:pt>
                <c:pt idx="6">
                  <c:v>492</c:v>
                </c:pt>
                <c:pt idx="7">
                  <c:v>523</c:v>
                </c:pt>
                <c:pt idx="8">
                  <c:v>549</c:v>
                </c:pt>
                <c:pt idx="9">
                  <c:v>481</c:v>
                </c:pt>
                <c:pt idx="10">
                  <c:v>500</c:v>
                </c:pt>
                <c:pt idx="11">
                  <c:v>504</c:v>
                </c:pt>
                <c:pt idx="12">
                  <c:v>476</c:v>
                </c:pt>
                <c:pt idx="13">
                  <c:v>498</c:v>
                </c:pt>
                <c:pt idx="14">
                  <c:v>513</c:v>
                </c:pt>
                <c:pt idx="15">
                  <c:v>461</c:v>
                </c:pt>
                <c:pt idx="16">
                  <c:v>482</c:v>
                </c:pt>
                <c:pt idx="17">
                  <c:v>508</c:v>
                </c:pt>
                <c:pt idx="18">
                  <c:v>536</c:v>
                </c:pt>
                <c:pt idx="19">
                  <c:v>520</c:v>
                </c:pt>
                <c:pt idx="20">
                  <c:v>525</c:v>
                </c:pt>
                <c:pt idx="21">
                  <c:v>533</c:v>
                </c:pt>
                <c:pt idx="22">
                  <c:v>566</c:v>
                </c:pt>
                <c:pt idx="23">
                  <c:v>560</c:v>
                </c:pt>
                <c:pt idx="24">
                  <c:v>559</c:v>
                </c:pt>
                <c:pt idx="25">
                  <c:v>627</c:v>
                </c:pt>
                <c:pt idx="26">
                  <c:v>567</c:v>
                </c:pt>
                <c:pt idx="27">
                  <c:v>570</c:v>
                </c:pt>
                <c:pt idx="28">
                  <c:v>577</c:v>
                </c:pt>
                <c:pt idx="29">
                  <c:v>579</c:v>
                </c:pt>
                <c:pt idx="30">
                  <c:v>548</c:v>
                </c:pt>
                <c:pt idx="31">
                  <c:v>599</c:v>
                </c:pt>
                <c:pt idx="32">
                  <c:v>615</c:v>
                </c:pt>
                <c:pt idx="33">
                  <c:v>638</c:v>
                </c:pt>
                <c:pt idx="34">
                  <c:v>590</c:v>
                </c:pt>
                <c:pt idx="35">
                  <c:v>604</c:v>
                </c:pt>
                <c:pt idx="36">
                  <c:v>616</c:v>
                </c:pt>
                <c:pt idx="37">
                  <c:v>556</c:v>
                </c:pt>
                <c:pt idx="38">
                  <c:v>558</c:v>
                </c:pt>
                <c:pt idx="39">
                  <c:v>637</c:v>
                </c:pt>
                <c:pt idx="40">
                  <c:v>618</c:v>
                </c:pt>
                <c:pt idx="41">
                  <c:v>712</c:v>
                </c:pt>
                <c:pt idx="42">
                  <c:v>636</c:v>
                </c:pt>
                <c:pt idx="43">
                  <c:v>633</c:v>
                </c:pt>
                <c:pt idx="44">
                  <c:v>663</c:v>
                </c:pt>
                <c:pt idx="45">
                  <c:v>672</c:v>
                </c:pt>
                <c:pt idx="46">
                  <c:v>629</c:v>
                </c:pt>
                <c:pt idx="47">
                  <c:v>650</c:v>
                </c:pt>
                <c:pt idx="48">
                  <c:v>618</c:v>
                </c:pt>
                <c:pt idx="49">
                  <c:v>609</c:v>
                </c:pt>
                <c:pt idx="50">
                  <c:v>604</c:v>
                </c:pt>
                <c:pt idx="51">
                  <c:v>607</c:v>
                </c:pt>
                <c:pt idx="52">
                  <c:v>557</c:v>
                </c:pt>
                <c:pt idx="53">
                  <c:v>615</c:v>
                </c:pt>
                <c:pt idx="54">
                  <c:v>564</c:v>
                </c:pt>
                <c:pt idx="55">
                  <c:v>644</c:v>
                </c:pt>
                <c:pt idx="56">
                  <c:v>669</c:v>
                </c:pt>
                <c:pt idx="57">
                  <c:v>693</c:v>
                </c:pt>
                <c:pt idx="58">
                  <c:v>656</c:v>
                </c:pt>
                <c:pt idx="59">
                  <c:v>598</c:v>
                </c:pt>
                <c:pt idx="60">
                  <c:v>729</c:v>
                </c:pt>
                <c:pt idx="61">
                  <c:v>666</c:v>
                </c:pt>
                <c:pt idx="62">
                  <c:v>713</c:v>
                </c:pt>
              </c:numCache>
            </c:numRef>
          </c:val>
          <c:extLst>
            <c:ext xmlns:c16="http://schemas.microsoft.com/office/drawing/2014/chart" uri="{C3380CC4-5D6E-409C-BE32-E72D297353CC}">
              <c16:uniqueId val="{00000000-B187-4671-8F45-6F23F60EE0D9}"/>
            </c:ext>
          </c:extLst>
        </c:ser>
        <c:dLbls>
          <c:showLegendKey val="0"/>
          <c:showVal val="0"/>
          <c:showCatName val="0"/>
          <c:showSerName val="0"/>
          <c:showPercent val="0"/>
          <c:showBubbleSize val="0"/>
        </c:dLbls>
        <c:axId val="1879970496"/>
        <c:axId val="1675328208"/>
      </c:areaChart>
      <c:catAx>
        <c:axId val="1879970496"/>
        <c:scaling>
          <c:orientation val="minMax"/>
        </c:scaling>
        <c:delete val="0"/>
        <c:axPos val="b"/>
        <c:numFmt formatCode="General" sourceLinked="1"/>
        <c:majorTickMark val="none"/>
        <c:minorTickMark val="out"/>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675328208"/>
        <c:crosses val="autoZero"/>
        <c:auto val="1"/>
        <c:lblAlgn val="ctr"/>
        <c:lblOffset val="100"/>
        <c:noMultiLvlLbl val="0"/>
      </c:catAx>
      <c:valAx>
        <c:axId val="1675328208"/>
        <c:scaling>
          <c:orientation val="minMax"/>
          <c:max val="715"/>
          <c:min val="360"/>
        </c:scaling>
        <c:delete val="1"/>
        <c:axPos val="l"/>
        <c:numFmt formatCode="General" sourceLinked="1"/>
        <c:majorTickMark val="out"/>
        <c:minorTickMark val="none"/>
        <c:tickLblPos val="nextTo"/>
        <c:crossAx val="1879970496"/>
        <c:crosses val="autoZero"/>
        <c:crossBetween val="midCat"/>
        <c:majorUnit val="100"/>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99544626593801E-2"/>
          <c:y val="1.7876097705740699E-2"/>
          <c:w val="0.96300091074681204"/>
          <c:h val="0.91745072970546504"/>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rgbClr val="FAC090"/>
              </a:solidFill>
              <a:ln>
                <a:noFill/>
              </a:ln>
              <a:effectLst/>
            </c:spPr>
            <c:extLst>
              <c:ext xmlns:c16="http://schemas.microsoft.com/office/drawing/2014/chart" uri="{C3380CC4-5D6E-409C-BE32-E72D297353CC}">
                <c16:uniqueId val="{00000005-3627-4F3C-8C0D-7D20759AC997}"/>
              </c:ext>
            </c:extLst>
          </c:dPt>
          <c:dPt>
            <c:idx val="1"/>
            <c:invertIfNegative val="0"/>
            <c:bubble3D val="0"/>
            <c:spPr>
              <a:solidFill>
                <a:srgbClr val="00AEEF"/>
              </a:solidFill>
              <a:ln>
                <a:noFill/>
              </a:ln>
              <a:effectLst/>
            </c:spPr>
            <c:extLst>
              <c:ext xmlns:c16="http://schemas.microsoft.com/office/drawing/2014/chart" uri="{C3380CC4-5D6E-409C-BE32-E72D297353CC}">
                <c16:uniqueId val="{00000007-3627-4F3C-8C0D-7D20759AC997}"/>
              </c:ext>
            </c:extLst>
          </c:dPt>
          <c:dPt>
            <c:idx val="2"/>
            <c:invertIfNegative val="0"/>
            <c:bubble3D val="0"/>
            <c:spPr>
              <a:solidFill>
                <a:srgbClr val="002060"/>
              </a:solidFill>
              <a:ln>
                <a:noFill/>
              </a:ln>
              <a:effectLst/>
            </c:spPr>
            <c:extLst>
              <c:ext xmlns:c16="http://schemas.microsoft.com/office/drawing/2014/chart" uri="{C3380CC4-5D6E-409C-BE32-E72D297353CC}">
                <c16:uniqueId val="{00000008-3627-4F3C-8C0D-7D20759AC997}"/>
              </c:ext>
            </c:extLst>
          </c:dPt>
          <c:dPt>
            <c:idx val="3"/>
            <c:invertIfNegative val="0"/>
            <c:bubble3D val="0"/>
            <c:spPr>
              <a:solidFill>
                <a:srgbClr val="0070C0"/>
              </a:solidFill>
              <a:ln>
                <a:noFill/>
              </a:ln>
              <a:effectLst/>
            </c:spPr>
            <c:extLst>
              <c:ext xmlns:c16="http://schemas.microsoft.com/office/drawing/2014/chart" uri="{C3380CC4-5D6E-409C-BE32-E72D297353CC}">
                <c16:uniqueId val="{00000009-3627-4F3C-8C0D-7D20759AC997}"/>
              </c:ext>
            </c:extLst>
          </c:dPt>
          <c:dPt>
            <c:idx val="4"/>
            <c:invertIfNegative val="0"/>
            <c:bubble3D val="0"/>
            <c:spPr>
              <a:solidFill>
                <a:srgbClr val="FAC090"/>
              </a:solidFill>
              <a:ln>
                <a:noFill/>
              </a:ln>
              <a:effectLst/>
            </c:spPr>
            <c:extLst>
              <c:ext xmlns:c16="http://schemas.microsoft.com/office/drawing/2014/chart" uri="{C3380CC4-5D6E-409C-BE32-E72D297353CC}">
                <c16:uniqueId val="{0000000A-3627-4F3C-8C0D-7D20759AC997}"/>
              </c:ext>
            </c:extLst>
          </c:dPt>
          <c:dPt>
            <c:idx val="5"/>
            <c:invertIfNegative val="0"/>
            <c:bubble3D val="0"/>
            <c:spPr>
              <a:solidFill>
                <a:srgbClr val="00B0F0"/>
              </a:solidFill>
              <a:ln>
                <a:noFill/>
              </a:ln>
              <a:effectLst/>
            </c:spPr>
            <c:extLst>
              <c:ext xmlns:c16="http://schemas.microsoft.com/office/drawing/2014/chart" uri="{C3380CC4-5D6E-409C-BE32-E72D297353CC}">
                <c16:uniqueId val="{0000000B-3627-4F3C-8C0D-7D20759AC997}"/>
              </c:ext>
            </c:extLst>
          </c:dPt>
          <c:dPt>
            <c:idx val="6"/>
            <c:invertIfNegative val="0"/>
            <c:bubble3D val="0"/>
            <c:spPr>
              <a:solidFill>
                <a:srgbClr val="FAC090"/>
              </a:solidFill>
              <a:ln>
                <a:noFill/>
              </a:ln>
              <a:effectLst/>
            </c:spPr>
            <c:extLst>
              <c:ext xmlns:c16="http://schemas.microsoft.com/office/drawing/2014/chart" uri="{C3380CC4-5D6E-409C-BE32-E72D297353CC}">
                <c16:uniqueId val="{00000006-3627-4F3C-8C0D-7D20759AC997}"/>
              </c:ext>
            </c:extLst>
          </c:dPt>
          <c:dLbls>
            <c:dLbl>
              <c:idx val="0"/>
              <c:layout>
                <c:manualLayout>
                  <c:x val="-2.8461398139781706E-3"/>
                  <c:y val="3.9953080642451807E-3"/>
                </c:manualLayout>
              </c:layout>
              <c:spPr>
                <a:noFill/>
                <a:ln>
                  <a:noFill/>
                </a:ln>
                <a:effectLst/>
              </c:spPr>
              <c:txPr>
                <a:bodyPr wrap="square" lIns="38100" tIns="19050" rIns="38100" bIns="19050" anchor="ctr">
                  <a:noAutofit/>
                </a:bodyPr>
                <a:lstStyle/>
                <a:p>
                  <a:pPr>
                    <a:defRPr sz="2200" b="1">
                      <a:solidFill>
                        <a:schemeClr val="tx1"/>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7230760473588339E-2"/>
                      <c:h val="2.8508669914771884E-2"/>
                    </c:manualLayout>
                  </c15:layout>
                </c:ext>
                <c:ext xmlns:c16="http://schemas.microsoft.com/office/drawing/2014/chart" uri="{C3380CC4-5D6E-409C-BE32-E72D297353CC}">
                  <c16:uniqueId val="{00000005-3627-4F3C-8C0D-7D20759AC997}"/>
                </c:ext>
              </c:extLst>
            </c:dLbl>
            <c:spPr>
              <a:noFill/>
              <a:ln>
                <a:noFill/>
              </a:ln>
              <a:effectLst/>
            </c:spPr>
            <c:txPr>
              <a:bodyPr wrap="square" lIns="38100" tIns="19050" rIns="38100" bIns="19050" anchor="ctr">
                <a:spAutoFit/>
              </a:bodyPr>
              <a:lstStyle/>
              <a:p>
                <a:pPr>
                  <a:defRPr sz="22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Sheet1!$A$2:$A$8</c:f>
              <c:strCache>
                <c:ptCount val="7"/>
                <c:pt idx="0">
                  <c:v>Under $150K</c:v>
                </c:pt>
                <c:pt idx="1">
                  <c:v>$150-$199K</c:v>
                </c:pt>
                <c:pt idx="2">
                  <c:v>$200-299K</c:v>
                </c:pt>
                <c:pt idx="3">
                  <c:v>$300-$399K</c:v>
                </c:pt>
                <c:pt idx="4">
                  <c:v>$400-$499K</c:v>
                </c:pt>
                <c:pt idx="5">
                  <c:v>$500-$749K</c:v>
                </c:pt>
                <c:pt idx="6">
                  <c:v>Over $750K </c:v>
                </c:pt>
              </c:strCache>
            </c:strRef>
          </c:cat>
          <c:val>
            <c:numRef>
              <c:f>Sheet1!$B$2:$B$8</c:f>
              <c:numCache>
                <c:formatCode>0%</c:formatCode>
                <c:ptCount val="7"/>
                <c:pt idx="0">
                  <c:v>0.01</c:v>
                </c:pt>
                <c:pt idx="1">
                  <c:v>0.05</c:v>
                </c:pt>
                <c:pt idx="2">
                  <c:v>0.18</c:v>
                </c:pt>
                <c:pt idx="3">
                  <c:v>0.12</c:v>
                </c:pt>
                <c:pt idx="4">
                  <c:v>0.08</c:v>
                </c:pt>
                <c:pt idx="5">
                  <c:v>0.09</c:v>
                </c:pt>
                <c:pt idx="6">
                  <c:v>0.05</c:v>
                </c:pt>
              </c:numCache>
            </c:numRef>
          </c:val>
          <c:extLst>
            <c:ext xmlns:c16="http://schemas.microsoft.com/office/drawing/2014/chart" uri="{C3380CC4-5D6E-409C-BE32-E72D297353CC}">
              <c16:uniqueId val="{00000000-3627-4F3C-8C0D-7D20759AC997}"/>
            </c:ext>
          </c:extLst>
        </c:ser>
        <c:dLbls>
          <c:dLblPos val="inEnd"/>
          <c:showLegendKey val="0"/>
          <c:showVal val="1"/>
          <c:showCatName val="0"/>
          <c:showSerName val="0"/>
          <c:showPercent val="0"/>
          <c:showBubbleSize val="0"/>
        </c:dLbls>
        <c:gapWidth val="18"/>
        <c:overlap val="-19"/>
        <c:axId val="1881174736"/>
        <c:axId val="1782029872"/>
      </c:barChart>
      <c:catAx>
        <c:axId val="1881174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Arial" charset="0"/>
                <a:cs typeface="Arial" charset="0"/>
              </a:defRPr>
            </a:pPr>
            <a:endParaRPr lang="en-US"/>
          </a:p>
        </c:txPr>
        <c:crossAx val="1782029872"/>
        <c:crosses val="autoZero"/>
        <c:auto val="1"/>
        <c:lblAlgn val="ctr"/>
        <c:lblOffset val="100"/>
        <c:noMultiLvlLbl val="0"/>
      </c:catAx>
      <c:valAx>
        <c:axId val="1782029872"/>
        <c:scaling>
          <c:orientation val="minMax"/>
          <c:max val="0.38000000000000006"/>
          <c:min val="0"/>
        </c:scaling>
        <c:delete val="1"/>
        <c:axPos val="l"/>
        <c:numFmt formatCode="0%" sourceLinked="1"/>
        <c:majorTickMark val="out"/>
        <c:minorTickMark val="none"/>
        <c:tickLblPos val="nextTo"/>
        <c:crossAx val="1881174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49870801033601E-2"/>
          <c:y val="0.10142603469385111"/>
          <c:w val="0.96770025839793306"/>
          <c:h val="0.8066753026024967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3-A7C9-4F80-A948-5C4FDB4C3E2C}"/>
              </c:ext>
            </c:extLst>
          </c:dPt>
          <c:dPt>
            <c:idx val="1"/>
            <c:invertIfNegative val="0"/>
            <c:bubble3D val="0"/>
            <c:spPr>
              <a:solidFill>
                <a:srgbClr val="00AEEF"/>
              </a:solidFill>
              <a:ln>
                <a:noFill/>
              </a:ln>
              <a:effectLst/>
            </c:spPr>
            <c:extLst>
              <c:ext xmlns:c16="http://schemas.microsoft.com/office/drawing/2014/chart" uri="{C3380CC4-5D6E-409C-BE32-E72D297353CC}">
                <c16:uniqueId val="{00000004-A7C9-4F80-A948-5C4FDB4C3E2C}"/>
              </c:ext>
            </c:extLst>
          </c:dPt>
          <c:dPt>
            <c:idx val="2"/>
            <c:invertIfNegative val="0"/>
            <c:bubble3D val="0"/>
            <c:spPr>
              <a:solidFill>
                <a:srgbClr val="00B0F0"/>
              </a:solidFill>
              <a:ln>
                <a:noFill/>
              </a:ln>
              <a:effectLst/>
            </c:spPr>
            <c:extLst>
              <c:ext xmlns:c16="http://schemas.microsoft.com/office/drawing/2014/chart" uri="{C3380CC4-5D6E-409C-BE32-E72D297353CC}">
                <c16:uniqueId val="{00000005-A7C9-4F80-A948-5C4FDB4C3E2C}"/>
              </c:ext>
            </c:extLst>
          </c:dPt>
          <c:dPt>
            <c:idx val="3"/>
            <c:invertIfNegative val="0"/>
            <c:bubble3D val="0"/>
            <c:spPr>
              <a:solidFill>
                <a:srgbClr val="00B0F0"/>
              </a:solidFill>
              <a:ln>
                <a:noFill/>
              </a:ln>
              <a:effectLst/>
            </c:spPr>
            <c:extLst>
              <c:ext xmlns:c16="http://schemas.microsoft.com/office/drawing/2014/chart" uri="{C3380CC4-5D6E-409C-BE32-E72D297353CC}">
                <c16:uniqueId val="{0000000F-A7C9-4F80-A948-5C4FDB4C3E2C}"/>
              </c:ext>
            </c:extLst>
          </c:dPt>
          <c:dPt>
            <c:idx val="4"/>
            <c:invertIfNegative val="0"/>
            <c:bubble3D val="0"/>
            <c:spPr>
              <a:solidFill>
                <a:srgbClr val="00B0F0"/>
              </a:solidFill>
              <a:ln>
                <a:noFill/>
              </a:ln>
              <a:effectLst/>
            </c:spPr>
            <c:extLst>
              <c:ext xmlns:c16="http://schemas.microsoft.com/office/drawing/2014/chart" uri="{C3380CC4-5D6E-409C-BE32-E72D297353CC}">
                <c16:uniqueId val="{00000010-A7C9-4F80-A948-5C4FDB4C3E2C}"/>
              </c:ext>
            </c:extLst>
          </c:dPt>
          <c:dPt>
            <c:idx val="5"/>
            <c:invertIfNegative val="0"/>
            <c:bubble3D val="0"/>
            <c:spPr>
              <a:solidFill>
                <a:srgbClr val="FBC18F"/>
              </a:solidFill>
              <a:ln>
                <a:noFill/>
              </a:ln>
              <a:effectLst/>
            </c:spPr>
            <c:extLst>
              <c:ext xmlns:c16="http://schemas.microsoft.com/office/drawing/2014/chart" uri="{C3380CC4-5D6E-409C-BE32-E72D297353CC}">
                <c16:uniqueId val="{00000011-A7C9-4F80-A948-5C4FDB4C3E2C}"/>
              </c:ext>
            </c:extLst>
          </c:dPt>
          <c:dPt>
            <c:idx val="6"/>
            <c:invertIfNegative val="0"/>
            <c:bubble3D val="0"/>
            <c:spPr>
              <a:solidFill>
                <a:srgbClr val="FBC18F"/>
              </a:solidFill>
              <a:ln>
                <a:noFill/>
              </a:ln>
              <a:effectLst/>
            </c:spPr>
            <c:extLst>
              <c:ext xmlns:c16="http://schemas.microsoft.com/office/drawing/2014/chart" uri="{C3380CC4-5D6E-409C-BE32-E72D297353CC}">
                <c16:uniqueId val="{00000012-A7C9-4F80-A948-5C4FDB4C3E2C}"/>
              </c:ext>
            </c:extLst>
          </c:dPt>
          <c:dPt>
            <c:idx val="7"/>
            <c:invertIfNegative val="0"/>
            <c:bubble3D val="0"/>
            <c:spPr>
              <a:solidFill>
                <a:srgbClr val="FBC18F"/>
              </a:solidFill>
              <a:ln>
                <a:noFill/>
              </a:ln>
              <a:effectLst/>
            </c:spPr>
            <c:extLst>
              <c:ext xmlns:c16="http://schemas.microsoft.com/office/drawing/2014/chart" uri="{C3380CC4-5D6E-409C-BE32-E72D297353CC}">
                <c16:uniqueId val="{00000006-A7C9-4F80-A948-5C4FDB4C3E2C}"/>
              </c:ext>
            </c:extLst>
          </c:dPt>
          <c:dPt>
            <c:idx val="8"/>
            <c:invertIfNegative val="0"/>
            <c:bubble3D val="0"/>
            <c:spPr>
              <a:solidFill>
                <a:srgbClr val="FBC18F"/>
              </a:solidFill>
              <a:ln>
                <a:noFill/>
              </a:ln>
              <a:effectLst/>
            </c:spPr>
            <c:extLst>
              <c:ext xmlns:c16="http://schemas.microsoft.com/office/drawing/2014/chart" uri="{C3380CC4-5D6E-409C-BE32-E72D297353CC}">
                <c16:uniqueId val="{00000007-A7C9-4F80-A948-5C4FDB4C3E2C}"/>
              </c:ext>
            </c:extLst>
          </c:dPt>
          <c:dPt>
            <c:idx val="9"/>
            <c:invertIfNegative val="0"/>
            <c:bubble3D val="0"/>
            <c:spPr>
              <a:solidFill>
                <a:srgbClr val="00AEEF"/>
              </a:solidFill>
              <a:ln>
                <a:noFill/>
              </a:ln>
              <a:effectLst/>
            </c:spPr>
            <c:extLst>
              <c:ext xmlns:c16="http://schemas.microsoft.com/office/drawing/2014/chart" uri="{C3380CC4-5D6E-409C-BE32-E72D297353CC}">
                <c16:uniqueId val="{00000008-A7C9-4F80-A948-5C4FDB4C3E2C}"/>
              </c:ext>
            </c:extLst>
          </c:dPt>
          <c:dPt>
            <c:idx val="10"/>
            <c:invertIfNegative val="0"/>
            <c:bubble3D val="0"/>
            <c:spPr>
              <a:solidFill>
                <a:srgbClr val="00B0F0"/>
              </a:solidFill>
              <a:ln>
                <a:noFill/>
              </a:ln>
              <a:effectLst/>
            </c:spPr>
            <c:extLst>
              <c:ext xmlns:c16="http://schemas.microsoft.com/office/drawing/2014/chart" uri="{C3380CC4-5D6E-409C-BE32-E72D297353CC}">
                <c16:uniqueId val="{00000019-A7C9-4F80-A948-5C4FDB4C3E2C}"/>
              </c:ext>
            </c:extLst>
          </c:dPt>
          <c:dPt>
            <c:idx val="14"/>
            <c:invertIfNegative val="0"/>
            <c:bubble3D val="0"/>
            <c:spPr>
              <a:solidFill>
                <a:srgbClr val="00B0F0"/>
              </a:solidFill>
              <a:ln>
                <a:noFill/>
              </a:ln>
              <a:effectLst/>
            </c:spPr>
            <c:extLst>
              <c:ext xmlns:c16="http://schemas.microsoft.com/office/drawing/2014/chart" uri="{C3380CC4-5D6E-409C-BE32-E72D297353CC}">
                <c16:uniqueId val="{00000017-80B1-4046-927C-9EEC084C0292}"/>
              </c:ext>
            </c:extLst>
          </c:dPt>
          <c:dPt>
            <c:idx val="15"/>
            <c:invertIfNegative val="0"/>
            <c:bubble3D val="0"/>
            <c:spPr>
              <a:solidFill>
                <a:srgbClr val="00AEEF"/>
              </a:solidFill>
              <a:ln>
                <a:noFill/>
              </a:ln>
              <a:effectLst/>
            </c:spPr>
            <c:extLst>
              <c:ext xmlns:c16="http://schemas.microsoft.com/office/drawing/2014/chart" uri="{C3380CC4-5D6E-409C-BE32-E72D297353CC}">
                <c16:uniqueId val="{00000019-8310-4C35-9C27-6528E93B8E3A}"/>
              </c:ext>
            </c:extLst>
          </c:dPt>
          <c:dPt>
            <c:idx val="16"/>
            <c:invertIfNegative val="0"/>
            <c:bubble3D val="0"/>
            <c:spPr>
              <a:solidFill>
                <a:srgbClr val="00AEEF"/>
              </a:solidFill>
              <a:ln>
                <a:noFill/>
              </a:ln>
              <a:effectLst/>
            </c:spPr>
            <c:extLst>
              <c:ext xmlns:c16="http://schemas.microsoft.com/office/drawing/2014/chart" uri="{C3380CC4-5D6E-409C-BE32-E72D297353CC}">
                <c16:uniqueId val="{0000001B-C6BE-4944-B520-0CF0E23B5244}"/>
              </c:ext>
            </c:extLst>
          </c:dPt>
          <c:dPt>
            <c:idx val="17"/>
            <c:invertIfNegative val="0"/>
            <c:bubble3D val="0"/>
            <c:spPr>
              <a:solidFill>
                <a:srgbClr val="FAC090"/>
              </a:solidFill>
              <a:ln>
                <a:noFill/>
              </a:ln>
              <a:effectLst/>
            </c:spPr>
            <c:extLst>
              <c:ext xmlns:c16="http://schemas.microsoft.com/office/drawing/2014/chart" uri="{C3380CC4-5D6E-409C-BE32-E72D297353CC}">
                <c16:uniqueId val="{0000001D-4208-45C3-A7F7-E1E0ACBDFF3D}"/>
              </c:ext>
            </c:extLst>
          </c:dPt>
          <c:dPt>
            <c:idx val="18"/>
            <c:invertIfNegative val="0"/>
            <c:bubble3D val="0"/>
            <c:spPr>
              <a:solidFill>
                <a:srgbClr val="FAC090"/>
              </a:solidFill>
              <a:ln>
                <a:noFill/>
              </a:ln>
              <a:effectLst/>
            </c:spPr>
            <c:extLst>
              <c:ext xmlns:c16="http://schemas.microsoft.com/office/drawing/2014/chart" uri="{C3380CC4-5D6E-409C-BE32-E72D297353CC}">
                <c16:uniqueId val="{0000001F-35AB-4DC2-8ECD-324EAF89087E}"/>
              </c:ext>
            </c:extLst>
          </c:dPt>
          <c:dPt>
            <c:idx val="19"/>
            <c:invertIfNegative val="0"/>
            <c:bubble3D val="0"/>
            <c:spPr>
              <a:solidFill>
                <a:srgbClr val="00B0F0"/>
              </a:solidFill>
              <a:ln>
                <a:noFill/>
              </a:ln>
              <a:effectLst/>
            </c:spPr>
            <c:extLst>
              <c:ext xmlns:c16="http://schemas.microsoft.com/office/drawing/2014/chart" uri="{C3380CC4-5D6E-409C-BE32-E72D297353CC}">
                <c16:uniqueId val="{00000021-809A-4805-85EA-1A88B1465FC6}"/>
              </c:ext>
            </c:extLst>
          </c:dPt>
          <c:dPt>
            <c:idx val="20"/>
            <c:invertIfNegative val="0"/>
            <c:bubble3D val="0"/>
            <c:spPr>
              <a:solidFill>
                <a:srgbClr val="00B0F0"/>
              </a:solidFill>
              <a:ln>
                <a:noFill/>
              </a:ln>
              <a:effectLst/>
            </c:spPr>
            <c:extLst>
              <c:ext xmlns:c16="http://schemas.microsoft.com/office/drawing/2014/chart" uri="{C3380CC4-5D6E-409C-BE32-E72D297353CC}">
                <c16:uniqueId val="{00000023-809A-4805-85EA-1A88B1465FC6}"/>
              </c:ext>
            </c:extLst>
          </c:dPt>
          <c:dPt>
            <c:idx val="21"/>
            <c:invertIfNegative val="0"/>
            <c:bubble3D val="0"/>
            <c:spPr>
              <a:solidFill>
                <a:srgbClr val="FAC090"/>
              </a:solidFill>
              <a:ln>
                <a:noFill/>
              </a:ln>
              <a:effectLst/>
            </c:spPr>
            <c:extLst>
              <c:ext xmlns:c16="http://schemas.microsoft.com/office/drawing/2014/chart" uri="{C3380CC4-5D6E-409C-BE32-E72D297353CC}">
                <c16:uniqueId val="{00000025-6DDC-D247-9478-E5D597DA7373}"/>
              </c:ext>
            </c:extLst>
          </c:dPt>
          <c:dPt>
            <c:idx val="22"/>
            <c:invertIfNegative val="0"/>
            <c:bubble3D val="0"/>
            <c:spPr>
              <a:solidFill>
                <a:srgbClr val="00B0F0"/>
              </a:solidFill>
              <a:ln>
                <a:noFill/>
              </a:ln>
              <a:effectLst/>
            </c:spPr>
            <c:extLst>
              <c:ext xmlns:c16="http://schemas.microsoft.com/office/drawing/2014/chart" uri="{C3380CC4-5D6E-409C-BE32-E72D297353CC}">
                <c16:uniqueId val="{00000027-6DDC-D247-9478-E5D597DA7373}"/>
              </c:ext>
            </c:extLst>
          </c:dPt>
          <c:dPt>
            <c:idx val="23"/>
            <c:invertIfNegative val="0"/>
            <c:bubble3D val="0"/>
            <c:spPr>
              <a:solidFill>
                <a:srgbClr val="00B0F0"/>
              </a:solidFill>
              <a:ln>
                <a:noFill/>
              </a:ln>
              <a:effectLst/>
            </c:spPr>
            <c:extLst>
              <c:ext xmlns:c16="http://schemas.microsoft.com/office/drawing/2014/chart" uri="{C3380CC4-5D6E-409C-BE32-E72D297353CC}">
                <c16:uniqueId val="{0000002A-8032-7646-9341-96EC594F603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Calibri" panose="020F0502020204030204" pitchFamily="34" charset="0"/>
                    <a:ea typeface="Arial"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Sep</c:v>
                </c:pt>
                <c:pt idx="1">
                  <c:v>Oct</c:v>
                </c:pt>
                <c:pt idx="2">
                  <c:v>Nov</c:v>
                </c:pt>
                <c:pt idx="3">
                  <c:v>Dec</c:v>
                </c:pt>
                <c:pt idx="4">
                  <c:v>Jan-18</c:v>
                </c:pt>
                <c:pt idx="5">
                  <c:v>Feb</c:v>
                </c:pt>
                <c:pt idx="6">
                  <c:v>Mar</c:v>
                </c:pt>
                <c:pt idx="7">
                  <c:v>Apr</c:v>
                </c:pt>
                <c:pt idx="8">
                  <c:v>May</c:v>
                </c:pt>
                <c:pt idx="9">
                  <c:v>Jun</c:v>
                </c:pt>
                <c:pt idx="10">
                  <c:v>Jul</c:v>
                </c:pt>
                <c:pt idx="11">
                  <c:v>Aug</c:v>
                </c:pt>
                <c:pt idx="12">
                  <c:v>Sep</c:v>
                </c:pt>
                <c:pt idx="13">
                  <c:v>Oct</c:v>
                </c:pt>
                <c:pt idx="14">
                  <c:v>Nov</c:v>
                </c:pt>
                <c:pt idx="15">
                  <c:v>Dec</c:v>
                </c:pt>
                <c:pt idx="16">
                  <c:v>Jan-19</c:v>
                </c:pt>
                <c:pt idx="17">
                  <c:v>Feb</c:v>
                </c:pt>
                <c:pt idx="18">
                  <c:v>Mar</c:v>
                </c:pt>
                <c:pt idx="19">
                  <c:v>Apr</c:v>
                </c:pt>
                <c:pt idx="20">
                  <c:v>May</c:v>
                </c:pt>
                <c:pt idx="21">
                  <c:v>Jun</c:v>
                </c:pt>
                <c:pt idx="22">
                  <c:v>Jul</c:v>
                </c:pt>
                <c:pt idx="23">
                  <c:v>Aug</c:v>
                </c:pt>
              </c:strCache>
            </c:strRef>
          </c:cat>
          <c:val>
            <c:numRef>
              <c:f>Sheet1!$B$2:$B$25</c:f>
              <c:numCache>
                <c:formatCode>0.0</c:formatCode>
                <c:ptCount val="24"/>
                <c:pt idx="0">
                  <c:v>3.2</c:v>
                </c:pt>
                <c:pt idx="1">
                  <c:v>3.2</c:v>
                </c:pt>
                <c:pt idx="2">
                  <c:v>3.4</c:v>
                </c:pt>
                <c:pt idx="3">
                  <c:v>3.2</c:v>
                </c:pt>
                <c:pt idx="4">
                  <c:v>3.3</c:v>
                </c:pt>
                <c:pt idx="5">
                  <c:v>3.7</c:v>
                </c:pt>
                <c:pt idx="6">
                  <c:v>3.9</c:v>
                </c:pt>
                <c:pt idx="7">
                  <c:v>3.8</c:v>
                </c:pt>
                <c:pt idx="8">
                  <c:v>3.7</c:v>
                </c:pt>
                <c:pt idx="9">
                  <c:v>3.3</c:v>
                </c:pt>
                <c:pt idx="10">
                  <c:v>3.1</c:v>
                </c:pt>
                <c:pt idx="11">
                  <c:v>2.9</c:v>
                </c:pt>
                <c:pt idx="12">
                  <c:v>2.9</c:v>
                </c:pt>
                <c:pt idx="13">
                  <c:v>2.7</c:v>
                </c:pt>
                <c:pt idx="14">
                  <c:v>3</c:v>
                </c:pt>
                <c:pt idx="15">
                  <c:v>3.2</c:v>
                </c:pt>
                <c:pt idx="16">
                  <c:v>3.2</c:v>
                </c:pt>
                <c:pt idx="17">
                  <c:v>3.6</c:v>
                </c:pt>
                <c:pt idx="18">
                  <c:v>3.6</c:v>
                </c:pt>
                <c:pt idx="19">
                  <c:v>3.4</c:v>
                </c:pt>
                <c:pt idx="20">
                  <c:v>3.5</c:v>
                </c:pt>
                <c:pt idx="21">
                  <c:v>3.6</c:v>
                </c:pt>
                <c:pt idx="22">
                  <c:v>3.4</c:v>
                </c:pt>
                <c:pt idx="23">
                  <c:v>3.2</c:v>
                </c:pt>
              </c:numCache>
            </c:numRef>
          </c:val>
          <c:extLst>
            <c:ext xmlns:c16="http://schemas.microsoft.com/office/drawing/2014/chart" uri="{C3380CC4-5D6E-409C-BE32-E72D297353CC}">
              <c16:uniqueId val="{00000000-A7C9-4F80-A948-5C4FDB4C3E2C}"/>
            </c:ext>
          </c:extLst>
        </c:ser>
        <c:dLbls>
          <c:dLblPos val="inEnd"/>
          <c:showLegendKey val="0"/>
          <c:showVal val="1"/>
          <c:showCatName val="0"/>
          <c:showSerName val="0"/>
          <c:showPercent val="0"/>
          <c:showBubbleSize val="0"/>
        </c:dLbls>
        <c:gapWidth val="12"/>
        <c:overlap val="-27"/>
        <c:axId val="1882049936"/>
        <c:axId val="1882051984"/>
      </c:barChart>
      <c:catAx>
        <c:axId val="188204993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882051984"/>
        <c:crosses val="autoZero"/>
        <c:auto val="1"/>
        <c:lblAlgn val="ctr"/>
        <c:lblOffset val="100"/>
        <c:noMultiLvlLbl val="0"/>
      </c:catAx>
      <c:valAx>
        <c:axId val="1882051984"/>
        <c:scaling>
          <c:orientation val="minMax"/>
          <c:max val="4.2"/>
          <c:min val="1.5"/>
        </c:scaling>
        <c:delete val="1"/>
        <c:axPos val="l"/>
        <c:numFmt formatCode="0.0" sourceLinked="1"/>
        <c:majorTickMark val="out"/>
        <c:minorTickMark val="none"/>
        <c:tickLblPos val="nextTo"/>
        <c:crossAx val="18820499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 </c:v>
                </c:pt>
                <c:pt idx="6">
                  <c:v>July</c:v>
                </c:pt>
                <c:pt idx="7">
                  <c:v>August</c:v>
                </c:pt>
                <c:pt idx="8">
                  <c:v>September</c:v>
                </c:pt>
                <c:pt idx="9">
                  <c:v>October</c:v>
                </c:pt>
                <c:pt idx="10">
                  <c:v>November</c:v>
                </c:pt>
                <c:pt idx="11">
                  <c:v>December</c:v>
                </c:pt>
              </c:strCache>
            </c:strRef>
          </c:cat>
          <c:val>
            <c:numRef>
              <c:f>Sheet1!$B$2:$B$13</c:f>
              <c:numCache>
                <c:formatCode>General</c:formatCode>
                <c:ptCount val="12"/>
                <c:pt idx="0">
                  <c:v>361</c:v>
                </c:pt>
                <c:pt idx="1">
                  <c:v>373</c:v>
                </c:pt>
                <c:pt idx="2">
                  <c:v>500</c:v>
                </c:pt>
                <c:pt idx="3">
                  <c:v>521</c:v>
                </c:pt>
                <c:pt idx="4">
                  <c:v>597</c:v>
                </c:pt>
                <c:pt idx="5">
                  <c:v>626</c:v>
                </c:pt>
                <c:pt idx="6">
                  <c:v>575</c:v>
                </c:pt>
                <c:pt idx="7">
                  <c:v>586</c:v>
                </c:pt>
                <c:pt idx="8">
                  <c:v>467</c:v>
                </c:pt>
                <c:pt idx="9">
                  <c:v>489</c:v>
                </c:pt>
                <c:pt idx="10">
                  <c:v>450</c:v>
                </c:pt>
                <c:pt idx="11">
                  <c:v>415</c:v>
                </c:pt>
              </c:numCache>
            </c:numRef>
          </c:val>
          <c:extLst>
            <c:ext xmlns:c16="http://schemas.microsoft.com/office/drawing/2014/chart" uri="{C3380CC4-5D6E-409C-BE32-E72D297353CC}">
              <c16:uniqueId val="{00000000-CB1C-614D-8537-E78928BADE04}"/>
            </c:ext>
          </c:extLst>
        </c:ser>
        <c:ser>
          <c:idx val="1"/>
          <c:order val="1"/>
          <c:tx>
            <c:strRef>
              <c:f>Sheet1!$C$1</c:f>
              <c:strCache>
                <c:ptCount val="1"/>
                <c:pt idx="0">
                  <c:v>2019</c:v>
                </c:pt>
              </c:strCache>
            </c:strRef>
          </c:tx>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January</c:v>
                </c:pt>
                <c:pt idx="1">
                  <c:v>February</c:v>
                </c:pt>
                <c:pt idx="2">
                  <c:v>March</c:v>
                </c:pt>
                <c:pt idx="3">
                  <c:v>April</c:v>
                </c:pt>
                <c:pt idx="4">
                  <c:v>May</c:v>
                </c:pt>
                <c:pt idx="5">
                  <c:v>June </c:v>
                </c:pt>
                <c:pt idx="6">
                  <c:v>July</c:v>
                </c:pt>
                <c:pt idx="7">
                  <c:v>August</c:v>
                </c:pt>
                <c:pt idx="8">
                  <c:v>September</c:v>
                </c:pt>
                <c:pt idx="9">
                  <c:v>October</c:v>
                </c:pt>
                <c:pt idx="10">
                  <c:v>November</c:v>
                </c:pt>
                <c:pt idx="11">
                  <c:v>December</c:v>
                </c:pt>
              </c:strCache>
            </c:strRef>
          </c:cat>
          <c:val>
            <c:numRef>
              <c:f>Sheet1!$C$2:$C$13</c:f>
              <c:numCache>
                <c:formatCode>General</c:formatCode>
                <c:ptCount val="12"/>
                <c:pt idx="0">
                  <c:v>334</c:v>
                </c:pt>
                <c:pt idx="1">
                  <c:v>368</c:v>
                </c:pt>
                <c:pt idx="2">
                  <c:v>468</c:v>
                </c:pt>
                <c:pt idx="3">
                  <c:v>520</c:v>
                </c:pt>
                <c:pt idx="4">
                  <c:v>598</c:v>
                </c:pt>
                <c:pt idx="5">
                  <c:v>594</c:v>
                </c:pt>
                <c:pt idx="6">
                  <c:v>596</c:v>
                </c:pt>
                <c:pt idx="7">
                  <c:v>591</c:v>
                </c:pt>
              </c:numCache>
            </c:numRef>
          </c:val>
          <c:extLst>
            <c:ext xmlns:c16="http://schemas.microsoft.com/office/drawing/2014/chart" uri="{C3380CC4-5D6E-409C-BE32-E72D297353CC}">
              <c16:uniqueId val="{00000001-CB1C-614D-8537-E78928BADE04}"/>
            </c:ext>
          </c:extLst>
        </c:ser>
        <c:dLbls>
          <c:dLblPos val="outEnd"/>
          <c:showLegendKey val="0"/>
          <c:showVal val="1"/>
          <c:showCatName val="0"/>
          <c:showSerName val="0"/>
          <c:showPercent val="0"/>
          <c:showBubbleSize val="0"/>
        </c:dLbls>
        <c:gapWidth val="50"/>
        <c:axId val="1675319952"/>
        <c:axId val="1675069264"/>
      </c:barChart>
      <c:catAx>
        <c:axId val="16753199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crossAx val="1675069264"/>
        <c:crosses val="autoZero"/>
        <c:auto val="1"/>
        <c:lblAlgn val="ctr"/>
        <c:lblOffset val="100"/>
        <c:noMultiLvlLbl val="0"/>
      </c:catAx>
      <c:valAx>
        <c:axId val="1675069264"/>
        <c:scaling>
          <c:orientation val="minMax"/>
        </c:scaling>
        <c:delete val="1"/>
        <c:axPos val="l"/>
        <c:numFmt formatCode="General" sourceLinked="1"/>
        <c:majorTickMark val="out"/>
        <c:minorTickMark val="none"/>
        <c:tickLblPos val="nextTo"/>
        <c:crossAx val="1675319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468004181444299E-2"/>
          <c:y val="4.1053721495822197E-2"/>
          <c:w val="0.876763998250219"/>
          <c:h val="0.899127196256431"/>
        </c:manualLayout>
      </c:layout>
      <c:areaChart>
        <c:grouping val="standard"/>
        <c:varyColors val="0"/>
        <c:ser>
          <c:idx val="0"/>
          <c:order val="0"/>
          <c:tx>
            <c:strRef>
              <c:f>Sheet1!$B$1</c:f>
              <c:strCache>
                <c:ptCount val="1"/>
                <c:pt idx="0">
                  <c:v>Series 1</c:v>
                </c:pt>
              </c:strCache>
            </c:strRef>
          </c:tx>
          <c:spPr>
            <a:solidFill>
              <a:srgbClr val="0070C0"/>
            </a:solidFill>
            <a:ln>
              <a:noFill/>
            </a:ln>
            <a:effectLst/>
          </c:spPr>
          <c:cat>
            <c:strRef>
              <c:f>Sheet1!$A$2:$A$69</c:f>
              <c:strCache>
                <c:ptCount val="61"/>
                <c:pt idx="0">
                  <c:v>January 2014</c:v>
                </c:pt>
                <c:pt idx="12">
                  <c:v>January 2015</c:v>
                </c:pt>
                <c:pt idx="24">
                  <c:v>January 2016</c:v>
                </c:pt>
                <c:pt idx="36">
                  <c:v>January 2017</c:v>
                </c:pt>
                <c:pt idx="48">
                  <c:v>January 2018</c:v>
                </c:pt>
                <c:pt idx="60">
                  <c:v>January 2019</c:v>
                </c:pt>
              </c:strCache>
            </c:strRef>
          </c:cat>
          <c:val>
            <c:numRef>
              <c:f>Sheet1!$B$2:$B$69</c:f>
              <c:numCache>
                <c:formatCode>0.0</c:formatCode>
                <c:ptCount val="68"/>
                <c:pt idx="0">
                  <c:v>94.7</c:v>
                </c:pt>
                <c:pt idx="1">
                  <c:v>94.2</c:v>
                </c:pt>
                <c:pt idx="2">
                  <c:v>97.4</c:v>
                </c:pt>
                <c:pt idx="3">
                  <c:v>97.8</c:v>
                </c:pt>
                <c:pt idx="4">
                  <c:v>101.9</c:v>
                </c:pt>
                <c:pt idx="5">
                  <c:v>101.8</c:v>
                </c:pt>
                <c:pt idx="6">
                  <c:v>103.2</c:v>
                </c:pt>
                <c:pt idx="7">
                  <c:v>103</c:v>
                </c:pt>
                <c:pt idx="8">
                  <c:v>103.8</c:v>
                </c:pt>
                <c:pt idx="9">
                  <c:v>103.8</c:v>
                </c:pt>
                <c:pt idx="10">
                  <c:v>104</c:v>
                </c:pt>
                <c:pt idx="11">
                  <c:v>102.5</c:v>
                </c:pt>
                <c:pt idx="12">
                  <c:v>103.7</c:v>
                </c:pt>
                <c:pt idx="13">
                  <c:v>107.4</c:v>
                </c:pt>
                <c:pt idx="14">
                  <c:v>108.7</c:v>
                </c:pt>
                <c:pt idx="15">
                  <c:v>111.6</c:v>
                </c:pt>
                <c:pt idx="16">
                  <c:v>112.6</c:v>
                </c:pt>
                <c:pt idx="17">
                  <c:v>110.4</c:v>
                </c:pt>
                <c:pt idx="18">
                  <c:v>110.9</c:v>
                </c:pt>
                <c:pt idx="19">
                  <c:v>109.3</c:v>
                </c:pt>
                <c:pt idx="20">
                  <c:v>107.5</c:v>
                </c:pt>
                <c:pt idx="21">
                  <c:v>107.9</c:v>
                </c:pt>
                <c:pt idx="22">
                  <c:v>107.7</c:v>
                </c:pt>
                <c:pt idx="23">
                  <c:v>108.7</c:v>
                </c:pt>
                <c:pt idx="24">
                  <c:v>105.4</c:v>
                </c:pt>
                <c:pt idx="25">
                  <c:v>109</c:v>
                </c:pt>
                <c:pt idx="26">
                  <c:v>110.7</c:v>
                </c:pt>
                <c:pt idx="27">
                  <c:v>115</c:v>
                </c:pt>
                <c:pt idx="28">
                  <c:v>110.8</c:v>
                </c:pt>
                <c:pt idx="29">
                  <c:v>109.9</c:v>
                </c:pt>
                <c:pt idx="30">
                  <c:v>111.2</c:v>
                </c:pt>
                <c:pt idx="31">
                  <c:v>108.1</c:v>
                </c:pt>
                <c:pt idx="32">
                  <c:v>109.9</c:v>
                </c:pt>
                <c:pt idx="33">
                  <c:v>110</c:v>
                </c:pt>
                <c:pt idx="34">
                  <c:v>108.6</c:v>
                </c:pt>
                <c:pt idx="35">
                  <c:v>109.5</c:v>
                </c:pt>
                <c:pt idx="36">
                  <c:v>106.4</c:v>
                </c:pt>
                <c:pt idx="37">
                  <c:v>112.1</c:v>
                </c:pt>
                <c:pt idx="38">
                  <c:v>110.9</c:v>
                </c:pt>
                <c:pt idx="39">
                  <c:v>108.7</c:v>
                </c:pt>
                <c:pt idx="40">
                  <c:v>108.3</c:v>
                </c:pt>
                <c:pt idx="41">
                  <c:v>109.6</c:v>
                </c:pt>
                <c:pt idx="42">
                  <c:v>108.7</c:v>
                </c:pt>
                <c:pt idx="43">
                  <c:v>106.7</c:v>
                </c:pt>
                <c:pt idx="44">
                  <c:v>105.7</c:v>
                </c:pt>
                <c:pt idx="45">
                  <c:v>109.4</c:v>
                </c:pt>
                <c:pt idx="46" formatCode="General">
                  <c:v>109.8</c:v>
                </c:pt>
                <c:pt idx="47">
                  <c:v>109.8</c:v>
                </c:pt>
                <c:pt idx="48" formatCode="General">
                  <c:v>105.6</c:v>
                </c:pt>
                <c:pt idx="49" formatCode="General">
                  <c:v>107.2</c:v>
                </c:pt>
                <c:pt idx="50" formatCode="General">
                  <c:v>107.1</c:v>
                </c:pt>
                <c:pt idx="51" formatCode="General">
                  <c:v>106.4</c:v>
                </c:pt>
                <c:pt idx="52" formatCode="General">
                  <c:v>106.1</c:v>
                </c:pt>
                <c:pt idx="53" formatCode="General">
                  <c:v>106.6</c:v>
                </c:pt>
                <c:pt idx="54" formatCode="General">
                  <c:v>105.9</c:v>
                </c:pt>
                <c:pt idx="55" formatCode="General">
                  <c:v>104.7</c:v>
                </c:pt>
                <c:pt idx="56" formatCode="General">
                  <c:v>104.6</c:v>
                </c:pt>
                <c:pt idx="57" formatCode="General">
                  <c:v>102.2</c:v>
                </c:pt>
                <c:pt idx="58" formatCode="General">
                  <c:v>101</c:v>
                </c:pt>
                <c:pt idx="59" formatCode="General">
                  <c:v>98.7</c:v>
                </c:pt>
                <c:pt idx="60" formatCode="General">
                  <c:v>102.9</c:v>
                </c:pt>
                <c:pt idx="61">
                  <c:v>101.9</c:v>
                </c:pt>
                <c:pt idx="62">
                  <c:v>105.9</c:v>
                </c:pt>
                <c:pt idx="63">
                  <c:v>104.3</c:v>
                </c:pt>
                <c:pt idx="64">
                  <c:v>105.4</c:v>
                </c:pt>
                <c:pt idx="65">
                  <c:v>108.3</c:v>
                </c:pt>
                <c:pt idx="66">
                  <c:v>105.6</c:v>
                </c:pt>
                <c:pt idx="67">
                  <c:v>107.3</c:v>
                </c:pt>
              </c:numCache>
            </c:numRef>
          </c:val>
          <c:extLst>
            <c:ext xmlns:c16="http://schemas.microsoft.com/office/drawing/2014/chart" uri="{C3380CC4-5D6E-409C-BE32-E72D297353CC}">
              <c16:uniqueId val="{00000000-EBA1-4DD2-AF18-CB1AEA0952D2}"/>
            </c:ext>
          </c:extLst>
        </c:ser>
        <c:dLbls>
          <c:showLegendKey val="0"/>
          <c:showVal val="0"/>
          <c:showCatName val="0"/>
          <c:showSerName val="0"/>
          <c:showPercent val="0"/>
          <c:showBubbleSize val="0"/>
        </c:dLbls>
        <c:axId val="1205187216"/>
        <c:axId val="854979328"/>
      </c:areaChart>
      <c:catAx>
        <c:axId val="12051872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854979328"/>
        <c:crosses val="autoZero"/>
        <c:auto val="1"/>
        <c:lblAlgn val="ctr"/>
        <c:lblOffset val="100"/>
        <c:noMultiLvlLbl val="0"/>
      </c:catAx>
      <c:valAx>
        <c:axId val="854979328"/>
        <c:scaling>
          <c:orientation val="minMax"/>
          <c:max val="115"/>
          <c:min val="90"/>
        </c:scaling>
        <c:delete val="1"/>
        <c:axPos val="l"/>
        <c:numFmt formatCode="0" sourceLinked="0"/>
        <c:majorTickMark val="out"/>
        <c:minorTickMark val="none"/>
        <c:tickLblPos val="nextTo"/>
        <c:crossAx val="1205187216"/>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06281215663686E-2"/>
          <c:y val="6.0337827218688418E-2"/>
          <c:w val="0.96587437568672629"/>
          <c:h val="0.81650478075133992"/>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a:outerShdw blurRad="50800" dist="38100" dir="18900000" algn="bl" rotWithShape="0">
                <a:prstClr val="black">
                  <a:alpha val="40000"/>
                </a:prstClr>
              </a:outerShdw>
            </a:effectLst>
          </c:spPr>
          <c:invertIfNegative val="0"/>
          <c:dPt>
            <c:idx val="0"/>
            <c:invertIfNegative val="0"/>
            <c:bubble3D val="0"/>
            <c:spPr>
              <a:solidFill>
                <a:srgbClr val="00B0F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4-01D1-488D-9A6D-78CECF96866D}"/>
              </c:ext>
            </c:extLst>
          </c:dPt>
          <c:dPt>
            <c:idx val="1"/>
            <c:invertIfNegative val="0"/>
            <c:bubble3D val="0"/>
            <c:spPr>
              <a:solidFill>
                <a:srgbClr val="C0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01D1-488D-9A6D-78CECF96866D}"/>
              </c:ext>
            </c:extLst>
          </c:dPt>
          <c:dPt>
            <c:idx val="2"/>
            <c:invertIfNegative val="0"/>
            <c:bubble3D val="0"/>
            <c:spPr>
              <a:solidFill>
                <a:srgbClr val="0070C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01D1-488D-9A6D-78CECF96866D}"/>
              </c:ext>
            </c:extLst>
          </c:dPt>
          <c:dPt>
            <c:idx val="3"/>
            <c:invertIfNegative val="0"/>
            <c:bubble3D val="0"/>
            <c:spPr>
              <a:solidFill>
                <a:schemeClr val="bg1">
                  <a:lumMod val="50000"/>
                </a:schemeClr>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6-01D1-488D-9A6D-78CECF96866D}"/>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2019</c:v>
                </c:pt>
                <c:pt idx="1">
                  <c:v>2020</c:v>
                </c:pt>
                <c:pt idx="2">
                  <c:v>2021</c:v>
                </c:pt>
                <c:pt idx="3">
                  <c:v>After 2021</c:v>
                </c:pt>
              </c:strCache>
            </c:strRef>
          </c:cat>
          <c:val>
            <c:numRef>
              <c:f>Sheet1!$B$2:$B$5</c:f>
              <c:numCache>
                <c:formatCode>0%</c:formatCode>
                <c:ptCount val="4"/>
                <c:pt idx="0" formatCode="0.0%">
                  <c:v>4.9000000000000002E-2</c:v>
                </c:pt>
                <c:pt idx="1">
                  <c:v>0.42</c:v>
                </c:pt>
                <c:pt idx="2" formatCode="0.0%">
                  <c:v>0.28199999999999997</c:v>
                </c:pt>
                <c:pt idx="3" formatCode="0.0%">
                  <c:v>0.16700000000000001</c:v>
                </c:pt>
              </c:numCache>
            </c:numRef>
          </c:val>
          <c:extLst>
            <c:ext xmlns:c16="http://schemas.microsoft.com/office/drawing/2014/chart" uri="{C3380CC4-5D6E-409C-BE32-E72D297353CC}">
              <c16:uniqueId val="{00000000-01D1-488D-9A6D-78CECF96866D}"/>
            </c:ext>
          </c:extLst>
        </c:ser>
        <c:dLbls>
          <c:showLegendKey val="0"/>
          <c:showVal val="0"/>
          <c:showCatName val="0"/>
          <c:showSerName val="0"/>
          <c:showPercent val="0"/>
          <c:showBubbleSize val="0"/>
        </c:dLbls>
        <c:gapWidth val="20"/>
        <c:axId val="393491272"/>
        <c:axId val="393485392"/>
      </c:barChart>
      <c:catAx>
        <c:axId val="393491272"/>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393485392"/>
        <c:crosses val="autoZero"/>
        <c:auto val="1"/>
        <c:lblAlgn val="ctr"/>
        <c:lblOffset val="100"/>
        <c:noMultiLvlLbl val="0"/>
      </c:catAx>
      <c:valAx>
        <c:axId val="393485392"/>
        <c:scaling>
          <c:orientation val="minMax"/>
        </c:scaling>
        <c:delete val="1"/>
        <c:axPos val="l"/>
        <c:numFmt formatCode="0.0%" sourceLinked="1"/>
        <c:majorTickMark val="none"/>
        <c:minorTickMark val="none"/>
        <c:tickLblPos val="nextTo"/>
        <c:crossAx val="393491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07444421043596E-3"/>
          <c:y val="0"/>
          <c:w val="0.98585852671169028"/>
          <c:h val="0.94855575692061334"/>
        </c:manualLayout>
      </c:layout>
      <c:barChart>
        <c:barDir val="col"/>
        <c:grouping val="clustered"/>
        <c:varyColors val="0"/>
        <c:ser>
          <c:idx val="0"/>
          <c:order val="0"/>
          <c:tx>
            <c:strRef>
              <c:f>Sheet1!$B$1</c:f>
              <c:strCache>
                <c:ptCount val="1"/>
                <c:pt idx="0">
                  <c:v>Series 1</c:v>
                </c:pt>
              </c:strCache>
            </c:strRef>
          </c:tx>
          <c:spPr>
            <a:solidFill>
              <a:srgbClr val="FF0000"/>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E904-4A7B-9328-663CB109672C}"/>
              </c:ext>
            </c:extLst>
          </c:dPt>
          <c:dPt>
            <c:idx val="1"/>
            <c:invertIfNegative val="0"/>
            <c:bubble3D val="0"/>
            <c:spPr>
              <a:solidFill>
                <a:srgbClr val="0070C0"/>
              </a:solidFill>
              <a:ln>
                <a:noFill/>
              </a:ln>
              <a:effectLst/>
            </c:spPr>
            <c:extLst>
              <c:ext xmlns:c16="http://schemas.microsoft.com/office/drawing/2014/chart" uri="{C3380CC4-5D6E-409C-BE32-E72D297353CC}">
                <c16:uniqueId val="{00000003-E904-4A7B-9328-663CB109672C}"/>
              </c:ext>
            </c:extLst>
          </c:dPt>
          <c:dPt>
            <c:idx val="2"/>
            <c:invertIfNegative val="0"/>
            <c:bubble3D val="0"/>
            <c:spPr>
              <a:solidFill>
                <a:srgbClr val="0070C0"/>
              </a:solidFill>
              <a:ln>
                <a:noFill/>
              </a:ln>
              <a:effectLst/>
            </c:spPr>
            <c:extLst>
              <c:ext xmlns:c16="http://schemas.microsoft.com/office/drawing/2014/chart" uri="{C3380CC4-5D6E-409C-BE32-E72D297353CC}">
                <c16:uniqueId val="{00000005-E904-4A7B-9328-663CB109672C}"/>
              </c:ext>
            </c:extLst>
          </c:dPt>
          <c:dPt>
            <c:idx val="3"/>
            <c:invertIfNegative val="0"/>
            <c:bubble3D val="0"/>
            <c:spPr>
              <a:solidFill>
                <a:srgbClr val="0070C0"/>
              </a:solidFill>
              <a:ln>
                <a:noFill/>
              </a:ln>
              <a:effectLst/>
            </c:spPr>
            <c:extLst>
              <c:ext xmlns:c16="http://schemas.microsoft.com/office/drawing/2014/chart" uri="{C3380CC4-5D6E-409C-BE32-E72D297353CC}">
                <c16:uniqueId val="{00000007-E904-4A7B-9328-663CB109672C}"/>
              </c:ext>
            </c:extLst>
          </c:dPt>
          <c:dPt>
            <c:idx val="4"/>
            <c:invertIfNegative val="0"/>
            <c:bubble3D val="0"/>
            <c:spPr>
              <a:solidFill>
                <a:srgbClr val="0070C0"/>
              </a:solidFill>
              <a:ln>
                <a:noFill/>
              </a:ln>
              <a:effectLst/>
            </c:spPr>
            <c:extLst>
              <c:ext xmlns:c16="http://schemas.microsoft.com/office/drawing/2014/chart" uri="{C3380CC4-5D6E-409C-BE32-E72D297353CC}">
                <c16:uniqueId val="{00000009-E904-4A7B-9328-663CB109672C}"/>
              </c:ext>
            </c:extLst>
          </c:dPt>
          <c:dLbls>
            <c:dLbl>
              <c:idx val="0"/>
              <c:tx>
                <c:rich>
                  <a:bodyPr/>
                  <a:lstStyle/>
                  <a:p>
                    <a:fld id="{751A2146-73C9-F14C-A522-C40D76604941}" type="VALUE">
                      <a:rPr lang="en-US" b="0" i="0">
                        <a:solidFill>
                          <a:schemeClr val="bg1"/>
                        </a:solidFill>
                        <a:latin typeface="Calibri" panose="020F0502020204030204" pitchFamily="34" charset="0"/>
                        <a:cs typeface="Calibri" panose="020F050202020403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904-4A7B-9328-663CB109672C}"/>
                </c:ext>
              </c:extLst>
            </c:dLbl>
            <c:dLbl>
              <c:idx val="1"/>
              <c:layout>
                <c:manualLayout>
                  <c:x val="-5.243652927436193E-17"/>
                  <c:y val="7.74134550404711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904-4A7B-9328-663CB109672C}"/>
                </c:ext>
              </c:extLst>
            </c:dLbl>
            <c:dLbl>
              <c:idx val="2"/>
              <c:tx>
                <c:rich>
                  <a:bodyPr/>
                  <a:lstStyle/>
                  <a:p>
                    <a:fld id="{373E8B09-FD44-454E-AB41-9A904EE2819C}" type="VALUE">
                      <a:rPr lang="en-US" b="0" i="0">
                        <a:solidFill>
                          <a:schemeClr val="tx1">
                            <a:lumMod val="65000"/>
                            <a:lumOff val="35000"/>
                          </a:schemeClr>
                        </a:solidFill>
                        <a:latin typeface="Calibri" panose="020F0502020204030204" pitchFamily="34" charset="0"/>
                        <a:cs typeface="Calibri" panose="020F0502020204030204" pitchFamily="34" charset="0"/>
                      </a:rPr>
                      <a:pPr/>
                      <a:t>[VALUE]</a:t>
                    </a:fld>
                    <a:endParaRPr lang="en-US"/>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904-4A7B-9328-663CB109672C}"/>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Calibri" panose="020F0502020204030204" pitchFamily="34" charset="0"/>
                    <a:ea typeface="Arial"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U.S</c:v>
                </c:pt>
                <c:pt idx="1">
                  <c:v>Northeast</c:v>
                </c:pt>
                <c:pt idx="2">
                  <c:v>Midwest</c:v>
                </c:pt>
                <c:pt idx="3">
                  <c:v>South</c:v>
                </c:pt>
                <c:pt idx="4">
                  <c:v>West</c:v>
                </c:pt>
              </c:strCache>
            </c:strRef>
          </c:cat>
          <c:val>
            <c:numRef>
              <c:f>Sheet1!$B$2:$B$6</c:f>
              <c:numCache>
                <c:formatCode>0.0%</c:formatCode>
                <c:ptCount val="5"/>
                <c:pt idx="0">
                  <c:v>2.5000000000000001E-2</c:v>
                </c:pt>
                <c:pt idx="1">
                  <c:v>7.0000000000000001E-3</c:v>
                </c:pt>
                <c:pt idx="2">
                  <c:v>2E-3</c:v>
                </c:pt>
                <c:pt idx="3">
                  <c:v>1.7999999999999999E-2</c:v>
                </c:pt>
                <c:pt idx="4">
                  <c:v>0.08</c:v>
                </c:pt>
              </c:numCache>
            </c:numRef>
          </c:val>
          <c:extLst>
            <c:ext xmlns:c16="http://schemas.microsoft.com/office/drawing/2014/chart" uri="{C3380CC4-5D6E-409C-BE32-E72D297353CC}">
              <c16:uniqueId val="{0000000A-E904-4A7B-9328-663CB109672C}"/>
            </c:ext>
          </c:extLst>
        </c:ser>
        <c:dLbls>
          <c:dLblPos val="outEnd"/>
          <c:showLegendKey val="0"/>
          <c:showVal val="1"/>
          <c:showCatName val="0"/>
          <c:showSerName val="0"/>
          <c:showPercent val="0"/>
          <c:showBubbleSize val="0"/>
        </c:dLbls>
        <c:gapWidth val="18"/>
        <c:overlap val="-27"/>
        <c:axId val="1329143136"/>
        <c:axId val="1200757584"/>
      </c:barChart>
      <c:catAx>
        <c:axId val="13291431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200757584"/>
        <c:crosses val="autoZero"/>
        <c:auto val="1"/>
        <c:lblAlgn val="ctr"/>
        <c:lblOffset val="100"/>
        <c:noMultiLvlLbl val="0"/>
      </c:catAx>
      <c:valAx>
        <c:axId val="1200757584"/>
        <c:scaling>
          <c:orientation val="minMax"/>
        </c:scaling>
        <c:delete val="1"/>
        <c:axPos val="l"/>
        <c:numFmt formatCode="0.0%" sourceLinked="1"/>
        <c:majorTickMark val="out"/>
        <c:minorTickMark val="none"/>
        <c:tickLblPos val="nextTo"/>
        <c:crossAx val="1329143136"/>
        <c:crosses val="autoZero"/>
        <c:crossBetween val="between"/>
        <c:majorUnit val="0.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13617153788002E-2"/>
          <c:y val="4.9400796840322003E-2"/>
          <c:w val="0.92464700387027887"/>
          <c:h val="0.876644525222529"/>
        </c:manualLayout>
      </c:layout>
      <c:areaChart>
        <c:grouping val="standard"/>
        <c:varyColors val="0"/>
        <c:ser>
          <c:idx val="0"/>
          <c:order val="0"/>
          <c:tx>
            <c:strRef>
              <c:f>Sheet1!$B$1</c:f>
              <c:strCache>
                <c:ptCount val="1"/>
                <c:pt idx="0">
                  <c:v>Series 1</c:v>
                </c:pt>
              </c:strCache>
            </c:strRef>
          </c:tx>
          <c:spPr>
            <a:solidFill>
              <a:srgbClr val="E46C0A"/>
            </a:solidFill>
            <a:ln>
              <a:noFill/>
            </a:ln>
            <a:effectLst/>
          </c:spPr>
          <c:cat>
            <c:strRef>
              <c:f>Sheet1!$A$2:$A$93</c:f>
              <c:strCache>
                <c:ptCount val="85"/>
                <c:pt idx="0">
                  <c:v>Jan 2012</c:v>
                </c:pt>
                <c:pt idx="12">
                  <c:v>Jan 2013</c:v>
                </c:pt>
                <c:pt idx="24">
                  <c:v>Jan 2014</c:v>
                </c:pt>
                <c:pt idx="36">
                  <c:v>Jan 2015</c:v>
                </c:pt>
                <c:pt idx="48">
                  <c:v>Jan 2016</c:v>
                </c:pt>
                <c:pt idx="60">
                  <c:v>Jan 2017</c:v>
                </c:pt>
                <c:pt idx="72">
                  <c:v>Jan 2018</c:v>
                </c:pt>
                <c:pt idx="84">
                  <c:v>Jan 2019</c:v>
                </c:pt>
              </c:strCache>
            </c:strRef>
          </c:cat>
          <c:val>
            <c:numRef>
              <c:f>Sheet1!$B$2:$B$93</c:f>
              <c:numCache>
                <c:formatCode>0%</c:formatCode>
                <c:ptCount val="92"/>
                <c:pt idx="0">
                  <c:v>0.35</c:v>
                </c:pt>
                <c:pt idx="1">
                  <c:v>0.34</c:v>
                </c:pt>
                <c:pt idx="2">
                  <c:v>0.28999999999999998</c:v>
                </c:pt>
                <c:pt idx="3">
                  <c:v>0.28000000000000003</c:v>
                </c:pt>
                <c:pt idx="4">
                  <c:v>0.25</c:v>
                </c:pt>
                <c:pt idx="5">
                  <c:v>0.25</c:v>
                </c:pt>
                <c:pt idx="6">
                  <c:v>0.24</c:v>
                </c:pt>
                <c:pt idx="7">
                  <c:v>0.22</c:v>
                </c:pt>
                <c:pt idx="8">
                  <c:v>0.24</c:v>
                </c:pt>
                <c:pt idx="9">
                  <c:v>0.24</c:v>
                </c:pt>
                <c:pt idx="10">
                  <c:v>0.22</c:v>
                </c:pt>
                <c:pt idx="11">
                  <c:v>0.24</c:v>
                </c:pt>
                <c:pt idx="12">
                  <c:v>0.23</c:v>
                </c:pt>
                <c:pt idx="13">
                  <c:v>0.25</c:v>
                </c:pt>
                <c:pt idx="14">
                  <c:v>0.21</c:v>
                </c:pt>
                <c:pt idx="15">
                  <c:v>0.18</c:v>
                </c:pt>
                <c:pt idx="16">
                  <c:v>0.18</c:v>
                </c:pt>
                <c:pt idx="17">
                  <c:v>0.15</c:v>
                </c:pt>
                <c:pt idx="18">
                  <c:v>0.15</c:v>
                </c:pt>
                <c:pt idx="19">
                  <c:v>0.12</c:v>
                </c:pt>
                <c:pt idx="20">
                  <c:v>0.14000000000000001</c:v>
                </c:pt>
                <c:pt idx="21">
                  <c:v>0.14000000000000001</c:v>
                </c:pt>
                <c:pt idx="22">
                  <c:v>0.14000000000000001</c:v>
                </c:pt>
                <c:pt idx="23">
                  <c:v>0.14000000000000001</c:v>
                </c:pt>
                <c:pt idx="24">
                  <c:v>0.15</c:v>
                </c:pt>
                <c:pt idx="25">
                  <c:v>0.16</c:v>
                </c:pt>
                <c:pt idx="26">
                  <c:v>0.14000000000000001</c:v>
                </c:pt>
                <c:pt idx="27">
                  <c:v>0.15</c:v>
                </c:pt>
                <c:pt idx="28">
                  <c:v>0.11</c:v>
                </c:pt>
                <c:pt idx="29">
                  <c:v>0.11</c:v>
                </c:pt>
                <c:pt idx="30">
                  <c:v>0.09</c:v>
                </c:pt>
                <c:pt idx="31">
                  <c:v>0.08</c:v>
                </c:pt>
                <c:pt idx="32">
                  <c:v>0.1</c:v>
                </c:pt>
                <c:pt idx="33">
                  <c:v>0.09</c:v>
                </c:pt>
                <c:pt idx="34">
                  <c:v>0.09</c:v>
                </c:pt>
                <c:pt idx="35">
                  <c:v>0.11</c:v>
                </c:pt>
                <c:pt idx="36">
                  <c:v>0.11</c:v>
                </c:pt>
                <c:pt idx="37">
                  <c:v>0.11</c:v>
                </c:pt>
                <c:pt idx="38">
                  <c:v>0.1</c:v>
                </c:pt>
                <c:pt idx="39">
                  <c:v>0.1</c:v>
                </c:pt>
                <c:pt idx="40">
                  <c:v>0.1</c:v>
                </c:pt>
                <c:pt idx="41">
                  <c:v>0.08</c:v>
                </c:pt>
                <c:pt idx="42">
                  <c:v>7.0000000000000007E-2</c:v>
                </c:pt>
                <c:pt idx="43">
                  <c:v>7.0000000000000007E-2</c:v>
                </c:pt>
                <c:pt idx="44">
                  <c:v>7.0000000000000007E-2</c:v>
                </c:pt>
                <c:pt idx="45">
                  <c:v>0.06</c:v>
                </c:pt>
                <c:pt idx="46">
                  <c:v>0.09</c:v>
                </c:pt>
                <c:pt idx="47">
                  <c:v>0.08</c:v>
                </c:pt>
                <c:pt idx="48">
                  <c:v>0.09</c:v>
                </c:pt>
                <c:pt idx="49">
                  <c:v>0.1</c:v>
                </c:pt>
                <c:pt idx="50">
                  <c:v>0.08</c:v>
                </c:pt>
                <c:pt idx="51">
                  <c:v>7.0000000000000007E-2</c:v>
                </c:pt>
                <c:pt idx="52">
                  <c:v>0.06</c:v>
                </c:pt>
                <c:pt idx="53">
                  <c:v>0.06</c:v>
                </c:pt>
                <c:pt idx="54">
                  <c:v>0.05</c:v>
                </c:pt>
                <c:pt idx="55">
                  <c:v>0.05</c:v>
                </c:pt>
                <c:pt idx="56">
                  <c:v>0.04</c:v>
                </c:pt>
                <c:pt idx="57">
                  <c:v>0.05</c:v>
                </c:pt>
                <c:pt idx="58">
                  <c:v>0.06</c:v>
                </c:pt>
                <c:pt idx="59">
                  <c:v>0.04</c:v>
                </c:pt>
                <c:pt idx="60">
                  <c:v>7.0000000000000007E-2</c:v>
                </c:pt>
                <c:pt idx="61">
                  <c:v>7.0000000000000007E-2</c:v>
                </c:pt>
                <c:pt idx="62">
                  <c:v>0.06</c:v>
                </c:pt>
                <c:pt idx="63">
                  <c:v>0.05</c:v>
                </c:pt>
                <c:pt idx="64">
                  <c:v>0.05</c:v>
                </c:pt>
                <c:pt idx="65">
                  <c:v>0.04</c:v>
                </c:pt>
                <c:pt idx="66">
                  <c:v>0.05</c:v>
                </c:pt>
                <c:pt idx="67">
                  <c:v>0.04</c:v>
                </c:pt>
                <c:pt idx="68">
                  <c:v>0.04</c:v>
                </c:pt>
                <c:pt idx="69">
                  <c:v>0.04</c:v>
                </c:pt>
                <c:pt idx="70">
                  <c:v>0.04</c:v>
                </c:pt>
                <c:pt idx="71">
                  <c:v>0.05</c:v>
                </c:pt>
                <c:pt idx="72">
                  <c:v>0.05</c:v>
                </c:pt>
                <c:pt idx="73">
                  <c:v>0.04</c:v>
                </c:pt>
                <c:pt idx="74">
                  <c:v>0.04</c:v>
                </c:pt>
                <c:pt idx="75" formatCode="0.0%">
                  <c:v>3.5000000000000003E-2</c:v>
                </c:pt>
                <c:pt idx="76">
                  <c:v>0.03</c:v>
                </c:pt>
                <c:pt idx="77">
                  <c:v>0.03</c:v>
                </c:pt>
                <c:pt idx="78">
                  <c:v>0.03</c:v>
                </c:pt>
                <c:pt idx="79">
                  <c:v>0.03</c:v>
                </c:pt>
                <c:pt idx="80">
                  <c:v>0.03</c:v>
                </c:pt>
                <c:pt idx="81">
                  <c:v>0.03</c:v>
                </c:pt>
                <c:pt idx="82">
                  <c:v>0.02</c:v>
                </c:pt>
                <c:pt idx="83">
                  <c:v>0.02</c:v>
                </c:pt>
                <c:pt idx="84">
                  <c:v>0.04</c:v>
                </c:pt>
                <c:pt idx="85">
                  <c:v>0.04</c:v>
                </c:pt>
                <c:pt idx="86">
                  <c:v>0.03</c:v>
                </c:pt>
                <c:pt idx="87">
                  <c:v>0.03</c:v>
                </c:pt>
                <c:pt idx="88">
                  <c:v>0.02</c:v>
                </c:pt>
                <c:pt idx="89">
                  <c:v>0.02</c:v>
                </c:pt>
                <c:pt idx="90">
                  <c:v>0.02</c:v>
                </c:pt>
                <c:pt idx="91">
                  <c:v>0.02</c:v>
                </c:pt>
              </c:numCache>
            </c:numRef>
          </c:val>
          <c:extLst>
            <c:ext xmlns:c16="http://schemas.microsoft.com/office/drawing/2014/chart" uri="{C3380CC4-5D6E-409C-BE32-E72D297353CC}">
              <c16:uniqueId val="{00000000-E321-B84C-9A7A-980FD0E9855F}"/>
            </c:ext>
          </c:extLst>
        </c:ser>
        <c:dLbls>
          <c:showLegendKey val="0"/>
          <c:showVal val="0"/>
          <c:showCatName val="0"/>
          <c:showSerName val="0"/>
          <c:showPercent val="0"/>
          <c:showBubbleSize val="0"/>
        </c:dLbls>
        <c:axId val="1225642112"/>
        <c:axId val="1225645696"/>
      </c:areaChart>
      <c:catAx>
        <c:axId val="12256421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225645696"/>
        <c:crosses val="autoZero"/>
        <c:auto val="1"/>
        <c:lblAlgn val="ctr"/>
        <c:lblOffset val="100"/>
        <c:noMultiLvlLbl val="0"/>
      </c:catAx>
      <c:valAx>
        <c:axId val="1225645696"/>
        <c:scaling>
          <c:orientation val="minMax"/>
          <c:max val="0.35"/>
        </c:scaling>
        <c:delete val="1"/>
        <c:axPos val="l"/>
        <c:numFmt formatCode="0%" sourceLinked="0"/>
        <c:majorTickMark val="none"/>
        <c:minorTickMark val="none"/>
        <c:tickLblPos val="nextTo"/>
        <c:crossAx val="1225642112"/>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470877519277062E-2"/>
          <c:y val="2.0813256992286346E-2"/>
          <c:w val="0.96217493873187798"/>
          <c:h val="0.95879309949397473"/>
        </c:manualLayout>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87FA-F647-B7CA-54C61EEA06DA}"/>
              </c:ext>
            </c:extLst>
          </c:dPt>
          <c:dPt>
            <c:idx val="1"/>
            <c:invertIfNegative val="0"/>
            <c:bubble3D val="0"/>
            <c:spPr>
              <a:solidFill>
                <a:srgbClr val="FF0000"/>
              </a:solidFill>
              <a:ln>
                <a:noFill/>
              </a:ln>
              <a:effectLst/>
            </c:spPr>
            <c:extLst>
              <c:ext xmlns:c16="http://schemas.microsoft.com/office/drawing/2014/chart" uri="{C3380CC4-5D6E-409C-BE32-E72D297353CC}">
                <c16:uniqueId val="{00000003-87FA-F647-B7CA-54C61EEA06DA}"/>
              </c:ext>
            </c:extLst>
          </c:dPt>
          <c:dLbls>
            <c:dLbl>
              <c:idx val="1"/>
              <c:layout>
                <c:manualLayout>
                  <c:x val="-4.3250366038859031E-3"/>
                  <c:y val="6.4528543243067447E-3"/>
                </c:manualLayout>
              </c:layout>
              <c:spPr>
                <a:noFill/>
                <a:ln>
                  <a:noFill/>
                </a:ln>
                <a:effectLst/>
              </c:spPr>
              <c:txPr>
                <a:bodyPr rot="0" spcFirstLastPara="1" vertOverflow="ellipsis" vert="horz" wrap="square" lIns="38100" tIns="19050" rIns="38100" bIns="19050" anchor="ctr" anchorCtr="1">
                  <a:noAutofit/>
                </a:bodyPr>
                <a:lstStyle/>
                <a:p>
                  <a:pPr>
                    <a:defRPr sz="26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87FA-F647-B7CA-54C61EEA06DA}"/>
                </c:ext>
              </c:extLst>
            </c:dLbl>
            <c:spPr>
              <a:noFill/>
              <a:ln>
                <a:noFill/>
              </a:ln>
              <a:effectLst/>
            </c:spPr>
            <c:txPr>
              <a:bodyPr rot="0" spcFirstLastPara="1" vertOverflow="ellipsis" vert="horz" wrap="square" lIns="38100" tIns="19050" rIns="38100" bIns="19050" anchor="ctr" anchorCtr="1">
                <a:spAutoFit/>
              </a:bodyPr>
              <a:lstStyle/>
              <a:p>
                <a:pPr>
                  <a:defRPr sz="2600" b="0" i="0" u="none" strike="noStrike" kern="1200" baseline="0">
                    <a:solidFill>
                      <a:schemeClr val="bg1"/>
                    </a:solidFill>
                    <a:latin typeface="Calibri" panose="020F0502020204030204" pitchFamily="34" charset="0"/>
                    <a:ea typeface="Arial"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U.S.</c:v>
                </c:pt>
                <c:pt idx="2">
                  <c:v>Midwest</c:v>
                </c:pt>
                <c:pt idx="3">
                  <c:v>South</c:v>
                </c:pt>
                <c:pt idx="4">
                  <c:v>West</c:v>
                </c:pt>
              </c:strCache>
            </c:strRef>
          </c:cat>
          <c:val>
            <c:numRef>
              <c:f>Sheet1!$B$2:$B$6</c:f>
              <c:numCache>
                <c:formatCode>0.0%</c:formatCode>
                <c:ptCount val="5"/>
                <c:pt idx="0">
                  <c:v>4.7E-2</c:v>
                </c:pt>
                <c:pt idx="1">
                  <c:v>-3.0000000000000001E-3</c:v>
                </c:pt>
                <c:pt idx="2">
                  <c:v>6.6000000000000003E-2</c:v>
                </c:pt>
                <c:pt idx="3">
                  <c:v>5.3999999999999999E-2</c:v>
                </c:pt>
                <c:pt idx="4">
                  <c:v>5.7000000000000002E-2</c:v>
                </c:pt>
              </c:numCache>
            </c:numRef>
          </c:val>
          <c:extLst>
            <c:ext xmlns:c16="http://schemas.microsoft.com/office/drawing/2014/chart" uri="{C3380CC4-5D6E-409C-BE32-E72D297353CC}">
              <c16:uniqueId val="{00000004-87FA-F647-B7CA-54C61EEA06DA}"/>
            </c:ext>
          </c:extLst>
        </c:ser>
        <c:dLbls>
          <c:dLblPos val="outEnd"/>
          <c:showLegendKey val="0"/>
          <c:showVal val="1"/>
          <c:showCatName val="0"/>
          <c:showSerName val="0"/>
          <c:showPercent val="0"/>
          <c:showBubbleSize val="0"/>
        </c:dLbls>
        <c:gapWidth val="20"/>
        <c:axId val="1207263328"/>
        <c:axId val="1229957328"/>
      </c:barChart>
      <c:catAx>
        <c:axId val="1207263328"/>
        <c:scaling>
          <c:orientation val="minMax"/>
        </c:scaling>
        <c:delete val="0"/>
        <c:axPos val="b"/>
        <c:numFmt formatCode="General" sourceLinked="1"/>
        <c:majorTickMark val="out"/>
        <c:minorTickMark val="none"/>
        <c:tickLblPos val="nextTo"/>
        <c:txPr>
          <a:bodyPr/>
          <a:lstStyle/>
          <a:p>
            <a:pPr>
              <a:defRPr sz="1200"/>
            </a:pPr>
            <a:endParaRPr lang="en-US"/>
          </a:p>
        </c:txPr>
        <c:crossAx val="1229957328"/>
        <c:crosses val="autoZero"/>
        <c:auto val="1"/>
        <c:lblAlgn val="ctr"/>
        <c:lblOffset val="100"/>
        <c:noMultiLvlLbl val="0"/>
      </c:catAx>
      <c:valAx>
        <c:axId val="1229957328"/>
        <c:scaling>
          <c:orientation val="minMax"/>
        </c:scaling>
        <c:delete val="1"/>
        <c:axPos val="l"/>
        <c:numFmt formatCode="0.0%" sourceLinked="0"/>
        <c:majorTickMark val="out"/>
        <c:minorTickMark val="none"/>
        <c:tickLblPos val="nextTo"/>
        <c:crossAx val="1207263328"/>
        <c:crosses val="autoZero"/>
        <c:crossBetween val="between"/>
      </c:valAx>
      <c:spPr>
        <a:noFill/>
        <a:ln>
          <a:noFill/>
        </a:ln>
        <a:effectLst/>
      </c:spPr>
    </c:plotArea>
    <c:plotVisOnly val="0"/>
    <c:dispBlanksAs val="gap"/>
    <c:showDLblsOverMax val="0"/>
  </c:chart>
  <c:spPr>
    <a:noFill/>
    <a:ln>
      <a:noFill/>
    </a:ln>
    <a:effectLst/>
  </c:spPr>
  <c:txPr>
    <a:bodyPr/>
    <a:lstStyle/>
    <a:p>
      <a:pPr>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164575826326791E-2"/>
          <c:y val="1.52695282837143E-2"/>
          <c:w val="0.93783542417367316"/>
          <c:h val="0.86779717680246704"/>
        </c:manualLayout>
      </c:layout>
      <c:barChart>
        <c:barDir val="col"/>
        <c:grouping val="clustered"/>
        <c:varyColors val="0"/>
        <c:ser>
          <c:idx val="0"/>
          <c:order val="0"/>
          <c:tx>
            <c:strRef>
              <c:f>Sheet1!$B$1</c:f>
              <c:strCache>
                <c:ptCount val="1"/>
                <c:pt idx="0">
                  <c:v>%</c:v>
                </c:pt>
              </c:strCache>
            </c:strRef>
          </c:tx>
          <c:spPr>
            <a:solidFill>
              <a:srgbClr val="FF0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8484-4143-BC64-BA5F616E8E28}"/>
              </c:ext>
            </c:extLst>
          </c:dPt>
          <c:dPt>
            <c:idx val="1"/>
            <c:invertIfNegative val="0"/>
            <c:bubble3D val="0"/>
            <c:spPr>
              <a:solidFill>
                <a:srgbClr val="FF0000"/>
              </a:solidFill>
              <a:ln>
                <a:noFill/>
              </a:ln>
              <a:effectLst/>
            </c:spPr>
            <c:extLst>
              <c:ext xmlns:c16="http://schemas.microsoft.com/office/drawing/2014/chart" uri="{C3380CC4-5D6E-409C-BE32-E72D297353CC}">
                <c16:uniqueId val="{00000003-8484-4143-BC64-BA5F616E8E28}"/>
              </c:ext>
            </c:extLst>
          </c:dPt>
          <c:dPt>
            <c:idx val="2"/>
            <c:invertIfNegative val="0"/>
            <c:bubble3D val="0"/>
            <c:spPr>
              <a:solidFill>
                <a:srgbClr val="0070C0"/>
              </a:solidFill>
              <a:ln>
                <a:noFill/>
              </a:ln>
              <a:effectLst/>
            </c:spPr>
            <c:extLst>
              <c:ext xmlns:c16="http://schemas.microsoft.com/office/drawing/2014/chart" uri="{C3380CC4-5D6E-409C-BE32-E72D297353CC}">
                <c16:uniqueId val="{00000005-FF99-3649-94ED-3B2FFE2A9960}"/>
              </c:ext>
            </c:extLst>
          </c:dPt>
          <c:dPt>
            <c:idx val="3"/>
            <c:invertIfNegative val="0"/>
            <c:bubble3D val="0"/>
            <c:spPr>
              <a:solidFill>
                <a:srgbClr val="0070C0"/>
              </a:solidFill>
              <a:ln>
                <a:noFill/>
              </a:ln>
              <a:effectLst/>
            </c:spPr>
            <c:extLst>
              <c:ext xmlns:c16="http://schemas.microsoft.com/office/drawing/2014/chart" uri="{C3380CC4-5D6E-409C-BE32-E72D297353CC}">
                <c16:uniqueId val="{00000004-FF99-3649-94ED-3B2FFE2A9960}"/>
              </c:ext>
            </c:extLst>
          </c:dPt>
          <c:dPt>
            <c:idx val="4"/>
            <c:invertIfNegative val="0"/>
            <c:bubble3D val="0"/>
            <c:spPr>
              <a:solidFill>
                <a:srgbClr val="0070C0"/>
              </a:solidFill>
              <a:ln>
                <a:noFill/>
              </a:ln>
              <a:effectLst/>
            </c:spPr>
            <c:extLst>
              <c:ext xmlns:c16="http://schemas.microsoft.com/office/drawing/2014/chart" uri="{C3380CC4-5D6E-409C-BE32-E72D297353CC}">
                <c16:uniqueId val="{00000006-FF99-3649-94ED-3B2FFE2A9960}"/>
              </c:ext>
            </c:extLst>
          </c:dPt>
          <c:dPt>
            <c:idx val="5"/>
            <c:invertIfNegative val="0"/>
            <c:bubble3D val="0"/>
            <c:spPr>
              <a:solidFill>
                <a:srgbClr val="FF0000"/>
              </a:solidFill>
              <a:ln>
                <a:noFill/>
              </a:ln>
              <a:effectLst/>
            </c:spPr>
            <c:extLst>
              <c:ext xmlns:c16="http://schemas.microsoft.com/office/drawing/2014/chart" uri="{C3380CC4-5D6E-409C-BE32-E72D297353CC}">
                <c16:uniqueId val="{00000007-FF99-3649-94ED-3B2FFE2A9960}"/>
              </c:ext>
            </c:extLst>
          </c:dPt>
          <c:dLbls>
            <c:dLbl>
              <c:idx val="0"/>
              <c:layout>
                <c:manualLayout>
                  <c:x val="-4.2372881355932333E-3"/>
                  <c:y val="6.2261071377129301E-2"/>
                </c:manualLayout>
              </c:layout>
              <c:tx>
                <c:rich>
                  <a:bodyPr/>
                  <a:lstStyle/>
                  <a:p>
                    <a:fld id="{CF96661D-A84D-4D4F-9B3A-33A0A52A8D8B}" type="VALUE">
                      <a:rPr lang="en-US" b="1" i="0">
                        <a:solidFill>
                          <a:schemeClr val="bg1"/>
                        </a:solidFill>
                        <a:latin typeface="Calibri Regular"/>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484-4143-BC64-BA5F616E8E28}"/>
                </c:ext>
              </c:extLst>
            </c:dLbl>
            <c:dLbl>
              <c:idx val="1"/>
              <c:layout>
                <c:manualLayout>
                  <c:x val="-2.8248587570621469E-3"/>
                  <c:y val="6.0279183955513335E-2"/>
                </c:manualLayout>
              </c:layout>
              <c:tx>
                <c:rich>
                  <a:bodyPr/>
                  <a:lstStyle/>
                  <a:p>
                    <a:fld id="{2992B25F-D8B8-FC4C-A882-A185D56DF73A}" type="VALUE">
                      <a:rPr lang="en-US" b="1" i="0">
                        <a:solidFill>
                          <a:schemeClr val="bg1"/>
                        </a:solidFill>
                        <a:latin typeface="Calibri" panose="020F0502020204030204" pitchFamily="34" charset="0"/>
                        <a:cs typeface="Calibri" panose="020F050202020403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484-4143-BC64-BA5F616E8E28}"/>
                </c:ext>
              </c:extLst>
            </c:dLbl>
            <c:dLbl>
              <c:idx val="5"/>
              <c:layout>
                <c:manualLayout>
                  <c:x val="7.0621468926551599E-3"/>
                  <c:y val="7.4465908649346841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F99-3649-94ED-3B2FFE2A9960}"/>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Calibri" panose="020F0502020204030204" pitchFamily="34" charset="0"/>
                    <a:ea typeface="Arial"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$0-100K</c:v>
                </c:pt>
                <c:pt idx="1">
                  <c:v>$100-250K</c:v>
                </c:pt>
                <c:pt idx="2">
                  <c:v>$250-500K</c:v>
                </c:pt>
                <c:pt idx="3">
                  <c:v>$500-750K</c:v>
                </c:pt>
                <c:pt idx="4">
                  <c:v>$750K-1M</c:v>
                </c:pt>
                <c:pt idx="5">
                  <c:v>$1M+</c:v>
                </c:pt>
              </c:strCache>
            </c:strRef>
          </c:cat>
          <c:val>
            <c:numRef>
              <c:f>Sheet1!$B$2:$B$7</c:f>
              <c:numCache>
                <c:formatCode>0.0%</c:formatCode>
                <c:ptCount val="6"/>
                <c:pt idx="0">
                  <c:v>-0.16400000000000001</c:v>
                </c:pt>
                <c:pt idx="1">
                  <c:v>-3.7999999999999999E-2</c:v>
                </c:pt>
                <c:pt idx="2">
                  <c:v>7.6999999999999999E-2</c:v>
                </c:pt>
                <c:pt idx="3">
                  <c:v>9.4E-2</c:v>
                </c:pt>
                <c:pt idx="4">
                  <c:v>0.06</c:v>
                </c:pt>
                <c:pt idx="5">
                  <c:v>-7.0000000000000001E-3</c:v>
                </c:pt>
              </c:numCache>
            </c:numRef>
          </c:val>
          <c:extLst>
            <c:ext xmlns:c16="http://schemas.microsoft.com/office/drawing/2014/chart" uri="{C3380CC4-5D6E-409C-BE32-E72D297353CC}">
              <c16:uniqueId val="{00000004-8484-4143-BC64-BA5F616E8E28}"/>
            </c:ext>
          </c:extLst>
        </c:ser>
        <c:dLbls>
          <c:dLblPos val="inEnd"/>
          <c:showLegendKey val="0"/>
          <c:showVal val="1"/>
          <c:showCatName val="0"/>
          <c:showSerName val="0"/>
          <c:showPercent val="0"/>
          <c:showBubbleSize val="0"/>
        </c:dLbls>
        <c:gapWidth val="20"/>
        <c:axId val="1232865136"/>
        <c:axId val="1232867888"/>
      </c:barChart>
      <c:catAx>
        <c:axId val="1232865136"/>
        <c:scaling>
          <c:orientation val="minMax"/>
        </c:scaling>
        <c:delete val="0"/>
        <c:axPos val="b"/>
        <c:numFmt formatCode="General" sourceLinked="1"/>
        <c:majorTickMark val="none"/>
        <c:minorTickMark val="none"/>
        <c:tickLblPos val="nextTo"/>
        <c:spPr>
          <a:solidFill>
            <a:srgbClr val="0070C0"/>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32867888"/>
        <c:crosses val="autoZero"/>
        <c:auto val="1"/>
        <c:lblAlgn val="ctr"/>
        <c:lblOffset val="100"/>
        <c:noMultiLvlLbl val="0"/>
      </c:catAx>
      <c:valAx>
        <c:axId val="1232867888"/>
        <c:scaling>
          <c:orientation val="minMax"/>
        </c:scaling>
        <c:delete val="1"/>
        <c:axPos val="l"/>
        <c:numFmt formatCode="0.0%" sourceLinked="0"/>
        <c:majorTickMark val="out"/>
        <c:minorTickMark val="none"/>
        <c:tickLblPos val="nextTo"/>
        <c:crossAx val="1232865136"/>
        <c:crosses val="autoZero"/>
        <c:crossBetween val="between"/>
      </c:valAx>
      <c:dTable>
        <c:showHorzBorder val="0"/>
        <c:showVertBorder val="1"/>
        <c:showOutline val="0"/>
        <c:showKeys val="1"/>
        <c:spPr>
          <a:noFill/>
          <a:ln w="9525" cap="flat" cmpd="sng" algn="ctr">
            <a:solidFill>
              <a:schemeClr val="tx1"/>
            </a:solidFill>
            <a:round/>
          </a:ln>
          <a:effectLst/>
        </c:spPr>
        <c:txPr>
          <a:bodyPr rot="0" spcFirstLastPara="1" vertOverflow="ellipsis" vert="horz" wrap="square" anchor="ctr" anchorCtr="1"/>
          <a:lstStyle/>
          <a:p>
            <a:pPr rtl="0">
              <a:defRPr sz="16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dTable>
      <c:spPr>
        <a:noFill/>
        <a:ln>
          <a:noFill/>
        </a:ln>
        <a:effectLst/>
      </c:spPr>
    </c:plotArea>
    <c:plotVisOnly val="0"/>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906053181983217E-2"/>
          <c:y val="2.639924502316595E-2"/>
          <c:w val="0.91947841217560011"/>
          <c:h val="0.92085026355781696"/>
        </c:manualLayout>
      </c:layout>
      <c:areaChart>
        <c:grouping val="standard"/>
        <c:varyColors val="0"/>
        <c:ser>
          <c:idx val="0"/>
          <c:order val="0"/>
          <c:tx>
            <c:strRef>
              <c:f>Sheet1!$B$1</c:f>
              <c:strCache>
                <c:ptCount val="1"/>
                <c:pt idx="0">
                  <c:v>Year-over-Year Change in Prices</c:v>
                </c:pt>
              </c:strCache>
            </c:strRef>
          </c:tx>
          <c:spPr>
            <a:solidFill>
              <a:srgbClr val="0070C0"/>
            </a:solidFill>
            <a:ln>
              <a:noFill/>
            </a:ln>
            <a:effectLst/>
          </c:spPr>
          <c:cat>
            <c:strRef>
              <c:f>Sheet1!$A$2:$A$87</c:f>
              <c:strCache>
                <c:ptCount val="80"/>
                <c:pt idx="0">
                  <c:v>Jun 2012</c:v>
                </c:pt>
                <c:pt idx="7">
                  <c:v>Jan 2013</c:v>
                </c:pt>
                <c:pt idx="19">
                  <c:v>Jan 2014</c:v>
                </c:pt>
                <c:pt idx="31">
                  <c:v>Jan 2015</c:v>
                </c:pt>
                <c:pt idx="43">
                  <c:v>Jan 2016</c:v>
                </c:pt>
                <c:pt idx="55">
                  <c:v>Jan 2017</c:v>
                </c:pt>
                <c:pt idx="67">
                  <c:v>Jan 2018</c:v>
                </c:pt>
                <c:pt idx="79">
                  <c:v>Jan 2019</c:v>
                </c:pt>
              </c:strCache>
            </c:strRef>
          </c:cat>
          <c:val>
            <c:numRef>
              <c:f>Sheet1!$B$2:$B$87</c:f>
              <c:numCache>
                <c:formatCode>0.0%</c:formatCode>
                <c:ptCount val="86"/>
                <c:pt idx="0">
                  <c:v>6.0000000000000001E-3</c:v>
                </c:pt>
                <c:pt idx="1">
                  <c:v>1.0999999999999999E-2</c:v>
                </c:pt>
                <c:pt idx="2">
                  <c:v>0.02</c:v>
                </c:pt>
                <c:pt idx="3">
                  <c:v>3.5999999999999997E-2</c:v>
                </c:pt>
                <c:pt idx="4">
                  <c:v>4.2999999999999997E-2</c:v>
                </c:pt>
                <c:pt idx="5">
                  <c:v>5.5E-2</c:v>
                </c:pt>
                <c:pt idx="6">
                  <c:v>6.8000000000000005E-2</c:v>
                </c:pt>
                <c:pt idx="7">
                  <c:v>8.1000000000000003E-2</c:v>
                </c:pt>
                <c:pt idx="8">
                  <c:v>9.2999999999999999E-2</c:v>
                </c:pt>
                <c:pt idx="9">
                  <c:v>0.10199999999999999</c:v>
                </c:pt>
                <c:pt idx="10">
                  <c:v>0.121</c:v>
                </c:pt>
                <c:pt idx="11">
                  <c:v>0.122</c:v>
                </c:pt>
                <c:pt idx="12">
                  <c:v>0.121</c:v>
                </c:pt>
                <c:pt idx="13">
                  <c:v>0.124</c:v>
                </c:pt>
                <c:pt idx="14">
                  <c:v>0.128</c:v>
                </c:pt>
                <c:pt idx="15">
                  <c:v>0.13300000000000001</c:v>
                </c:pt>
                <c:pt idx="16">
                  <c:v>0.13600000000000001</c:v>
                </c:pt>
                <c:pt idx="17">
                  <c:v>0.13700000000000001</c:v>
                </c:pt>
                <c:pt idx="18">
                  <c:v>0.13600000000000001</c:v>
                </c:pt>
                <c:pt idx="19">
                  <c:v>0.13200000000000001</c:v>
                </c:pt>
                <c:pt idx="20">
                  <c:v>0.129</c:v>
                </c:pt>
                <c:pt idx="21">
                  <c:v>0.124</c:v>
                </c:pt>
                <c:pt idx="22">
                  <c:v>0.108</c:v>
                </c:pt>
                <c:pt idx="23">
                  <c:v>9.2999999999999999E-2</c:v>
                </c:pt>
                <c:pt idx="24">
                  <c:v>8.1000000000000003E-2</c:v>
                </c:pt>
                <c:pt idx="25">
                  <c:v>6.7000000000000004E-2</c:v>
                </c:pt>
                <c:pt idx="26">
                  <c:v>5.6000000000000001E-2</c:v>
                </c:pt>
                <c:pt idx="27">
                  <c:v>4.8000000000000001E-2</c:v>
                </c:pt>
                <c:pt idx="28">
                  <c:v>4.4999999999999998E-2</c:v>
                </c:pt>
                <c:pt idx="29">
                  <c:v>4.2999999999999997E-2</c:v>
                </c:pt>
                <c:pt idx="30">
                  <c:v>4.3999999999999997E-2</c:v>
                </c:pt>
                <c:pt idx="31">
                  <c:v>4.5999999999999999E-2</c:v>
                </c:pt>
                <c:pt idx="32">
                  <c:v>0.05</c:v>
                </c:pt>
                <c:pt idx="33">
                  <c:v>0.05</c:v>
                </c:pt>
                <c:pt idx="34">
                  <c:v>4.9000000000000002E-2</c:v>
                </c:pt>
                <c:pt idx="35">
                  <c:v>4.9000000000000002E-2</c:v>
                </c:pt>
                <c:pt idx="36">
                  <c:v>0.05</c:v>
                </c:pt>
                <c:pt idx="37">
                  <c:v>0.05</c:v>
                </c:pt>
                <c:pt idx="38">
                  <c:v>4.7E-2</c:v>
                </c:pt>
                <c:pt idx="39">
                  <c:v>5.3999999999999999E-2</c:v>
                </c:pt>
                <c:pt idx="40">
                  <c:v>5.5E-2</c:v>
                </c:pt>
                <c:pt idx="41">
                  <c:v>5.7000000000000002E-2</c:v>
                </c:pt>
                <c:pt idx="42">
                  <c:v>5.7000000000000002E-2</c:v>
                </c:pt>
                <c:pt idx="43">
                  <c:v>5.7000000000000002E-2</c:v>
                </c:pt>
                <c:pt idx="44">
                  <c:v>5.3999999999999999E-2</c:v>
                </c:pt>
                <c:pt idx="45">
                  <c:v>5.5E-2</c:v>
                </c:pt>
                <c:pt idx="46">
                  <c:v>5.3999999999999999E-2</c:v>
                </c:pt>
                <c:pt idx="47">
                  <c:v>5.0999999999999997E-2</c:v>
                </c:pt>
                <c:pt idx="48">
                  <c:v>0.05</c:v>
                </c:pt>
                <c:pt idx="49">
                  <c:v>0.05</c:v>
                </c:pt>
                <c:pt idx="50">
                  <c:v>5.0999999999999997E-2</c:v>
                </c:pt>
                <c:pt idx="51">
                  <c:v>0.05</c:v>
                </c:pt>
                <c:pt idx="52">
                  <c:v>5.0999999999999997E-2</c:v>
                </c:pt>
                <c:pt idx="53">
                  <c:v>5.1999999999999998E-2</c:v>
                </c:pt>
                <c:pt idx="54">
                  <c:v>5.5E-2</c:v>
                </c:pt>
                <c:pt idx="55">
                  <c:v>5.7000000000000002E-2</c:v>
                </c:pt>
                <c:pt idx="56">
                  <c:v>5.8999999999999997E-2</c:v>
                </c:pt>
                <c:pt idx="57">
                  <c:v>5.8999999999999997E-2</c:v>
                </c:pt>
                <c:pt idx="58">
                  <c:v>5.8000000000000003E-2</c:v>
                </c:pt>
                <c:pt idx="59">
                  <c:v>5.7000000000000002E-2</c:v>
                </c:pt>
                <c:pt idx="60">
                  <c:v>5.6000000000000001E-2</c:v>
                </c:pt>
                <c:pt idx="61">
                  <c:v>5.8000000000000003E-2</c:v>
                </c:pt>
                <c:pt idx="62">
                  <c:v>5.8000000000000003E-2</c:v>
                </c:pt>
                <c:pt idx="63">
                  <c:v>6.2E-2</c:v>
                </c:pt>
                <c:pt idx="64">
                  <c:v>6.3E-2</c:v>
                </c:pt>
                <c:pt idx="65">
                  <c:v>6.2E-2</c:v>
                </c:pt>
                <c:pt idx="66">
                  <c:v>6.3E-2</c:v>
                </c:pt>
                <c:pt idx="67">
                  <c:v>6.4000000000000001E-2</c:v>
                </c:pt>
                <c:pt idx="68">
                  <c:v>6.3E-2</c:v>
                </c:pt>
                <c:pt idx="69">
                  <c:v>6.5000000000000002E-2</c:v>
                </c:pt>
                <c:pt idx="70">
                  <c:v>6.4000000000000001E-2</c:v>
                </c:pt>
                <c:pt idx="71">
                  <c:v>6.4000000000000001E-2</c:v>
                </c:pt>
                <c:pt idx="72">
                  <c:v>6.2E-2</c:v>
                </c:pt>
                <c:pt idx="73">
                  <c:v>0.06</c:v>
                </c:pt>
                <c:pt idx="74">
                  <c:v>5.7000000000000002E-2</c:v>
                </c:pt>
                <c:pt idx="75">
                  <c:v>5.5E-2</c:v>
                </c:pt>
                <c:pt idx="76">
                  <c:v>5.2999999999999999E-2</c:v>
                </c:pt>
                <c:pt idx="77">
                  <c:v>5.0999999999999997E-2</c:v>
                </c:pt>
                <c:pt idx="78">
                  <c:v>4.1000000000000002E-2</c:v>
                </c:pt>
                <c:pt idx="79">
                  <c:v>3.5000000000000003E-2</c:v>
                </c:pt>
                <c:pt idx="80">
                  <c:v>0.03</c:v>
                </c:pt>
                <c:pt idx="81">
                  <c:v>3.6999999999999998E-2</c:v>
                </c:pt>
                <c:pt idx="82">
                  <c:v>3.5000000000000003E-2</c:v>
                </c:pt>
                <c:pt idx="83">
                  <c:v>3.3000000000000002E-2</c:v>
                </c:pt>
                <c:pt idx="84">
                  <c:v>3.1E-2</c:v>
                </c:pt>
                <c:pt idx="85">
                  <c:v>3.2000000000000001E-2</c:v>
                </c:pt>
              </c:numCache>
            </c:numRef>
          </c:val>
          <c:extLst>
            <c:ext xmlns:c16="http://schemas.microsoft.com/office/drawing/2014/chart" uri="{C3380CC4-5D6E-409C-BE32-E72D297353CC}">
              <c16:uniqueId val="{00000000-55E4-9B47-92DB-4B433DDC815E}"/>
            </c:ext>
          </c:extLst>
        </c:ser>
        <c:dLbls>
          <c:showLegendKey val="0"/>
          <c:showVal val="0"/>
          <c:showCatName val="0"/>
          <c:showSerName val="0"/>
          <c:showPercent val="0"/>
          <c:showBubbleSize val="0"/>
        </c:dLbls>
        <c:axId val="1256300128"/>
        <c:axId val="1256301904"/>
      </c:areaChart>
      <c:catAx>
        <c:axId val="125630012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charset="0"/>
                <a:ea typeface="Arial" charset="0"/>
                <a:cs typeface="Arial" charset="0"/>
              </a:defRPr>
            </a:pPr>
            <a:endParaRPr lang="en-US"/>
          </a:p>
        </c:txPr>
        <c:crossAx val="1256301904"/>
        <c:crosses val="autoZero"/>
        <c:auto val="1"/>
        <c:lblAlgn val="ctr"/>
        <c:lblOffset val="100"/>
        <c:noMultiLvlLbl val="0"/>
      </c:catAx>
      <c:valAx>
        <c:axId val="1256301904"/>
        <c:scaling>
          <c:orientation val="minMax"/>
          <c:max val="0.14000000000000001"/>
        </c:scaling>
        <c:delete val="1"/>
        <c:axPos val="l"/>
        <c:numFmt formatCode="General" sourceLinked="0"/>
        <c:majorTickMark val="out"/>
        <c:minorTickMark val="none"/>
        <c:tickLblPos val="nextTo"/>
        <c:crossAx val="125630012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Year-over-Year Change in Prices</c:v>
                </c:pt>
              </c:strCache>
            </c:strRef>
          </c:tx>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D5DE-460D-B4B6-3FE0BC0E2359}"/>
              </c:ext>
            </c:extLst>
          </c:dPt>
          <c:dPt>
            <c:idx val="1"/>
            <c:invertIfNegative val="0"/>
            <c:bubble3D val="0"/>
            <c:spPr>
              <a:solidFill>
                <a:srgbClr val="0070C0"/>
              </a:solidFill>
              <a:ln>
                <a:noFill/>
              </a:ln>
              <a:effectLst/>
            </c:spPr>
            <c:extLst>
              <c:ext xmlns:c16="http://schemas.microsoft.com/office/drawing/2014/chart" uri="{C3380CC4-5D6E-409C-BE32-E72D297353CC}">
                <c16:uniqueId val="{00000004-D5DE-460D-B4B6-3FE0BC0E2359}"/>
              </c:ext>
            </c:extLst>
          </c:dPt>
          <c:dPt>
            <c:idx val="2"/>
            <c:invertIfNegative val="0"/>
            <c:bubble3D val="0"/>
            <c:spPr>
              <a:solidFill>
                <a:srgbClr val="0070C0"/>
              </a:solidFill>
              <a:ln>
                <a:noFill/>
              </a:ln>
              <a:effectLst/>
            </c:spPr>
            <c:extLst>
              <c:ext xmlns:c16="http://schemas.microsoft.com/office/drawing/2014/chart" uri="{C3380CC4-5D6E-409C-BE32-E72D297353CC}">
                <c16:uniqueId val="{00000005-D5DE-460D-B4B6-3FE0BC0E2359}"/>
              </c:ext>
            </c:extLst>
          </c:dPt>
          <c:dPt>
            <c:idx val="3"/>
            <c:invertIfNegative val="0"/>
            <c:bubble3D val="0"/>
            <c:spPr>
              <a:solidFill>
                <a:srgbClr val="0070C0"/>
              </a:solidFill>
              <a:ln>
                <a:noFill/>
              </a:ln>
              <a:effectLst/>
            </c:spPr>
            <c:extLst>
              <c:ext xmlns:c16="http://schemas.microsoft.com/office/drawing/2014/chart" uri="{C3380CC4-5D6E-409C-BE32-E72D297353CC}">
                <c16:uniqueId val="{00000006-D5DE-460D-B4B6-3FE0BC0E2359}"/>
              </c:ext>
            </c:extLst>
          </c:dPt>
          <c:dPt>
            <c:idx val="4"/>
            <c:invertIfNegative val="0"/>
            <c:bubble3D val="0"/>
            <c:spPr>
              <a:solidFill>
                <a:srgbClr val="00B0F0"/>
              </a:solidFill>
              <a:ln>
                <a:noFill/>
              </a:ln>
              <a:effectLst/>
            </c:spPr>
            <c:extLst>
              <c:ext xmlns:c16="http://schemas.microsoft.com/office/drawing/2014/chart" uri="{C3380CC4-5D6E-409C-BE32-E72D297353CC}">
                <c16:uniqueId val="{00000007-D5DE-460D-B4B6-3FE0BC0E2359}"/>
              </c:ext>
            </c:extLst>
          </c:dPt>
          <c:dPt>
            <c:idx val="5"/>
            <c:invertIfNegative val="0"/>
            <c:bubble3D val="0"/>
            <c:spPr>
              <a:solidFill>
                <a:srgbClr val="00B0F0"/>
              </a:solidFill>
              <a:ln>
                <a:noFill/>
              </a:ln>
              <a:effectLst/>
            </c:spPr>
            <c:extLst>
              <c:ext xmlns:c16="http://schemas.microsoft.com/office/drawing/2014/chart" uri="{C3380CC4-5D6E-409C-BE32-E72D297353CC}">
                <c16:uniqueId val="{00000008-D5DE-460D-B4B6-3FE0BC0E2359}"/>
              </c:ext>
            </c:extLst>
          </c:dPt>
          <c:dPt>
            <c:idx val="6"/>
            <c:invertIfNegative val="0"/>
            <c:bubble3D val="0"/>
            <c:spPr>
              <a:solidFill>
                <a:srgbClr val="00B0F0"/>
              </a:solidFill>
              <a:ln>
                <a:noFill/>
              </a:ln>
              <a:effectLst/>
            </c:spPr>
            <c:extLst>
              <c:ext xmlns:c16="http://schemas.microsoft.com/office/drawing/2014/chart" uri="{C3380CC4-5D6E-409C-BE32-E72D297353CC}">
                <c16:uniqueId val="{00000009-D5DE-460D-B4B6-3FE0BC0E2359}"/>
              </c:ext>
            </c:extLst>
          </c:dPt>
          <c:dPt>
            <c:idx val="7"/>
            <c:invertIfNegative val="0"/>
            <c:bubble3D val="0"/>
            <c:spPr>
              <a:solidFill>
                <a:srgbClr val="00B0F0"/>
              </a:solidFill>
              <a:ln>
                <a:noFill/>
              </a:ln>
              <a:effectLst/>
            </c:spPr>
            <c:extLst>
              <c:ext xmlns:c16="http://schemas.microsoft.com/office/drawing/2014/chart" uri="{C3380CC4-5D6E-409C-BE32-E72D297353CC}">
                <c16:uniqueId val="{0000000A-D5DE-460D-B4B6-3FE0BC0E2359}"/>
              </c:ext>
            </c:extLst>
          </c:dPt>
          <c:dPt>
            <c:idx val="8"/>
            <c:invertIfNegative val="0"/>
            <c:bubble3D val="0"/>
            <c:spPr>
              <a:solidFill>
                <a:srgbClr val="E46C0A"/>
              </a:solidFill>
              <a:ln>
                <a:noFill/>
              </a:ln>
              <a:effectLst/>
            </c:spPr>
            <c:extLst>
              <c:ext xmlns:c16="http://schemas.microsoft.com/office/drawing/2014/chart" uri="{C3380CC4-5D6E-409C-BE32-E72D297353CC}">
                <c16:uniqueId val="{00000024-D5DE-460D-B4B6-3FE0BC0E2359}"/>
              </c:ext>
            </c:extLst>
          </c:dPt>
          <c:dPt>
            <c:idx val="9"/>
            <c:invertIfNegative val="0"/>
            <c:bubble3D val="0"/>
            <c:spPr>
              <a:solidFill>
                <a:srgbClr val="E46C0A"/>
              </a:solidFill>
              <a:ln>
                <a:noFill/>
              </a:ln>
              <a:effectLst/>
            </c:spPr>
            <c:extLst>
              <c:ext xmlns:c16="http://schemas.microsoft.com/office/drawing/2014/chart" uri="{C3380CC4-5D6E-409C-BE32-E72D297353CC}">
                <c16:uniqueId val="{00000023-D5DE-460D-B4B6-3FE0BC0E2359}"/>
              </c:ext>
            </c:extLst>
          </c:dPt>
          <c:dPt>
            <c:idx val="10"/>
            <c:invertIfNegative val="0"/>
            <c:bubble3D val="0"/>
            <c:spPr>
              <a:solidFill>
                <a:srgbClr val="E46C0A"/>
              </a:solidFill>
              <a:ln>
                <a:noFill/>
              </a:ln>
              <a:effectLst/>
            </c:spPr>
            <c:extLst>
              <c:ext xmlns:c16="http://schemas.microsoft.com/office/drawing/2014/chart" uri="{C3380CC4-5D6E-409C-BE32-E72D297353CC}">
                <c16:uniqueId val="{00000022-D5DE-460D-B4B6-3FE0BC0E2359}"/>
              </c:ext>
            </c:extLst>
          </c:dPt>
          <c:dPt>
            <c:idx val="11"/>
            <c:invertIfNegative val="0"/>
            <c:bubble3D val="0"/>
            <c:spPr>
              <a:solidFill>
                <a:srgbClr val="E46C0A"/>
              </a:solidFill>
              <a:ln>
                <a:noFill/>
              </a:ln>
              <a:effectLst/>
            </c:spPr>
            <c:extLst>
              <c:ext xmlns:c16="http://schemas.microsoft.com/office/drawing/2014/chart" uri="{C3380CC4-5D6E-409C-BE32-E72D297353CC}">
                <c16:uniqueId val="{00000021-D5DE-460D-B4B6-3FE0BC0E2359}"/>
              </c:ext>
            </c:extLst>
          </c:dPt>
          <c:dPt>
            <c:idx val="12"/>
            <c:invertIfNegative val="0"/>
            <c:bubble3D val="0"/>
            <c:spPr>
              <a:solidFill>
                <a:srgbClr val="E46C0A"/>
              </a:solidFill>
              <a:ln>
                <a:noFill/>
              </a:ln>
              <a:effectLst/>
            </c:spPr>
            <c:extLst>
              <c:ext xmlns:c16="http://schemas.microsoft.com/office/drawing/2014/chart" uri="{C3380CC4-5D6E-409C-BE32-E72D297353CC}">
                <c16:uniqueId val="{00000020-D5DE-460D-B4B6-3FE0BC0E2359}"/>
              </c:ext>
            </c:extLst>
          </c:dPt>
          <c:dPt>
            <c:idx val="13"/>
            <c:invertIfNegative val="0"/>
            <c:bubble3D val="0"/>
            <c:spPr>
              <a:solidFill>
                <a:srgbClr val="00B0F0"/>
              </a:solidFill>
              <a:ln>
                <a:noFill/>
              </a:ln>
              <a:effectLst/>
            </c:spPr>
            <c:extLst>
              <c:ext xmlns:c16="http://schemas.microsoft.com/office/drawing/2014/chart" uri="{C3380CC4-5D6E-409C-BE32-E72D297353CC}">
                <c16:uniqueId val="{0000001F-D5DE-460D-B4B6-3FE0BC0E2359}"/>
              </c:ext>
            </c:extLst>
          </c:dPt>
          <c:dPt>
            <c:idx val="14"/>
            <c:invertIfNegative val="0"/>
            <c:bubble3D val="0"/>
            <c:spPr>
              <a:solidFill>
                <a:srgbClr val="00B0F0"/>
              </a:solidFill>
              <a:ln>
                <a:noFill/>
              </a:ln>
              <a:effectLst/>
            </c:spPr>
            <c:extLst>
              <c:ext xmlns:c16="http://schemas.microsoft.com/office/drawing/2014/chart" uri="{C3380CC4-5D6E-409C-BE32-E72D297353CC}">
                <c16:uniqueId val="{0000001E-D5DE-460D-B4B6-3FE0BC0E2359}"/>
              </c:ext>
            </c:extLst>
          </c:dPt>
          <c:dPt>
            <c:idx val="15"/>
            <c:invertIfNegative val="0"/>
            <c:bubble3D val="0"/>
            <c:spPr>
              <a:solidFill>
                <a:srgbClr val="E46C0A"/>
              </a:solidFill>
              <a:ln>
                <a:noFill/>
              </a:ln>
              <a:effectLst/>
            </c:spPr>
            <c:extLst>
              <c:ext xmlns:c16="http://schemas.microsoft.com/office/drawing/2014/chart" uri="{C3380CC4-5D6E-409C-BE32-E72D297353CC}">
                <c16:uniqueId val="{0000001D-D5DE-460D-B4B6-3FE0BC0E2359}"/>
              </c:ext>
            </c:extLst>
          </c:dPt>
          <c:dPt>
            <c:idx val="16"/>
            <c:invertIfNegative val="0"/>
            <c:bubble3D val="0"/>
            <c:spPr>
              <a:solidFill>
                <a:srgbClr val="E46C0A"/>
              </a:solidFill>
              <a:ln>
                <a:noFill/>
              </a:ln>
              <a:effectLst/>
            </c:spPr>
            <c:extLst>
              <c:ext xmlns:c16="http://schemas.microsoft.com/office/drawing/2014/chart" uri="{C3380CC4-5D6E-409C-BE32-E72D297353CC}">
                <c16:uniqueId val="{0000001C-D5DE-460D-B4B6-3FE0BC0E2359}"/>
              </c:ext>
            </c:extLst>
          </c:dPt>
          <c:dPt>
            <c:idx val="17"/>
            <c:invertIfNegative val="0"/>
            <c:bubble3D val="0"/>
            <c:spPr>
              <a:solidFill>
                <a:srgbClr val="00B0F0"/>
              </a:solidFill>
              <a:ln>
                <a:noFill/>
              </a:ln>
              <a:effectLst/>
            </c:spPr>
            <c:extLst>
              <c:ext xmlns:c16="http://schemas.microsoft.com/office/drawing/2014/chart" uri="{C3380CC4-5D6E-409C-BE32-E72D297353CC}">
                <c16:uniqueId val="{0000001B-D5DE-460D-B4B6-3FE0BC0E2359}"/>
              </c:ext>
            </c:extLst>
          </c:dPt>
          <c:dPt>
            <c:idx val="18"/>
            <c:invertIfNegative val="0"/>
            <c:bubble3D val="0"/>
            <c:spPr>
              <a:solidFill>
                <a:srgbClr val="00B0F0"/>
              </a:solidFill>
              <a:ln>
                <a:noFill/>
              </a:ln>
              <a:effectLst/>
            </c:spPr>
            <c:extLst>
              <c:ext xmlns:c16="http://schemas.microsoft.com/office/drawing/2014/chart" uri="{C3380CC4-5D6E-409C-BE32-E72D297353CC}">
                <c16:uniqueId val="{0000001A-D5DE-460D-B4B6-3FE0BC0E2359}"/>
              </c:ext>
            </c:extLst>
          </c:dPt>
          <c:dPt>
            <c:idx val="19"/>
            <c:invertIfNegative val="0"/>
            <c:bubble3D val="0"/>
            <c:spPr>
              <a:solidFill>
                <a:srgbClr val="E46C0A"/>
              </a:solidFill>
              <a:ln>
                <a:noFill/>
              </a:ln>
              <a:effectLst/>
            </c:spPr>
            <c:extLst>
              <c:ext xmlns:c16="http://schemas.microsoft.com/office/drawing/2014/chart" uri="{C3380CC4-5D6E-409C-BE32-E72D297353CC}">
                <c16:uniqueId val="{00000019-D5DE-460D-B4B6-3FE0BC0E2359}"/>
              </c:ext>
            </c:extLst>
          </c:dPt>
          <c:dPt>
            <c:idx val="20"/>
            <c:invertIfNegative val="0"/>
            <c:bubble3D val="0"/>
            <c:spPr>
              <a:solidFill>
                <a:srgbClr val="00B0F0"/>
              </a:solidFill>
              <a:ln>
                <a:noFill/>
              </a:ln>
              <a:effectLst/>
            </c:spPr>
            <c:extLst>
              <c:ext xmlns:c16="http://schemas.microsoft.com/office/drawing/2014/chart" uri="{C3380CC4-5D6E-409C-BE32-E72D297353CC}">
                <c16:uniqueId val="{0000000B-D5DE-460D-B4B6-3FE0BC0E2359}"/>
              </c:ext>
            </c:extLst>
          </c:dPt>
          <c:dPt>
            <c:idx val="21"/>
            <c:invertIfNegative val="0"/>
            <c:bubble3D val="0"/>
            <c:spPr>
              <a:solidFill>
                <a:srgbClr val="00B0F0"/>
              </a:solidFill>
              <a:ln>
                <a:noFill/>
              </a:ln>
              <a:effectLst/>
            </c:spPr>
            <c:extLst>
              <c:ext xmlns:c16="http://schemas.microsoft.com/office/drawing/2014/chart" uri="{C3380CC4-5D6E-409C-BE32-E72D297353CC}">
                <c16:uniqueId val="{00000017-D5DE-460D-B4B6-3FE0BC0E2359}"/>
              </c:ext>
            </c:extLst>
          </c:dPt>
          <c:dPt>
            <c:idx val="22"/>
            <c:invertIfNegative val="0"/>
            <c:bubble3D val="0"/>
            <c:spPr>
              <a:solidFill>
                <a:srgbClr val="00B0F0"/>
              </a:solidFill>
              <a:ln>
                <a:noFill/>
              </a:ln>
              <a:effectLst/>
            </c:spPr>
            <c:extLst>
              <c:ext xmlns:c16="http://schemas.microsoft.com/office/drawing/2014/chart" uri="{C3380CC4-5D6E-409C-BE32-E72D297353CC}">
                <c16:uniqueId val="{00000016-D5DE-460D-B4B6-3FE0BC0E2359}"/>
              </c:ext>
            </c:extLst>
          </c:dPt>
          <c:dPt>
            <c:idx val="23"/>
            <c:invertIfNegative val="0"/>
            <c:bubble3D val="0"/>
            <c:spPr>
              <a:solidFill>
                <a:srgbClr val="00B0F0"/>
              </a:solidFill>
              <a:ln>
                <a:noFill/>
              </a:ln>
              <a:effectLst/>
            </c:spPr>
            <c:extLst>
              <c:ext xmlns:c16="http://schemas.microsoft.com/office/drawing/2014/chart" uri="{C3380CC4-5D6E-409C-BE32-E72D297353CC}">
                <c16:uniqueId val="{00000015-D5DE-460D-B4B6-3FE0BC0E2359}"/>
              </c:ext>
            </c:extLst>
          </c:dPt>
          <c:dPt>
            <c:idx val="24"/>
            <c:invertIfNegative val="0"/>
            <c:bubble3D val="0"/>
            <c:spPr>
              <a:solidFill>
                <a:srgbClr val="00B0F0"/>
              </a:solidFill>
              <a:ln>
                <a:noFill/>
              </a:ln>
              <a:effectLst/>
            </c:spPr>
            <c:extLst>
              <c:ext xmlns:c16="http://schemas.microsoft.com/office/drawing/2014/chart" uri="{C3380CC4-5D6E-409C-BE32-E72D297353CC}">
                <c16:uniqueId val="{00000014-D5DE-460D-B4B6-3FE0BC0E2359}"/>
              </c:ext>
            </c:extLst>
          </c:dPt>
          <c:dPt>
            <c:idx val="25"/>
            <c:invertIfNegative val="0"/>
            <c:bubble3D val="0"/>
            <c:spPr>
              <a:solidFill>
                <a:srgbClr val="00B0F0"/>
              </a:solidFill>
              <a:ln>
                <a:noFill/>
              </a:ln>
              <a:effectLst/>
            </c:spPr>
            <c:extLst>
              <c:ext xmlns:c16="http://schemas.microsoft.com/office/drawing/2014/chart" uri="{C3380CC4-5D6E-409C-BE32-E72D297353CC}">
                <c16:uniqueId val="{00000013-D5DE-460D-B4B6-3FE0BC0E2359}"/>
              </c:ext>
            </c:extLst>
          </c:dPt>
          <c:dPt>
            <c:idx val="26"/>
            <c:invertIfNegative val="0"/>
            <c:bubble3D val="0"/>
            <c:spPr>
              <a:solidFill>
                <a:srgbClr val="00B0F0"/>
              </a:solidFill>
              <a:ln>
                <a:noFill/>
              </a:ln>
              <a:effectLst/>
            </c:spPr>
            <c:extLst>
              <c:ext xmlns:c16="http://schemas.microsoft.com/office/drawing/2014/chart" uri="{C3380CC4-5D6E-409C-BE32-E72D297353CC}">
                <c16:uniqueId val="{00000012-D5DE-460D-B4B6-3FE0BC0E2359}"/>
              </c:ext>
            </c:extLst>
          </c:dPt>
          <c:dPt>
            <c:idx val="27"/>
            <c:invertIfNegative val="0"/>
            <c:bubble3D val="0"/>
            <c:spPr>
              <a:solidFill>
                <a:srgbClr val="00B0F0"/>
              </a:solidFill>
              <a:ln>
                <a:noFill/>
              </a:ln>
              <a:effectLst/>
            </c:spPr>
            <c:extLst>
              <c:ext xmlns:c16="http://schemas.microsoft.com/office/drawing/2014/chart" uri="{C3380CC4-5D6E-409C-BE32-E72D297353CC}">
                <c16:uniqueId val="{00000011-D5DE-460D-B4B6-3FE0BC0E2359}"/>
              </c:ext>
            </c:extLst>
          </c:dPt>
          <c:dPt>
            <c:idx val="28"/>
            <c:invertIfNegative val="0"/>
            <c:bubble3D val="0"/>
            <c:spPr>
              <a:solidFill>
                <a:srgbClr val="00B0F0"/>
              </a:solidFill>
              <a:ln>
                <a:noFill/>
              </a:ln>
              <a:effectLst/>
            </c:spPr>
            <c:extLst>
              <c:ext xmlns:c16="http://schemas.microsoft.com/office/drawing/2014/chart" uri="{C3380CC4-5D6E-409C-BE32-E72D297353CC}">
                <c16:uniqueId val="{00000010-D5DE-460D-B4B6-3FE0BC0E2359}"/>
              </c:ext>
            </c:extLst>
          </c:dPt>
          <c:dPt>
            <c:idx val="29"/>
            <c:invertIfNegative val="0"/>
            <c:bubble3D val="0"/>
            <c:spPr>
              <a:solidFill>
                <a:srgbClr val="00B0F0"/>
              </a:solidFill>
              <a:ln>
                <a:noFill/>
              </a:ln>
              <a:effectLst/>
            </c:spPr>
            <c:extLst>
              <c:ext xmlns:c16="http://schemas.microsoft.com/office/drawing/2014/chart" uri="{C3380CC4-5D6E-409C-BE32-E72D297353CC}">
                <c16:uniqueId val="{0000000C-D5DE-460D-B4B6-3FE0BC0E2359}"/>
              </c:ext>
            </c:extLst>
          </c:dPt>
          <c:dPt>
            <c:idx val="30"/>
            <c:invertIfNegative val="0"/>
            <c:bubble3D val="0"/>
            <c:spPr>
              <a:solidFill>
                <a:srgbClr val="00B0F0"/>
              </a:solidFill>
              <a:ln>
                <a:noFill/>
              </a:ln>
              <a:effectLst/>
            </c:spPr>
            <c:extLst>
              <c:ext xmlns:c16="http://schemas.microsoft.com/office/drawing/2014/chart" uri="{C3380CC4-5D6E-409C-BE32-E72D297353CC}">
                <c16:uniqueId val="{00000018-D5DE-460D-B4B6-3FE0BC0E2359}"/>
              </c:ext>
            </c:extLst>
          </c:dPt>
          <c:dPt>
            <c:idx val="31"/>
            <c:invertIfNegative val="0"/>
            <c:bubble3D val="0"/>
            <c:spPr>
              <a:solidFill>
                <a:srgbClr val="00B0F0"/>
              </a:solidFill>
              <a:ln>
                <a:noFill/>
              </a:ln>
              <a:effectLst/>
            </c:spPr>
            <c:extLst>
              <c:ext xmlns:c16="http://schemas.microsoft.com/office/drawing/2014/chart" uri="{C3380CC4-5D6E-409C-BE32-E72D297353CC}">
                <c16:uniqueId val="{0000000D-D5DE-460D-B4B6-3FE0BC0E2359}"/>
              </c:ext>
            </c:extLst>
          </c:dPt>
          <c:dPt>
            <c:idx val="32"/>
            <c:invertIfNegative val="0"/>
            <c:bubble3D val="0"/>
            <c:spPr>
              <a:solidFill>
                <a:srgbClr val="00B0F0"/>
              </a:solidFill>
              <a:ln>
                <a:noFill/>
              </a:ln>
              <a:effectLst/>
            </c:spPr>
            <c:extLst>
              <c:ext xmlns:c16="http://schemas.microsoft.com/office/drawing/2014/chart" uri="{C3380CC4-5D6E-409C-BE32-E72D297353CC}">
                <c16:uniqueId val="{0000000E-D5DE-460D-B4B6-3FE0BC0E2359}"/>
              </c:ext>
            </c:extLst>
          </c:dPt>
          <c:dPt>
            <c:idx val="33"/>
            <c:invertIfNegative val="0"/>
            <c:bubble3D val="0"/>
            <c:spPr>
              <a:solidFill>
                <a:srgbClr val="00B0F0"/>
              </a:solidFill>
              <a:ln>
                <a:noFill/>
              </a:ln>
              <a:effectLst/>
            </c:spPr>
            <c:extLst>
              <c:ext xmlns:c16="http://schemas.microsoft.com/office/drawing/2014/chart" uri="{C3380CC4-5D6E-409C-BE32-E72D297353CC}">
                <c16:uniqueId val="{0000000F-D5DE-460D-B4B6-3FE0BC0E2359}"/>
              </c:ext>
            </c:extLst>
          </c:dPt>
          <c:dPt>
            <c:idx val="34"/>
            <c:invertIfNegative val="0"/>
            <c:bubble3D val="0"/>
            <c:spPr>
              <a:solidFill>
                <a:srgbClr val="00B0F0"/>
              </a:solidFill>
              <a:ln>
                <a:noFill/>
              </a:ln>
              <a:effectLst/>
            </c:spPr>
            <c:extLst>
              <c:ext xmlns:c16="http://schemas.microsoft.com/office/drawing/2014/chart" uri="{C3380CC4-5D6E-409C-BE32-E72D297353CC}">
                <c16:uniqueId val="{00000045-E680-F74F-B4DB-3BA70106A7A3}"/>
              </c:ext>
            </c:extLst>
          </c:dPt>
          <c:dPt>
            <c:idx val="35"/>
            <c:invertIfNegative val="0"/>
            <c:bubble3D val="0"/>
            <c:spPr>
              <a:solidFill>
                <a:srgbClr val="00B0F0"/>
              </a:solidFill>
              <a:ln>
                <a:noFill/>
              </a:ln>
              <a:effectLst/>
            </c:spPr>
            <c:extLst>
              <c:ext xmlns:c16="http://schemas.microsoft.com/office/drawing/2014/chart" uri="{C3380CC4-5D6E-409C-BE32-E72D297353CC}">
                <c16:uniqueId val="{00000047-E680-F74F-B4DB-3BA70106A7A3}"/>
              </c:ext>
            </c:extLst>
          </c:dPt>
          <c:dPt>
            <c:idx val="36"/>
            <c:invertIfNegative val="0"/>
            <c:bubble3D val="0"/>
            <c:spPr>
              <a:solidFill>
                <a:srgbClr val="00B0F0"/>
              </a:solidFill>
              <a:ln>
                <a:noFill/>
              </a:ln>
              <a:effectLst/>
            </c:spPr>
            <c:extLst>
              <c:ext xmlns:c16="http://schemas.microsoft.com/office/drawing/2014/chart" uri="{C3380CC4-5D6E-409C-BE32-E72D297353CC}">
                <c16:uniqueId val="{00000049-E680-F74F-B4DB-3BA70106A7A3}"/>
              </c:ext>
            </c:extLst>
          </c:dPt>
          <c:dPt>
            <c:idx val="37"/>
            <c:invertIfNegative val="0"/>
            <c:bubble3D val="0"/>
            <c:spPr>
              <a:solidFill>
                <a:srgbClr val="00B0F0"/>
              </a:solidFill>
              <a:ln>
                <a:noFill/>
              </a:ln>
              <a:effectLst/>
            </c:spPr>
            <c:extLst>
              <c:ext xmlns:c16="http://schemas.microsoft.com/office/drawing/2014/chart" uri="{C3380CC4-5D6E-409C-BE32-E72D297353CC}">
                <c16:uniqueId val="{0000004B-E680-F74F-B4DB-3BA70106A7A3}"/>
              </c:ext>
            </c:extLst>
          </c:dPt>
          <c:dPt>
            <c:idx val="38"/>
            <c:invertIfNegative val="0"/>
            <c:bubble3D val="0"/>
            <c:spPr>
              <a:solidFill>
                <a:srgbClr val="00B0F0"/>
              </a:solidFill>
              <a:ln>
                <a:noFill/>
              </a:ln>
              <a:effectLst/>
            </c:spPr>
            <c:extLst>
              <c:ext xmlns:c16="http://schemas.microsoft.com/office/drawing/2014/chart" uri="{C3380CC4-5D6E-409C-BE32-E72D297353CC}">
                <c16:uniqueId val="{0000004D-E680-F74F-B4DB-3BA70106A7A3}"/>
              </c:ext>
            </c:extLst>
          </c:dPt>
          <c:dPt>
            <c:idx val="39"/>
            <c:invertIfNegative val="0"/>
            <c:bubble3D val="0"/>
            <c:spPr>
              <a:solidFill>
                <a:srgbClr val="00B0F0"/>
              </a:solidFill>
              <a:ln>
                <a:noFill/>
              </a:ln>
              <a:effectLst/>
            </c:spPr>
            <c:extLst>
              <c:ext xmlns:c16="http://schemas.microsoft.com/office/drawing/2014/chart" uri="{C3380CC4-5D6E-409C-BE32-E72D297353CC}">
                <c16:uniqueId val="{0000004F-E680-F74F-B4DB-3BA70106A7A3}"/>
              </c:ext>
            </c:extLst>
          </c:dPt>
          <c:dPt>
            <c:idx val="40"/>
            <c:invertIfNegative val="0"/>
            <c:bubble3D val="0"/>
            <c:spPr>
              <a:solidFill>
                <a:srgbClr val="00B0F0"/>
              </a:solidFill>
              <a:ln>
                <a:noFill/>
              </a:ln>
              <a:effectLst/>
            </c:spPr>
            <c:extLst>
              <c:ext xmlns:c16="http://schemas.microsoft.com/office/drawing/2014/chart" uri="{C3380CC4-5D6E-409C-BE32-E72D297353CC}">
                <c16:uniqueId val="{00000051-E680-F74F-B4DB-3BA70106A7A3}"/>
              </c:ext>
            </c:extLst>
          </c:dPt>
          <c:dPt>
            <c:idx val="41"/>
            <c:invertIfNegative val="0"/>
            <c:bubble3D val="0"/>
            <c:spPr>
              <a:solidFill>
                <a:srgbClr val="00B0F0"/>
              </a:solidFill>
              <a:ln>
                <a:noFill/>
              </a:ln>
              <a:effectLst/>
            </c:spPr>
            <c:extLst>
              <c:ext xmlns:c16="http://schemas.microsoft.com/office/drawing/2014/chart" uri="{C3380CC4-5D6E-409C-BE32-E72D297353CC}">
                <c16:uniqueId val="{00000053-E680-F74F-B4DB-3BA70106A7A3}"/>
              </c:ext>
            </c:extLst>
          </c:dPt>
          <c:dPt>
            <c:idx val="42"/>
            <c:invertIfNegative val="0"/>
            <c:bubble3D val="0"/>
            <c:spPr>
              <a:solidFill>
                <a:srgbClr val="00B0F0"/>
              </a:solidFill>
              <a:ln>
                <a:noFill/>
              </a:ln>
              <a:effectLst/>
            </c:spPr>
            <c:extLst>
              <c:ext xmlns:c16="http://schemas.microsoft.com/office/drawing/2014/chart" uri="{C3380CC4-5D6E-409C-BE32-E72D297353CC}">
                <c16:uniqueId val="{00000055-E680-F74F-B4DB-3BA70106A7A3}"/>
              </c:ext>
            </c:extLst>
          </c:dPt>
          <c:dPt>
            <c:idx val="43"/>
            <c:invertIfNegative val="0"/>
            <c:bubble3D val="0"/>
            <c:spPr>
              <a:solidFill>
                <a:srgbClr val="00B0F0"/>
              </a:solidFill>
              <a:ln>
                <a:noFill/>
              </a:ln>
              <a:effectLst/>
            </c:spPr>
            <c:extLst>
              <c:ext xmlns:c16="http://schemas.microsoft.com/office/drawing/2014/chart" uri="{C3380CC4-5D6E-409C-BE32-E72D297353CC}">
                <c16:uniqueId val="{00000057-E680-F74F-B4DB-3BA70106A7A3}"/>
              </c:ext>
            </c:extLst>
          </c:dPt>
          <c:dPt>
            <c:idx val="44"/>
            <c:invertIfNegative val="0"/>
            <c:bubble3D val="0"/>
            <c:spPr>
              <a:solidFill>
                <a:srgbClr val="00B0F0"/>
              </a:solidFill>
              <a:ln>
                <a:noFill/>
              </a:ln>
              <a:effectLst/>
            </c:spPr>
            <c:extLst>
              <c:ext xmlns:c16="http://schemas.microsoft.com/office/drawing/2014/chart" uri="{C3380CC4-5D6E-409C-BE32-E72D297353CC}">
                <c16:uniqueId val="{00000059-E680-F74F-B4DB-3BA70106A7A3}"/>
              </c:ext>
            </c:extLst>
          </c:dPt>
          <c:dPt>
            <c:idx val="45"/>
            <c:invertIfNegative val="0"/>
            <c:bubble3D val="0"/>
            <c:spPr>
              <a:solidFill>
                <a:srgbClr val="00B0F0"/>
              </a:solidFill>
              <a:ln>
                <a:noFill/>
              </a:ln>
              <a:effectLst/>
            </c:spPr>
            <c:extLst>
              <c:ext xmlns:c16="http://schemas.microsoft.com/office/drawing/2014/chart" uri="{C3380CC4-5D6E-409C-BE32-E72D297353CC}">
                <c16:uniqueId val="{0000005B-E680-F74F-B4DB-3BA70106A7A3}"/>
              </c:ext>
            </c:extLst>
          </c:dPt>
          <c:dPt>
            <c:idx val="46"/>
            <c:invertIfNegative val="0"/>
            <c:bubble3D val="0"/>
            <c:spPr>
              <a:solidFill>
                <a:srgbClr val="00B0F0"/>
              </a:solidFill>
              <a:ln>
                <a:noFill/>
              </a:ln>
              <a:effectLst/>
            </c:spPr>
            <c:extLst>
              <c:ext xmlns:c16="http://schemas.microsoft.com/office/drawing/2014/chart" uri="{C3380CC4-5D6E-409C-BE32-E72D297353CC}">
                <c16:uniqueId val="{0000005C-E680-F74F-B4DB-3BA70106A7A3}"/>
              </c:ext>
            </c:extLst>
          </c:dPt>
          <c:dPt>
            <c:idx val="47"/>
            <c:invertIfNegative val="0"/>
            <c:bubble3D val="0"/>
            <c:spPr>
              <a:solidFill>
                <a:srgbClr val="00B0F0"/>
              </a:solidFill>
              <a:ln>
                <a:noFill/>
              </a:ln>
              <a:effectLst/>
            </c:spPr>
            <c:extLst>
              <c:ext xmlns:c16="http://schemas.microsoft.com/office/drawing/2014/chart" uri="{C3380CC4-5D6E-409C-BE32-E72D297353CC}">
                <c16:uniqueId val="{0000005E-75FE-634C-8445-C3F753AA5E26}"/>
              </c:ext>
            </c:extLst>
          </c:dPt>
          <c:dPt>
            <c:idx val="48"/>
            <c:invertIfNegative val="0"/>
            <c:bubble3D val="0"/>
            <c:spPr>
              <a:solidFill>
                <a:srgbClr val="00B0F0"/>
              </a:solidFill>
              <a:ln>
                <a:noFill/>
              </a:ln>
              <a:effectLst/>
            </c:spPr>
            <c:extLst>
              <c:ext xmlns:c16="http://schemas.microsoft.com/office/drawing/2014/chart" uri="{C3380CC4-5D6E-409C-BE32-E72D297353CC}">
                <c16:uniqueId val="{0000005F-75FE-634C-8445-C3F753AA5E26}"/>
              </c:ext>
            </c:extLst>
          </c:dPt>
          <c:dPt>
            <c:idx val="49"/>
            <c:invertIfNegative val="0"/>
            <c:bubble3D val="0"/>
            <c:spPr>
              <a:solidFill>
                <a:srgbClr val="00B0F0"/>
              </a:solidFill>
              <a:ln>
                <a:noFill/>
              </a:ln>
              <a:effectLst/>
            </c:spPr>
            <c:extLst>
              <c:ext xmlns:c16="http://schemas.microsoft.com/office/drawing/2014/chart" uri="{C3380CC4-5D6E-409C-BE32-E72D297353CC}">
                <c16:uniqueId val="{00000062-7E58-FA4A-8913-76E4546EA13F}"/>
              </c:ext>
            </c:extLst>
          </c:dPt>
          <c:dPt>
            <c:idx val="50"/>
            <c:invertIfNegative val="0"/>
            <c:bubble3D val="0"/>
            <c:spPr>
              <a:solidFill>
                <a:srgbClr val="00B0F0"/>
              </a:solidFill>
              <a:ln>
                <a:noFill/>
              </a:ln>
              <a:effectLst/>
            </c:spPr>
            <c:extLst>
              <c:ext xmlns:c16="http://schemas.microsoft.com/office/drawing/2014/chart" uri="{C3380CC4-5D6E-409C-BE32-E72D297353CC}">
                <c16:uniqueId val="{00000064-39DD-ED46-A498-1465AA78D6EA}"/>
              </c:ext>
            </c:extLst>
          </c:dPt>
          <c:dPt>
            <c:idx val="51"/>
            <c:invertIfNegative val="0"/>
            <c:bubble3D val="0"/>
            <c:spPr>
              <a:solidFill>
                <a:srgbClr val="00B0F0"/>
              </a:solidFill>
              <a:ln>
                <a:noFill/>
              </a:ln>
              <a:effectLst/>
            </c:spPr>
            <c:extLst>
              <c:ext xmlns:c16="http://schemas.microsoft.com/office/drawing/2014/chart" uri="{C3380CC4-5D6E-409C-BE32-E72D297353CC}">
                <c16:uniqueId val="{00000066-7B0C-0E42-A02E-1D0CEE61B27A}"/>
              </c:ext>
            </c:extLst>
          </c:dPt>
          <c:dPt>
            <c:idx val="52"/>
            <c:invertIfNegative val="0"/>
            <c:bubble3D val="0"/>
            <c:spPr>
              <a:solidFill>
                <a:srgbClr val="00B0F0"/>
              </a:solidFill>
              <a:ln>
                <a:noFill/>
              </a:ln>
              <a:effectLst/>
            </c:spPr>
            <c:extLst>
              <c:ext xmlns:c16="http://schemas.microsoft.com/office/drawing/2014/chart" uri="{C3380CC4-5D6E-409C-BE32-E72D297353CC}">
                <c16:uniqueId val="{00000067-7B0C-0E42-A02E-1D0CEE61B27A}"/>
              </c:ext>
            </c:extLst>
          </c:dPt>
          <c:dPt>
            <c:idx val="53"/>
            <c:invertIfNegative val="0"/>
            <c:bubble3D val="0"/>
            <c:spPr>
              <a:solidFill>
                <a:srgbClr val="00B0F0"/>
              </a:solidFill>
              <a:ln>
                <a:noFill/>
              </a:ln>
              <a:effectLst/>
            </c:spPr>
            <c:extLst>
              <c:ext xmlns:c16="http://schemas.microsoft.com/office/drawing/2014/chart" uri="{C3380CC4-5D6E-409C-BE32-E72D297353CC}">
                <c16:uniqueId val="{0000006A-1B7B-4244-A329-AA11FB65B13D}"/>
              </c:ext>
            </c:extLst>
          </c:dPt>
          <c:dPt>
            <c:idx val="54"/>
            <c:invertIfNegative val="0"/>
            <c:bubble3D val="0"/>
            <c:spPr>
              <a:solidFill>
                <a:srgbClr val="00B0F0"/>
              </a:solidFill>
              <a:ln>
                <a:noFill/>
              </a:ln>
              <a:effectLst/>
            </c:spPr>
            <c:extLst>
              <c:ext xmlns:c16="http://schemas.microsoft.com/office/drawing/2014/chart" uri="{C3380CC4-5D6E-409C-BE32-E72D297353CC}">
                <c16:uniqueId val="{0000006C-2ABB-D140-B682-B70693ACC594}"/>
              </c:ext>
            </c:extLst>
          </c:dPt>
          <c:dPt>
            <c:idx val="55"/>
            <c:invertIfNegative val="0"/>
            <c:bubble3D val="0"/>
            <c:spPr>
              <a:solidFill>
                <a:srgbClr val="00B0F0"/>
              </a:solidFill>
              <a:ln>
                <a:noFill/>
              </a:ln>
              <a:effectLst/>
            </c:spPr>
            <c:extLst>
              <c:ext xmlns:c16="http://schemas.microsoft.com/office/drawing/2014/chart" uri="{C3380CC4-5D6E-409C-BE32-E72D297353CC}">
                <c16:uniqueId val="{0000006E-D248-8E40-B95C-14604DCD0E9A}"/>
              </c:ext>
            </c:extLst>
          </c:dPt>
          <c:dPt>
            <c:idx val="56"/>
            <c:invertIfNegative val="0"/>
            <c:bubble3D val="0"/>
            <c:spPr>
              <a:solidFill>
                <a:srgbClr val="00B0F0"/>
              </a:solidFill>
              <a:ln>
                <a:noFill/>
              </a:ln>
              <a:effectLst/>
            </c:spPr>
            <c:extLst>
              <c:ext xmlns:c16="http://schemas.microsoft.com/office/drawing/2014/chart" uri="{C3380CC4-5D6E-409C-BE32-E72D297353CC}">
                <c16:uniqueId val="{00000070-6789-404A-898D-C7734FD5D587}"/>
              </c:ext>
            </c:extLst>
          </c:dPt>
          <c:dPt>
            <c:idx val="57"/>
            <c:invertIfNegative val="0"/>
            <c:bubble3D val="0"/>
            <c:spPr>
              <a:solidFill>
                <a:srgbClr val="00B0F0"/>
              </a:solidFill>
              <a:ln>
                <a:noFill/>
              </a:ln>
              <a:effectLst/>
            </c:spPr>
            <c:extLst>
              <c:ext xmlns:c16="http://schemas.microsoft.com/office/drawing/2014/chart" uri="{C3380CC4-5D6E-409C-BE32-E72D297353CC}">
                <c16:uniqueId val="{00000072-6BC9-1448-AA1F-5672D5948F02}"/>
              </c:ext>
            </c:extLst>
          </c:dPt>
          <c:dPt>
            <c:idx val="58"/>
            <c:invertIfNegative val="0"/>
            <c:bubble3D val="0"/>
            <c:spPr>
              <a:solidFill>
                <a:srgbClr val="E46C0A"/>
              </a:solidFill>
              <a:ln>
                <a:noFill/>
              </a:ln>
              <a:effectLst/>
            </c:spPr>
            <c:extLst>
              <c:ext xmlns:c16="http://schemas.microsoft.com/office/drawing/2014/chart" uri="{C3380CC4-5D6E-409C-BE32-E72D297353CC}">
                <c16:uniqueId val="{00000074-E70B-3549-9768-D9BE70136BCF}"/>
              </c:ext>
            </c:extLst>
          </c:dPt>
          <c:dPt>
            <c:idx val="59"/>
            <c:invertIfNegative val="0"/>
            <c:bubble3D val="0"/>
            <c:spPr>
              <a:solidFill>
                <a:srgbClr val="E46C0A"/>
              </a:solidFill>
              <a:ln>
                <a:noFill/>
              </a:ln>
              <a:effectLst/>
            </c:spPr>
            <c:extLst>
              <c:ext xmlns:c16="http://schemas.microsoft.com/office/drawing/2014/chart" uri="{C3380CC4-5D6E-409C-BE32-E72D297353CC}">
                <c16:uniqueId val="{00000076-BA11-874F-8BAD-A41F3882478B}"/>
              </c:ext>
            </c:extLst>
          </c:dPt>
          <c:dPt>
            <c:idx val="60"/>
            <c:invertIfNegative val="0"/>
            <c:bubble3D val="0"/>
            <c:spPr>
              <a:solidFill>
                <a:srgbClr val="F4B183"/>
              </a:solidFill>
              <a:ln>
                <a:noFill/>
              </a:ln>
              <a:effectLst/>
            </c:spPr>
            <c:extLst>
              <c:ext xmlns:c16="http://schemas.microsoft.com/office/drawing/2014/chart" uri="{C3380CC4-5D6E-409C-BE32-E72D297353CC}">
                <c16:uniqueId val="{00000078-88E6-B145-9ED9-945F36E562AD}"/>
              </c:ext>
            </c:extLst>
          </c:dPt>
          <c:dPt>
            <c:idx val="61"/>
            <c:invertIfNegative val="0"/>
            <c:bubble3D val="0"/>
            <c:spPr>
              <a:solidFill>
                <a:srgbClr val="F4B183"/>
              </a:solidFill>
              <a:ln>
                <a:noFill/>
              </a:ln>
              <a:effectLst/>
            </c:spPr>
            <c:extLst>
              <c:ext xmlns:c16="http://schemas.microsoft.com/office/drawing/2014/chart" uri="{C3380CC4-5D6E-409C-BE32-E72D297353CC}">
                <c16:uniqueId val="{0000007A-753D-CB42-BE1D-38A6E444655D}"/>
              </c:ext>
            </c:extLst>
          </c:dPt>
          <c:dPt>
            <c:idx val="62"/>
            <c:invertIfNegative val="0"/>
            <c:bubble3D val="0"/>
            <c:spPr>
              <a:solidFill>
                <a:srgbClr val="FFE699"/>
              </a:solidFill>
              <a:ln>
                <a:noFill/>
              </a:ln>
              <a:effectLst/>
            </c:spPr>
            <c:extLst>
              <c:ext xmlns:c16="http://schemas.microsoft.com/office/drawing/2014/chart" uri="{C3380CC4-5D6E-409C-BE32-E72D297353CC}">
                <c16:uniqueId val="{0000007C-8187-4D15-B0F9-EAB713F0E7E1}"/>
              </c:ext>
            </c:extLst>
          </c:dPt>
          <c:dPt>
            <c:idx val="63"/>
            <c:invertIfNegative val="0"/>
            <c:bubble3D val="0"/>
            <c:spPr>
              <a:solidFill>
                <a:srgbClr val="FFE699"/>
              </a:solidFill>
              <a:ln>
                <a:noFill/>
              </a:ln>
              <a:effectLst/>
            </c:spPr>
            <c:extLst>
              <c:ext xmlns:c16="http://schemas.microsoft.com/office/drawing/2014/chart" uri="{C3380CC4-5D6E-409C-BE32-E72D297353CC}">
                <c16:uniqueId val="{0000007E-7A25-40D8-BACA-8D96CB7827F3}"/>
              </c:ext>
            </c:extLst>
          </c:dPt>
          <c:dPt>
            <c:idx val="64"/>
            <c:invertIfNegative val="0"/>
            <c:bubble3D val="0"/>
            <c:spPr>
              <a:solidFill>
                <a:srgbClr val="FFE699"/>
              </a:solidFill>
              <a:ln>
                <a:noFill/>
              </a:ln>
              <a:effectLst/>
            </c:spPr>
            <c:extLst>
              <c:ext xmlns:c16="http://schemas.microsoft.com/office/drawing/2014/chart" uri="{C3380CC4-5D6E-409C-BE32-E72D297353CC}">
                <c16:uniqueId val="{00000080-5E52-4C7E-9D4F-99944DEE7055}"/>
              </c:ext>
            </c:extLst>
          </c:dPt>
          <c:dPt>
            <c:idx val="65"/>
            <c:invertIfNegative val="0"/>
            <c:bubble3D val="0"/>
            <c:spPr>
              <a:solidFill>
                <a:srgbClr val="FFE699"/>
              </a:solidFill>
              <a:ln>
                <a:noFill/>
              </a:ln>
              <a:effectLst/>
            </c:spPr>
            <c:extLst>
              <c:ext xmlns:c16="http://schemas.microsoft.com/office/drawing/2014/chart" uri="{C3380CC4-5D6E-409C-BE32-E72D297353CC}">
                <c16:uniqueId val="{00000082-F756-439A-9647-4764AC5418C1}"/>
              </c:ext>
            </c:extLst>
          </c:dPt>
          <c:dPt>
            <c:idx val="66"/>
            <c:invertIfNegative val="0"/>
            <c:bubble3D val="0"/>
            <c:spPr>
              <a:solidFill>
                <a:srgbClr val="FFE699"/>
              </a:solidFill>
              <a:ln>
                <a:noFill/>
              </a:ln>
              <a:effectLst/>
            </c:spPr>
            <c:extLst>
              <c:ext xmlns:c16="http://schemas.microsoft.com/office/drawing/2014/chart" uri="{C3380CC4-5D6E-409C-BE32-E72D297353CC}">
                <c16:uniqueId val="{00000084-9D14-474B-9A49-D5F44D48B5F1}"/>
              </c:ext>
            </c:extLst>
          </c:dPt>
          <c:cat>
            <c:strRef>
              <c:f>Sheet1!$A$2:$A$68</c:f>
              <c:strCache>
                <c:ptCount val="67"/>
                <c:pt idx="0">
                  <c:v>ene 2014</c:v>
                </c:pt>
                <c:pt idx="1">
                  <c:v>feb</c:v>
                </c:pt>
                <c:pt idx="2">
                  <c:v>mar</c:v>
                </c:pt>
                <c:pt idx="3">
                  <c:v>abr</c:v>
                </c:pt>
                <c:pt idx="4">
                  <c:v>may</c:v>
                </c:pt>
                <c:pt idx="5">
                  <c:v>jun</c:v>
                </c:pt>
                <c:pt idx="6">
                  <c:v>jul</c:v>
                </c:pt>
                <c:pt idx="7">
                  <c:v>ago</c:v>
                </c:pt>
                <c:pt idx="8">
                  <c:v>sep</c:v>
                </c:pt>
                <c:pt idx="9">
                  <c:v>oct</c:v>
                </c:pt>
                <c:pt idx="10">
                  <c:v>nov</c:v>
                </c:pt>
                <c:pt idx="11">
                  <c:v>dic</c:v>
                </c:pt>
                <c:pt idx="12">
                  <c:v>ene 2015</c:v>
                </c:pt>
                <c:pt idx="13">
                  <c:v>feb</c:v>
                </c:pt>
                <c:pt idx="14">
                  <c:v>mar</c:v>
                </c:pt>
                <c:pt idx="15">
                  <c:v>abr</c:v>
                </c:pt>
                <c:pt idx="16">
                  <c:v>may</c:v>
                </c:pt>
                <c:pt idx="17">
                  <c:v>jun</c:v>
                </c:pt>
                <c:pt idx="18">
                  <c:v>jul</c:v>
                </c:pt>
                <c:pt idx="19">
                  <c:v>ago</c:v>
                </c:pt>
                <c:pt idx="20">
                  <c:v>sep</c:v>
                </c:pt>
                <c:pt idx="21">
                  <c:v>oct</c:v>
                </c:pt>
                <c:pt idx="22">
                  <c:v>nov</c:v>
                </c:pt>
                <c:pt idx="23">
                  <c:v>dic</c:v>
                </c:pt>
                <c:pt idx="24">
                  <c:v>ene 2016</c:v>
                </c:pt>
                <c:pt idx="25">
                  <c:v>feb</c:v>
                </c:pt>
                <c:pt idx="26">
                  <c:v>mar</c:v>
                </c:pt>
                <c:pt idx="27">
                  <c:v>abr</c:v>
                </c:pt>
                <c:pt idx="28">
                  <c:v>may</c:v>
                </c:pt>
                <c:pt idx="29">
                  <c:v>jun</c:v>
                </c:pt>
                <c:pt idx="30">
                  <c:v>jul</c:v>
                </c:pt>
                <c:pt idx="31">
                  <c:v>ago</c:v>
                </c:pt>
                <c:pt idx="32">
                  <c:v>sep</c:v>
                </c:pt>
                <c:pt idx="33">
                  <c:v>oct</c:v>
                </c:pt>
                <c:pt idx="34">
                  <c:v>nov</c:v>
                </c:pt>
                <c:pt idx="35">
                  <c:v>dic</c:v>
                </c:pt>
                <c:pt idx="36">
                  <c:v>ene 2017</c:v>
                </c:pt>
                <c:pt idx="37">
                  <c:v>feb</c:v>
                </c:pt>
                <c:pt idx="38">
                  <c:v>mar</c:v>
                </c:pt>
                <c:pt idx="39">
                  <c:v>abr</c:v>
                </c:pt>
                <c:pt idx="40">
                  <c:v>may</c:v>
                </c:pt>
                <c:pt idx="41">
                  <c:v>jun</c:v>
                </c:pt>
                <c:pt idx="42">
                  <c:v>jul</c:v>
                </c:pt>
                <c:pt idx="43">
                  <c:v>ago</c:v>
                </c:pt>
                <c:pt idx="44">
                  <c:v>sep</c:v>
                </c:pt>
                <c:pt idx="45">
                  <c:v>oct</c:v>
                </c:pt>
                <c:pt idx="46">
                  <c:v>nov</c:v>
                </c:pt>
                <c:pt idx="47">
                  <c:v>dic</c:v>
                </c:pt>
                <c:pt idx="48">
                  <c:v>ene 2018</c:v>
                </c:pt>
                <c:pt idx="49">
                  <c:v>feb</c:v>
                </c:pt>
                <c:pt idx="50">
                  <c:v>mar</c:v>
                </c:pt>
                <c:pt idx="51">
                  <c:v>abr</c:v>
                </c:pt>
                <c:pt idx="52">
                  <c:v>may</c:v>
                </c:pt>
                <c:pt idx="53">
                  <c:v>jun</c:v>
                </c:pt>
                <c:pt idx="54">
                  <c:v>jul</c:v>
                </c:pt>
                <c:pt idx="55">
                  <c:v>ago</c:v>
                </c:pt>
                <c:pt idx="56">
                  <c:v>sep</c:v>
                </c:pt>
                <c:pt idx="57">
                  <c:v>oct</c:v>
                </c:pt>
                <c:pt idx="58">
                  <c:v>nov</c:v>
                </c:pt>
                <c:pt idx="59">
                  <c:v>dic</c:v>
                </c:pt>
                <c:pt idx="60">
                  <c:v>ene 2019</c:v>
                </c:pt>
                <c:pt idx="61">
                  <c:v>feb</c:v>
                </c:pt>
                <c:pt idx="62">
                  <c:v>mar</c:v>
                </c:pt>
                <c:pt idx="63">
                  <c:v>abr</c:v>
                </c:pt>
                <c:pt idx="64">
                  <c:v>may</c:v>
                </c:pt>
                <c:pt idx="65">
                  <c:v>June</c:v>
                </c:pt>
                <c:pt idx="66">
                  <c:v>July</c:v>
                </c:pt>
              </c:strCache>
            </c:strRef>
          </c:cat>
          <c:val>
            <c:numRef>
              <c:f>Sheet1!$B$2:$B$68</c:f>
              <c:numCache>
                <c:formatCode>0.0%</c:formatCode>
                <c:ptCount val="67"/>
                <c:pt idx="0">
                  <c:v>0.13200000000000001</c:v>
                </c:pt>
                <c:pt idx="1">
                  <c:v>0.129</c:v>
                </c:pt>
                <c:pt idx="2">
                  <c:v>0.124</c:v>
                </c:pt>
                <c:pt idx="3">
                  <c:v>0.108</c:v>
                </c:pt>
                <c:pt idx="4">
                  <c:v>9.2999999999999999E-2</c:v>
                </c:pt>
                <c:pt idx="5">
                  <c:v>8.1000000000000003E-2</c:v>
                </c:pt>
                <c:pt idx="6">
                  <c:v>6.7000000000000004E-2</c:v>
                </c:pt>
                <c:pt idx="7">
                  <c:v>5.6000000000000001E-2</c:v>
                </c:pt>
                <c:pt idx="8">
                  <c:v>4.8000000000000001E-2</c:v>
                </c:pt>
                <c:pt idx="9">
                  <c:v>4.4999999999999998E-2</c:v>
                </c:pt>
                <c:pt idx="10">
                  <c:v>4.2999999999999997E-2</c:v>
                </c:pt>
                <c:pt idx="11">
                  <c:v>4.3999999999999997E-2</c:v>
                </c:pt>
                <c:pt idx="12">
                  <c:v>4.5999999999999999E-2</c:v>
                </c:pt>
                <c:pt idx="13">
                  <c:v>0.05</c:v>
                </c:pt>
                <c:pt idx="14">
                  <c:v>0.05</c:v>
                </c:pt>
                <c:pt idx="15">
                  <c:v>4.9000000000000002E-2</c:v>
                </c:pt>
                <c:pt idx="16">
                  <c:v>4.9000000000000002E-2</c:v>
                </c:pt>
                <c:pt idx="17">
                  <c:v>0.05</c:v>
                </c:pt>
                <c:pt idx="18">
                  <c:v>0.05</c:v>
                </c:pt>
                <c:pt idx="19">
                  <c:v>4.7E-2</c:v>
                </c:pt>
                <c:pt idx="20">
                  <c:v>5.3999999999999999E-2</c:v>
                </c:pt>
                <c:pt idx="21">
                  <c:v>5.5E-2</c:v>
                </c:pt>
                <c:pt idx="22">
                  <c:v>5.7000000000000002E-2</c:v>
                </c:pt>
                <c:pt idx="23">
                  <c:v>5.7000000000000002E-2</c:v>
                </c:pt>
                <c:pt idx="24">
                  <c:v>5.7000000000000002E-2</c:v>
                </c:pt>
                <c:pt idx="25">
                  <c:v>5.3999999999999999E-2</c:v>
                </c:pt>
                <c:pt idx="26">
                  <c:v>5.5E-2</c:v>
                </c:pt>
                <c:pt idx="27">
                  <c:v>5.3999999999999999E-2</c:v>
                </c:pt>
                <c:pt idx="28">
                  <c:v>5.0999999999999997E-2</c:v>
                </c:pt>
                <c:pt idx="29">
                  <c:v>0.05</c:v>
                </c:pt>
                <c:pt idx="30">
                  <c:v>0.05</c:v>
                </c:pt>
                <c:pt idx="31">
                  <c:v>5.0999999999999997E-2</c:v>
                </c:pt>
                <c:pt idx="32">
                  <c:v>0.05</c:v>
                </c:pt>
                <c:pt idx="33">
                  <c:v>5.0999999999999997E-2</c:v>
                </c:pt>
                <c:pt idx="34">
                  <c:v>5.1999999999999998E-2</c:v>
                </c:pt>
                <c:pt idx="35">
                  <c:v>5.5E-2</c:v>
                </c:pt>
                <c:pt idx="36">
                  <c:v>5.7000000000000002E-2</c:v>
                </c:pt>
                <c:pt idx="37">
                  <c:v>5.8999999999999997E-2</c:v>
                </c:pt>
                <c:pt idx="38">
                  <c:v>5.8999999999999997E-2</c:v>
                </c:pt>
                <c:pt idx="39">
                  <c:v>5.8000000000000003E-2</c:v>
                </c:pt>
                <c:pt idx="40">
                  <c:v>5.7000000000000002E-2</c:v>
                </c:pt>
                <c:pt idx="41">
                  <c:v>5.6000000000000001E-2</c:v>
                </c:pt>
                <c:pt idx="42">
                  <c:v>5.8000000000000003E-2</c:v>
                </c:pt>
                <c:pt idx="43">
                  <c:v>5.8000000000000003E-2</c:v>
                </c:pt>
                <c:pt idx="44">
                  <c:v>6.2E-2</c:v>
                </c:pt>
                <c:pt idx="45">
                  <c:v>6.3E-2</c:v>
                </c:pt>
                <c:pt idx="46">
                  <c:v>6.4000000000000001E-2</c:v>
                </c:pt>
                <c:pt idx="47">
                  <c:v>6.3E-2</c:v>
                </c:pt>
                <c:pt idx="48">
                  <c:v>6.4000000000000001E-2</c:v>
                </c:pt>
                <c:pt idx="49">
                  <c:v>6.8000000000000005E-2</c:v>
                </c:pt>
                <c:pt idx="50">
                  <c:v>6.8000000000000005E-2</c:v>
                </c:pt>
                <c:pt idx="51">
                  <c:v>6.7000000000000004E-2</c:v>
                </c:pt>
                <c:pt idx="52">
                  <c:v>6.5000000000000002E-2</c:v>
                </c:pt>
                <c:pt idx="53">
                  <c:v>6.4000000000000001E-2</c:v>
                </c:pt>
                <c:pt idx="54">
                  <c:v>5.8999999999999997E-2</c:v>
                </c:pt>
                <c:pt idx="55">
                  <c:v>5.5E-2</c:v>
                </c:pt>
                <c:pt idx="56">
                  <c:v>5.0999999999999997E-2</c:v>
                </c:pt>
                <c:pt idx="57">
                  <c:v>0.05</c:v>
                </c:pt>
                <c:pt idx="58">
                  <c:v>4.5999999999999999E-2</c:v>
                </c:pt>
                <c:pt idx="59">
                  <c:v>4.2000000000000003E-2</c:v>
                </c:pt>
                <c:pt idx="60">
                  <c:v>3.5000000000000003E-2</c:v>
                </c:pt>
                <c:pt idx="61">
                  <c:v>0.03</c:v>
                </c:pt>
                <c:pt idx="62">
                  <c:v>2.5999999999999999E-2</c:v>
                </c:pt>
                <c:pt idx="63">
                  <c:v>2.5000000000000001E-2</c:v>
                </c:pt>
                <c:pt idx="64">
                  <c:v>2.4E-2</c:v>
                </c:pt>
                <c:pt idx="65">
                  <c:v>2.1999999999999999E-2</c:v>
                </c:pt>
                <c:pt idx="66">
                  <c:v>0.02</c:v>
                </c:pt>
              </c:numCache>
            </c:numRef>
          </c:val>
          <c:extLst>
            <c:ext xmlns:c16="http://schemas.microsoft.com/office/drawing/2014/chart" uri="{C3380CC4-5D6E-409C-BE32-E72D297353CC}">
              <c16:uniqueId val="{00000000-D5DE-460D-B4B6-3FE0BC0E2359}"/>
            </c:ext>
          </c:extLst>
        </c:ser>
        <c:dLbls>
          <c:showLegendKey val="0"/>
          <c:showVal val="0"/>
          <c:showCatName val="0"/>
          <c:showSerName val="0"/>
          <c:showPercent val="0"/>
          <c:showBubbleSize val="0"/>
        </c:dLbls>
        <c:gapWidth val="22"/>
        <c:overlap val="-27"/>
        <c:axId val="1306718368"/>
        <c:axId val="1306720688"/>
      </c:barChart>
      <c:catAx>
        <c:axId val="130671836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600" b="0" i="0" u="none" strike="noStrike" kern="1200" baseline="0">
                <a:solidFill>
                  <a:schemeClr val="tx1"/>
                </a:solidFill>
                <a:latin typeface="+mn-lt"/>
                <a:ea typeface="+mn-ea"/>
                <a:cs typeface="+mn-cs"/>
              </a:defRPr>
            </a:pPr>
            <a:endParaRPr lang="en-US"/>
          </a:p>
        </c:txPr>
        <c:crossAx val="1306720688"/>
        <c:crosses val="autoZero"/>
        <c:auto val="1"/>
        <c:lblAlgn val="ctr"/>
        <c:lblOffset val="100"/>
        <c:noMultiLvlLbl val="0"/>
      </c:catAx>
      <c:valAx>
        <c:axId val="1306720688"/>
        <c:scaling>
          <c:orientation val="minMax"/>
        </c:scaling>
        <c:delete val="1"/>
        <c:axPos val="l"/>
        <c:numFmt formatCode="0.0%" sourceLinked="1"/>
        <c:majorTickMark val="out"/>
        <c:minorTickMark val="none"/>
        <c:tickLblPos val="nextTo"/>
        <c:crossAx val="1306718368"/>
        <c:crosses val="autoZero"/>
        <c:crossBetween val="between"/>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32827089923636E-2"/>
          <c:y val="3.123605240573353E-2"/>
          <c:w val="0.96853434582015274"/>
          <c:h val="0.91274729361331763"/>
        </c:manualLayout>
      </c:layout>
      <c:barChart>
        <c:barDir val="col"/>
        <c:grouping val="clustered"/>
        <c:varyColors val="0"/>
        <c:ser>
          <c:idx val="0"/>
          <c:order val="0"/>
          <c:tx>
            <c:strRef>
              <c:f>Sheet1!$B$1</c:f>
              <c:strCache>
                <c:ptCount val="1"/>
                <c:pt idx="0">
                  <c:v>Year-over-Year Change in Prices</c:v>
                </c:pt>
              </c:strCache>
            </c:strRef>
          </c:tx>
          <c:spPr>
            <a:solidFill>
              <a:srgbClr val="0070C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01-78FA-45DC-9098-2AD15D39D503}"/>
              </c:ext>
            </c:extLst>
          </c:dPt>
          <c:dPt>
            <c:idx val="1"/>
            <c:invertIfNegative val="0"/>
            <c:bubble3D val="0"/>
            <c:spPr>
              <a:solidFill>
                <a:srgbClr val="00B0F0"/>
              </a:solidFill>
              <a:ln>
                <a:noFill/>
              </a:ln>
              <a:effectLst/>
            </c:spPr>
            <c:extLst>
              <c:ext xmlns:c16="http://schemas.microsoft.com/office/drawing/2014/chart" uri="{C3380CC4-5D6E-409C-BE32-E72D297353CC}">
                <c16:uniqueId val="{00000001-B257-4FB5-8783-DD951B75C0E5}"/>
              </c:ext>
            </c:extLst>
          </c:dPt>
          <c:dPt>
            <c:idx val="2"/>
            <c:invertIfNegative val="0"/>
            <c:bubble3D val="0"/>
            <c:spPr>
              <a:solidFill>
                <a:srgbClr val="00B0F0"/>
              </a:solidFill>
              <a:ln>
                <a:noFill/>
              </a:ln>
              <a:effectLst/>
            </c:spPr>
            <c:extLst>
              <c:ext xmlns:c16="http://schemas.microsoft.com/office/drawing/2014/chart" uri="{C3380CC4-5D6E-409C-BE32-E72D297353CC}">
                <c16:uniqueId val="{00000003-B257-4FB5-8783-DD951B75C0E5}"/>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1-7AFA-4FA8-AA5C-DDDA81EADAA7}"/>
              </c:ext>
            </c:extLst>
          </c:dPt>
          <c:dPt>
            <c:idx val="4"/>
            <c:invertIfNegative val="0"/>
            <c:bubble3D val="0"/>
            <c:spPr>
              <a:solidFill>
                <a:srgbClr val="E46C0A"/>
              </a:solidFill>
              <a:ln>
                <a:noFill/>
              </a:ln>
              <a:effectLst/>
            </c:spPr>
            <c:extLst>
              <c:ext xmlns:c16="http://schemas.microsoft.com/office/drawing/2014/chart" uri="{C3380CC4-5D6E-409C-BE32-E72D297353CC}">
                <c16:uniqueId val="{00000001-2BA8-42AC-9A8F-A5C3C62482F7}"/>
              </c:ext>
            </c:extLst>
          </c:dPt>
          <c:dPt>
            <c:idx val="5"/>
            <c:invertIfNegative val="0"/>
            <c:bubble3D val="0"/>
            <c:spPr>
              <a:solidFill>
                <a:srgbClr val="F4B183"/>
              </a:solidFill>
              <a:ln>
                <a:noFill/>
              </a:ln>
              <a:effectLst/>
            </c:spPr>
            <c:extLst>
              <c:ext xmlns:c16="http://schemas.microsoft.com/office/drawing/2014/chart" uri="{C3380CC4-5D6E-409C-BE32-E72D297353CC}">
                <c16:uniqueId val="{00000001-08F3-4B96-B074-FBF8D2D6CD52}"/>
              </c:ext>
            </c:extLst>
          </c:dPt>
          <c:dPt>
            <c:idx val="6"/>
            <c:invertIfNegative val="0"/>
            <c:bubble3D val="0"/>
            <c:spPr>
              <a:solidFill>
                <a:srgbClr val="F4B183"/>
              </a:solidFill>
              <a:ln>
                <a:noFill/>
              </a:ln>
              <a:effectLst/>
            </c:spPr>
            <c:extLst>
              <c:ext xmlns:c16="http://schemas.microsoft.com/office/drawing/2014/chart" uri="{C3380CC4-5D6E-409C-BE32-E72D297353CC}">
                <c16:uniqueId val="{00000001-1CB5-0B4C-9D69-A0FCC2412692}"/>
              </c:ext>
            </c:extLst>
          </c:dPt>
          <c:dPt>
            <c:idx val="7"/>
            <c:invertIfNegative val="0"/>
            <c:bubble3D val="0"/>
            <c:spPr>
              <a:solidFill>
                <a:schemeClr val="accent4">
                  <a:lumMod val="40000"/>
                  <a:lumOff val="60000"/>
                </a:schemeClr>
              </a:solidFill>
              <a:ln>
                <a:noFill/>
              </a:ln>
              <a:effectLst/>
            </c:spPr>
            <c:extLst>
              <c:ext xmlns:c16="http://schemas.microsoft.com/office/drawing/2014/chart" uri="{C3380CC4-5D6E-409C-BE32-E72D297353CC}">
                <c16:uniqueId val="{00000001-9DBD-5346-BED3-93AFE9BED800}"/>
              </c:ext>
            </c:extLst>
          </c:dPt>
          <c:dPt>
            <c:idx val="8"/>
            <c:invertIfNegative val="0"/>
            <c:bubble3D val="0"/>
            <c:spPr>
              <a:solidFill>
                <a:srgbClr val="FFE699"/>
              </a:solidFill>
              <a:ln>
                <a:noFill/>
              </a:ln>
              <a:effectLst/>
            </c:spPr>
            <c:extLst>
              <c:ext xmlns:c16="http://schemas.microsoft.com/office/drawing/2014/chart" uri="{C3380CC4-5D6E-409C-BE32-E72D297353CC}">
                <c16:uniqueId val="{00000001-76F3-FF46-9EEB-79C3566E595E}"/>
              </c:ext>
            </c:extLst>
          </c:dPt>
          <c:dPt>
            <c:idx val="9"/>
            <c:invertIfNegative val="0"/>
            <c:bubble3D val="0"/>
            <c:spPr>
              <a:solidFill>
                <a:srgbClr val="FFE699"/>
              </a:solidFill>
              <a:ln>
                <a:noFill/>
              </a:ln>
              <a:effectLst/>
            </c:spPr>
            <c:extLst>
              <c:ext xmlns:c16="http://schemas.microsoft.com/office/drawing/2014/chart" uri="{C3380CC4-5D6E-409C-BE32-E72D297353CC}">
                <c16:uniqueId val="{00000003-124D-E946-A314-F5C47F4FAD30}"/>
              </c:ext>
            </c:extLst>
          </c:dPt>
          <c:dPt>
            <c:idx val="10"/>
            <c:invertIfNegative val="0"/>
            <c:bubble3D val="0"/>
            <c:spPr>
              <a:solidFill>
                <a:srgbClr val="FFE699"/>
              </a:solidFill>
              <a:ln>
                <a:noFill/>
              </a:ln>
              <a:effectLst/>
            </c:spPr>
            <c:extLst>
              <c:ext xmlns:c16="http://schemas.microsoft.com/office/drawing/2014/chart" uri="{C3380CC4-5D6E-409C-BE32-E72D297353CC}">
                <c16:uniqueId val="{00000005-FD81-4D6E-9DB2-BA328954A380}"/>
              </c:ext>
            </c:extLst>
          </c:dPt>
          <c:dPt>
            <c:idx val="11"/>
            <c:invertIfNegative val="0"/>
            <c:bubble3D val="0"/>
            <c:spPr>
              <a:solidFill>
                <a:srgbClr val="FFE699"/>
              </a:solidFill>
              <a:ln>
                <a:noFill/>
              </a:ln>
              <a:effectLst/>
            </c:spPr>
            <c:extLst>
              <c:ext xmlns:c16="http://schemas.microsoft.com/office/drawing/2014/chart" uri="{C3380CC4-5D6E-409C-BE32-E72D297353CC}">
                <c16:uniqueId val="{00000008-0817-A843-9592-9762A75A5721}"/>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ago</c:v>
                </c:pt>
                <c:pt idx="1">
                  <c:v>sep</c:v>
                </c:pt>
                <c:pt idx="2">
                  <c:v>oct</c:v>
                </c:pt>
                <c:pt idx="3">
                  <c:v>nov</c:v>
                </c:pt>
                <c:pt idx="4">
                  <c:v>dic</c:v>
                </c:pt>
                <c:pt idx="5">
                  <c:v>ene 2019</c:v>
                </c:pt>
                <c:pt idx="6">
                  <c:v>feb</c:v>
                </c:pt>
                <c:pt idx="7">
                  <c:v>mar</c:v>
                </c:pt>
                <c:pt idx="8">
                  <c:v>abr</c:v>
                </c:pt>
                <c:pt idx="9">
                  <c:v>may</c:v>
                </c:pt>
                <c:pt idx="10">
                  <c:v>Jun</c:v>
                </c:pt>
                <c:pt idx="11">
                  <c:v>Jul</c:v>
                </c:pt>
              </c:strCache>
            </c:strRef>
          </c:cat>
          <c:val>
            <c:numRef>
              <c:f>Sheet1!$B$2:$B$13</c:f>
              <c:numCache>
                <c:formatCode>0.0%</c:formatCode>
                <c:ptCount val="12"/>
                <c:pt idx="0">
                  <c:v>5.5E-2</c:v>
                </c:pt>
                <c:pt idx="1">
                  <c:v>5.0999999999999997E-2</c:v>
                </c:pt>
                <c:pt idx="2">
                  <c:v>0.05</c:v>
                </c:pt>
                <c:pt idx="3">
                  <c:v>4.5999999999999999E-2</c:v>
                </c:pt>
                <c:pt idx="4">
                  <c:v>4.2000000000000003E-2</c:v>
                </c:pt>
                <c:pt idx="5">
                  <c:v>3.5000000000000003E-2</c:v>
                </c:pt>
                <c:pt idx="6">
                  <c:v>0.03</c:v>
                </c:pt>
                <c:pt idx="7">
                  <c:v>2.5999999999999999E-2</c:v>
                </c:pt>
                <c:pt idx="8">
                  <c:v>2.5000000000000001E-2</c:v>
                </c:pt>
                <c:pt idx="9">
                  <c:v>2.4E-2</c:v>
                </c:pt>
                <c:pt idx="10">
                  <c:v>2.1999999999999999E-2</c:v>
                </c:pt>
                <c:pt idx="11">
                  <c:v>0.02</c:v>
                </c:pt>
              </c:numCache>
            </c:numRef>
          </c:val>
          <c:extLst>
            <c:ext xmlns:c16="http://schemas.microsoft.com/office/drawing/2014/chart" uri="{C3380CC4-5D6E-409C-BE32-E72D297353CC}">
              <c16:uniqueId val="{00000000-D5DE-460D-B4B6-3FE0BC0E2359}"/>
            </c:ext>
          </c:extLst>
        </c:ser>
        <c:dLbls>
          <c:dLblPos val="outEnd"/>
          <c:showLegendKey val="0"/>
          <c:showVal val="1"/>
          <c:showCatName val="0"/>
          <c:showSerName val="0"/>
          <c:showPercent val="0"/>
          <c:showBubbleSize val="0"/>
        </c:dLbls>
        <c:gapWidth val="22"/>
        <c:overlap val="-27"/>
        <c:axId val="1306592720"/>
        <c:axId val="1306594496"/>
      </c:barChart>
      <c:catAx>
        <c:axId val="130659272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306594496"/>
        <c:crosses val="autoZero"/>
        <c:auto val="1"/>
        <c:lblAlgn val="ctr"/>
        <c:lblOffset val="100"/>
        <c:noMultiLvlLbl val="0"/>
      </c:catAx>
      <c:valAx>
        <c:axId val="1306594496"/>
        <c:scaling>
          <c:orientation val="minMax"/>
          <c:max val="7.0000000000000007E-2"/>
          <c:min val="1.0000000000000002E-2"/>
        </c:scaling>
        <c:delete val="1"/>
        <c:axPos val="l"/>
        <c:numFmt formatCode="0.0%" sourceLinked="1"/>
        <c:majorTickMark val="out"/>
        <c:minorTickMark val="none"/>
        <c:tickLblPos val="nextTo"/>
        <c:crossAx val="1306592720"/>
        <c:crosses val="autoZero"/>
        <c:crossBetween val="between"/>
      </c:valAx>
      <c:spPr>
        <a:noFill/>
        <a:ln>
          <a:noFill/>
        </a:ln>
        <a:effectLst/>
      </c:spPr>
    </c:plotArea>
    <c:plotVisOnly val="1"/>
    <c:dispBlanksAs val="gap"/>
    <c:showDLblsOverMax val="0"/>
  </c:chart>
  <c:spPr>
    <a:noFill/>
    <a:ln>
      <a:noFill/>
    </a:ln>
    <a:effectLst/>
  </c:spPr>
  <c:txPr>
    <a:bodyPr/>
    <a:lstStyle/>
    <a:p>
      <a:pPr>
        <a:defRPr sz="8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940374100510902E-2"/>
          <c:y val="4.01505646173149E-2"/>
          <c:w val="0.93017442691945595"/>
          <c:h val="0.86112528280263601"/>
        </c:manualLayout>
      </c:layout>
      <c:barChart>
        <c:barDir val="col"/>
        <c:grouping val="clustered"/>
        <c:varyColors val="0"/>
        <c:ser>
          <c:idx val="0"/>
          <c:order val="0"/>
          <c:tx>
            <c:strRef>
              <c:f>Sheet1!$B$1</c:f>
              <c:strCache>
                <c:ptCount val="1"/>
                <c:pt idx="0">
                  <c:v>%</c:v>
                </c:pt>
              </c:strCache>
            </c:strRef>
          </c:tx>
          <c:spPr>
            <a:solidFill>
              <a:srgbClr val="FF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Oct</c:v>
                </c:pt>
                <c:pt idx="1">
                  <c:v>Nov</c:v>
                </c:pt>
                <c:pt idx="2">
                  <c:v>Dec</c:v>
                </c:pt>
                <c:pt idx="3">
                  <c:v>Jan</c:v>
                </c:pt>
                <c:pt idx="4">
                  <c:v>Feb</c:v>
                </c:pt>
                <c:pt idx="5">
                  <c:v>Mar</c:v>
                </c:pt>
                <c:pt idx="6">
                  <c:v>Apr</c:v>
                </c:pt>
                <c:pt idx="7">
                  <c:v>May</c:v>
                </c:pt>
                <c:pt idx="8">
                  <c:v>June</c:v>
                </c:pt>
                <c:pt idx="9">
                  <c:v>July</c:v>
                </c:pt>
                <c:pt idx="10">
                  <c:v>Aug</c:v>
                </c:pt>
                <c:pt idx="11">
                  <c:v>Sept</c:v>
                </c:pt>
              </c:strCache>
            </c:strRef>
          </c:cat>
          <c:val>
            <c:numRef>
              <c:f>Sheet1!$B$2:$B$13</c:f>
              <c:numCache>
                <c:formatCode>General</c:formatCode>
                <c:ptCount val="12"/>
                <c:pt idx="0">
                  <c:v>-0.28999999999999998</c:v>
                </c:pt>
                <c:pt idx="1">
                  <c:v>-0.28000000000000003</c:v>
                </c:pt>
                <c:pt idx="2">
                  <c:v>-0.36</c:v>
                </c:pt>
                <c:pt idx="3">
                  <c:v>-0.45</c:v>
                </c:pt>
                <c:pt idx="4">
                  <c:v>-0.47</c:v>
                </c:pt>
                <c:pt idx="5">
                  <c:v>-0.5</c:v>
                </c:pt>
                <c:pt idx="6">
                  <c:v>-0.78</c:v>
                </c:pt>
                <c:pt idx="7">
                  <c:v>-0.87</c:v>
                </c:pt>
                <c:pt idx="8">
                  <c:v>-0.79</c:v>
                </c:pt>
                <c:pt idx="9">
                  <c:v>-0.71</c:v>
                </c:pt>
                <c:pt idx="10">
                  <c:v>-0.63</c:v>
                </c:pt>
                <c:pt idx="11">
                  <c:v>-0.64</c:v>
                </c:pt>
              </c:numCache>
            </c:numRef>
          </c:val>
          <c:extLst>
            <c:ext xmlns:c16="http://schemas.microsoft.com/office/drawing/2014/chart" uri="{C3380CC4-5D6E-409C-BE32-E72D297353CC}">
              <c16:uniqueId val="{00000000-18D9-4D42-9961-41A06CD0AD7E}"/>
            </c:ext>
          </c:extLst>
        </c:ser>
        <c:dLbls>
          <c:dLblPos val="outEnd"/>
          <c:showLegendKey val="0"/>
          <c:showVal val="1"/>
          <c:showCatName val="0"/>
          <c:showSerName val="0"/>
          <c:showPercent val="0"/>
          <c:showBubbleSize val="0"/>
        </c:dLbls>
        <c:gapWidth val="20"/>
        <c:axId val="1067614960"/>
        <c:axId val="1067616736"/>
      </c:barChart>
      <c:catAx>
        <c:axId val="1067614960"/>
        <c:scaling>
          <c:orientation val="minMax"/>
        </c:scaling>
        <c:delete val="0"/>
        <c:axPos val="b"/>
        <c:numFmt formatCode="0.00%"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200" b="0" i="0" u="none" strike="noStrike" kern="1200" baseline="0">
                <a:solidFill>
                  <a:schemeClr val="tx1">
                    <a:lumMod val="65000"/>
                    <a:lumOff val="35000"/>
                  </a:schemeClr>
                </a:solidFill>
                <a:latin typeface="Arial" charset="0"/>
                <a:ea typeface="Arial" charset="0"/>
                <a:cs typeface="Arial" charset="0"/>
              </a:defRPr>
            </a:pPr>
            <a:endParaRPr lang="en-US"/>
          </a:p>
        </c:txPr>
        <c:crossAx val="1067616736"/>
        <c:crosses val="autoZero"/>
        <c:auto val="1"/>
        <c:lblAlgn val="ctr"/>
        <c:lblOffset val="100"/>
        <c:noMultiLvlLbl val="0"/>
      </c:catAx>
      <c:valAx>
        <c:axId val="1067616736"/>
        <c:scaling>
          <c:orientation val="minMax"/>
          <c:min val="-1"/>
        </c:scaling>
        <c:delete val="1"/>
        <c:axPos val="l"/>
        <c:numFmt formatCode="General" sourceLinked="0"/>
        <c:majorTickMark val="out"/>
        <c:minorTickMark val="none"/>
        <c:tickLblPos val="nextTo"/>
        <c:crossAx val="1067614960"/>
        <c:crosses val="autoZero"/>
        <c:crossBetween val="between"/>
      </c:valAx>
      <c:dTable>
        <c:showHorzBorder val="0"/>
        <c:showVertBorder val="1"/>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0" i="0" u="none" strike="noStrike" kern="1200" baseline="0">
                <a:solidFill>
                  <a:schemeClr val="tx1">
                    <a:lumMod val="50000"/>
                  </a:schemeClr>
                </a:solidFill>
                <a:latin typeface="Calibri" panose="020F0502020204030204" pitchFamily="34" charset="0"/>
                <a:ea typeface="Arial" charset="0"/>
                <a:cs typeface="Calibri" panose="020F0502020204030204" pitchFamily="34" charset="0"/>
              </a:defRPr>
            </a:pPr>
            <a:endParaRPr lang="en-US"/>
          </a:p>
        </c:txPr>
      </c:dTable>
      <c:spPr>
        <a:noFill/>
        <a:ln>
          <a:noFill/>
        </a:ln>
        <a:effectLst/>
      </c:spPr>
    </c:plotArea>
    <c:plotVisOnly val="0"/>
    <c:dispBlanksAs val="gap"/>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005544795811803E-2"/>
          <c:y val="2.48376376713699E-2"/>
          <c:w val="0.90398891040837603"/>
          <c:h val="0.85337519575999998"/>
        </c:manualLayout>
      </c:layout>
      <c:areaChart>
        <c:grouping val="standard"/>
        <c:varyColors val="0"/>
        <c:ser>
          <c:idx val="0"/>
          <c:order val="0"/>
          <c:tx>
            <c:strRef>
              <c:f>Sheet1!$B$1</c:f>
              <c:strCache>
                <c:ptCount val="1"/>
                <c:pt idx="0">
                  <c:v>Series 1</c:v>
                </c:pt>
              </c:strCache>
            </c:strRef>
          </c:tx>
          <c:spPr>
            <a:solidFill>
              <a:srgbClr val="0070C0"/>
            </a:solidFill>
            <a:ln>
              <a:noFill/>
            </a:ln>
            <a:effectLst/>
          </c:spPr>
          <c:cat>
            <c:strRef>
              <c:f>Sheet1!$A$2:$A$105</c:f>
              <c:strCache>
                <c:ptCount val="97"/>
                <c:pt idx="0">
                  <c:v>January 2011</c:v>
                </c:pt>
                <c:pt idx="12">
                  <c:v>January 2012</c:v>
                </c:pt>
                <c:pt idx="24">
                  <c:v>January 2013</c:v>
                </c:pt>
                <c:pt idx="36">
                  <c:v>January 2014</c:v>
                </c:pt>
                <c:pt idx="48">
                  <c:v>January 2015</c:v>
                </c:pt>
                <c:pt idx="60">
                  <c:v>January 2016</c:v>
                </c:pt>
                <c:pt idx="72">
                  <c:v>January 2017</c:v>
                </c:pt>
                <c:pt idx="84">
                  <c:v>January 2018</c:v>
                </c:pt>
                <c:pt idx="96">
                  <c:v>January 2019</c:v>
                </c:pt>
              </c:strCache>
            </c:strRef>
          </c:cat>
          <c:val>
            <c:numRef>
              <c:f>Sheet1!$B$2:$B$105</c:f>
              <c:numCache>
                <c:formatCode>#,##0.0</c:formatCode>
                <c:ptCount val="104"/>
                <c:pt idx="0">
                  <c:v>7.5</c:v>
                </c:pt>
                <c:pt idx="1">
                  <c:v>8.6</c:v>
                </c:pt>
                <c:pt idx="2">
                  <c:v>8.3000000000000007</c:v>
                </c:pt>
                <c:pt idx="3">
                  <c:v>9</c:v>
                </c:pt>
                <c:pt idx="4">
                  <c:v>9.1</c:v>
                </c:pt>
                <c:pt idx="5">
                  <c:v>9.1999999999999993</c:v>
                </c:pt>
                <c:pt idx="6">
                  <c:v>9.5</c:v>
                </c:pt>
                <c:pt idx="7">
                  <c:v>8.4</c:v>
                </c:pt>
                <c:pt idx="8">
                  <c:v>8.3000000000000007</c:v>
                </c:pt>
                <c:pt idx="9">
                  <c:v>7.7</c:v>
                </c:pt>
                <c:pt idx="10">
                  <c:v>7</c:v>
                </c:pt>
                <c:pt idx="11" formatCode="0.0">
                  <c:v>6.2</c:v>
                </c:pt>
                <c:pt idx="12" formatCode="0.0">
                  <c:v>6</c:v>
                </c:pt>
                <c:pt idx="13" formatCode="0.0">
                  <c:v>6.4</c:v>
                </c:pt>
                <c:pt idx="14" formatCode="0.0">
                  <c:v>6.2</c:v>
                </c:pt>
                <c:pt idx="15" formatCode="0.0">
                  <c:v>6.5</c:v>
                </c:pt>
                <c:pt idx="16" formatCode="0.0">
                  <c:v>6.4</c:v>
                </c:pt>
                <c:pt idx="17" formatCode="0.0">
                  <c:v>6.5</c:v>
                </c:pt>
                <c:pt idx="18" formatCode="0.0">
                  <c:v>6.4</c:v>
                </c:pt>
                <c:pt idx="19" formatCode="0.0">
                  <c:v>6</c:v>
                </c:pt>
                <c:pt idx="20" formatCode="0.0">
                  <c:v>5.6</c:v>
                </c:pt>
                <c:pt idx="21" formatCode="0.0">
                  <c:v>5.4</c:v>
                </c:pt>
                <c:pt idx="22" formatCode="0.0">
                  <c:v>4.8</c:v>
                </c:pt>
                <c:pt idx="23" formatCode="0.0">
                  <c:v>4.4000000000000004</c:v>
                </c:pt>
                <c:pt idx="24" formatCode="0.0">
                  <c:v>4.3</c:v>
                </c:pt>
                <c:pt idx="25" formatCode="0.0">
                  <c:v>4.7</c:v>
                </c:pt>
                <c:pt idx="26" formatCode="0.0">
                  <c:v>4.5999999999999996</c:v>
                </c:pt>
                <c:pt idx="27" formatCode="0.0">
                  <c:v>5.2</c:v>
                </c:pt>
                <c:pt idx="28" formatCode="0.0">
                  <c:v>5</c:v>
                </c:pt>
                <c:pt idx="29" formatCode="0.0">
                  <c:v>5.0999999999999996</c:v>
                </c:pt>
                <c:pt idx="30" formatCode="0.0">
                  <c:v>5.0999999999999996</c:v>
                </c:pt>
                <c:pt idx="31" formatCode="0.0">
                  <c:v>4.9000000000000004</c:v>
                </c:pt>
                <c:pt idx="32" formatCode="0.0">
                  <c:v>5</c:v>
                </c:pt>
                <c:pt idx="33" formatCode="0.0">
                  <c:v>4.9000000000000004</c:v>
                </c:pt>
                <c:pt idx="34" formatCode="0.0">
                  <c:v>5.0999999999999996</c:v>
                </c:pt>
                <c:pt idx="35" formatCode="0.0">
                  <c:v>4.5999999999999996</c:v>
                </c:pt>
                <c:pt idx="36" formatCode="0.0">
                  <c:v>4.9000000000000004</c:v>
                </c:pt>
                <c:pt idx="37" formatCode="0.0">
                  <c:v>5</c:v>
                </c:pt>
                <c:pt idx="38" formatCode="0.0">
                  <c:v>5.2</c:v>
                </c:pt>
                <c:pt idx="39" formatCode="0.0">
                  <c:v>5.7</c:v>
                </c:pt>
                <c:pt idx="40" formatCode="0.0">
                  <c:v>5.5</c:v>
                </c:pt>
                <c:pt idx="41" formatCode="0.0">
                  <c:v>5.5</c:v>
                </c:pt>
                <c:pt idx="42" formatCode="0.0">
                  <c:v>5.5</c:v>
                </c:pt>
                <c:pt idx="43" formatCode="0.0">
                  <c:v>5.5</c:v>
                </c:pt>
                <c:pt idx="44" formatCode="0.0">
                  <c:v>5.3</c:v>
                </c:pt>
                <c:pt idx="45" formatCode="0.0">
                  <c:v>5.0999999999999996</c:v>
                </c:pt>
                <c:pt idx="46" formatCode="0.0">
                  <c:v>5.0999999999999996</c:v>
                </c:pt>
                <c:pt idx="47" formatCode="0.0">
                  <c:v>4.4000000000000004</c:v>
                </c:pt>
                <c:pt idx="48" formatCode="0.0">
                  <c:v>4.5999999999999996</c:v>
                </c:pt>
                <c:pt idx="49" formatCode="0.0">
                  <c:v>4.7</c:v>
                </c:pt>
                <c:pt idx="50" formatCode="0.0">
                  <c:v>4.5999999999999996</c:v>
                </c:pt>
                <c:pt idx="51" formatCode="0.0">
                  <c:v>5.2</c:v>
                </c:pt>
                <c:pt idx="52" formatCode="0.0">
                  <c:v>5.0999999999999996</c:v>
                </c:pt>
                <c:pt idx="53" formatCode="0.0">
                  <c:v>5</c:v>
                </c:pt>
                <c:pt idx="54" formatCode="0.0">
                  <c:v>4.9000000000000004</c:v>
                </c:pt>
                <c:pt idx="55" formatCode="0.0">
                  <c:v>5.0999999999999996</c:v>
                </c:pt>
                <c:pt idx="56" formatCode="0.0">
                  <c:v>4.8</c:v>
                </c:pt>
                <c:pt idx="57" formatCode="0.0">
                  <c:v>4.8</c:v>
                </c:pt>
                <c:pt idx="58" formatCode="0.0">
                  <c:v>5</c:v>
                </c:pt>
                <c:pt idx="59" formatCode="0.0">
                  <c:v>3.9</c:v>
                </c:pt>
                <c:pt idx="60" formatCode="0.0">
                  <c:v>4</c:v>
                </c:pt>
                <c:pt idx="61" formatCode="0.0">
                  <c:v>4.3</c:v>
                </c:pt>
                <c:pt idx="62" formatCode="0.0">
                  <c:v>4.4000000000000004</c:v>
                </c:pt>
                <c:pt idx="63" formatCode="0.0">
                  <c:v>4.5999999999999996</c:v>
                </c:pt>
                <c:pt idx="64" formatCode="0.0">
                  <c:v>4.7</c:v>
                </c:pt>
                <c:pt idx="65" formatCode="0.0">
                  <c:v>4.5999999999999996</c:v>
                </c:pt>
                <c:pt idx="66" formatCode="0.0">
                  <c:v>4.8</c:v>
                </c:pt>
                <c:pt idx="67" formatCode="0.0">
                  <c:v>4.5</c:v>
                </c:pt>
                <c:pt idx="68" formatCode="0.0">
                  <c:v>4.5</c:v>
                </c:pt>
                <c:pt idx="69" formatCode="0.0">
                  <c:v>4.4000000000000004</c:v>
                </c:pt>
                <c:pt idx="70" formatCode="0.0">
                  <c:v>4</c:v>
                </c:pt>
                <c:pt idx="71" formatCode="0.0">
                  <c:v>3.6</c:v>
                </c:pt>
                <c:pt idx="72" formatCode="0.0">
                  <c:v>3.5</c:v>
                </c:pt>
                <c:pt idx="73" formatCode="0.0">
                  <c:v>3.8</c:v>
                </c:pt>
                <c:pt idx="74" formatCode="0.0">
                  <c:v>3.8</c:v>
                </c:pt>
                <c:pt idx="75" formatCode="0.0">
                  <c:v>4.0999999999999996</c:v>
                </c:pt>
                <c:pt idx="76" formatCode="0.0">
                  <c:v>4.2</c:v>
                </c:pt>
                <c:pt idx="77" formatCode="0.0">
                  <c:v>4.2</c:v>
                </c:pt>
                <c:pt idx="78" formatCode="0.0">
                  <c:v>4.2</c:v>
                </c:pt>
                <c:pt idx="79" formatCode="0.0">
                  <c:v>4.2</c:v>
                </c:pt>
                <c:pt idx="80" formatCode="0.0">
                  <c:v>4.2</c:v>
                </c:pt>
                <c:pt idx="81" formatCode="0.0">
                  <c:v>3.9</c:v>
                </c:pt>
                <c:pt idx="82" formatCode="0.0">
                  <c:v>3.5</c:v>
                </c:pt>
                <c:pt idx="83" formatCode="0.0">
                  <c:v>3.2</c:v>
                </c:pt>
                <c:pt idx="84" formatCode="0.0">
                  <c:v>3.4</c:v>
                </c:pt>
                <c:pt idx="85" formatCode="0.0">
                  <c:v>3.4</c:v>
                </c:pt>
                <c:pt idx="86" formatCode="0.0">
                  <c:v>3.6</c:v>
                </c:pt>
                <c:pt idx="87" formatCode="0.0">
                  <c:v>4</c:v>
                </c:pt>
                <c:pt idx="88" formatCode="0.0">
                  <c:v>4.0999999999999996</c:v>
                </c:pt>
                <c:pt idx="89" formatCode="0.0">
                  <c:v>4.3</c:v>
                </c:pt>
                <c:pt idx="90" formatCode="0.0">
                  <c:v>4.3</c:v>
                </c:pt>
                <c:pt idx="91" formatCode="0.0">
                  <c:v>4.3</c:v>
                </c:pt>
                <c:pt idx="92" formatCode="0.0">
                  <c:v>4.4000000000000004</c:v>
                </c:pt>
                <c:pt idx="93" formatCode="0.0">
                  <c:v>4.3</c:v>
                </c:pt>
                <c:pt idx="94" formatCode="0.0">
                  <c:v>3.9</c:v>
                </c:pt>
                <c:pt idx="95" formatCode="0.0">
                  <c:v>3.7</c:v>
                </c:pt>
                <c:pt idx="96" formatCode="0.0">
                  <c:v>3.9</c:v>
                </c:pt>
                <c:pt idx="97" formatCode="0.0">
                  <c:v>3.6</c:v>
                </c:pt>
                <c:pt idx="98" formatCode="0.0">
                  <c:v>3.8</c:v>
                </c:pt>
                <c:pt idx="99" formatCode="0.0">
                  <c:v>4.2</c:v>
                </c:pt>
                <c:pt idx="100" formatCode="0.0">
                  <c:v>4.3</c:v>
                </c:pt>
                <c:pt idx="101" formatCode="0.0">
                  <c:v>4.4000000000000004</c:v>
                </c:pt>
                <c:pt idx="102" formatCode="0.0">
                  <c:v>4.2</c:v>
                </c:pt>
                <c:pt idx="103" formatCode="0.0">
                  <c:v>4.0999999999999996</c:v>
                </c:pt>
              </c:numCache>
            </c:numRef>
          </c:val>
          <c:extLst>
            <c:ext xmlns:c16="http://schemas.microsoft.com/office/drawing/2014/chart" uri="{C3380CC4-5D6E-409C-BE32-E72D297353CC}">
              <c16:uniqueId val="{00000000-ACD7-144D-9724-48524E64696B}"/>
            </c:ext>
          </c:extLst>
        </c:ser>
        <c:dLbls>
          <c:showLegendKey val="0"/>
          <c:showVal val="0"/>
          <c:showCatName val="0"/>
          <c:showSerName val="0"/>
          <c:showPercent val="0"/>
          <c:showBubbleSize val="0"/>
        </c:dLbls>
        <c:axId val="1228829632"/>
        <c:axId val="1228832560"/>
      </c:areaChart>
      <c:catAx>
        <c:axId val="122882963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228832560"/>
        <c:crosses val="autoZero"/>
        <c:auto val="1"/>
        <c:lblAlgn val="ctr"/>
        <c:lblOffset val="100"/>
        <c:noMultiLvlLbl val="0"/>
      </c:catAx>
      <c:valAx>
        <c:axId val="1228832560"/>
        <c:scaling>
          <c:orientation val="minMax"/>
          <c:min val="3"/>
        </c:scaling>
        <c:delete val="1"/>
        <c:axPos val="l"/>
        <c:numFmt formatCode="#,##0.0" sourceLinked="0"/>
        <c:majorTickMark val="out"/>
        <c:minorTickMark val="none"/>
        <c:tickLblPos val="nextTo"/>
        <c:crossAx val="1228829632"/>
        <c:crosses val="autoZero"/>
        <c:crossBetween val="midCat"/>
      </c:valAx>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348896618505216E-2"/>
          <c:y val="2.5396616389262602E-2"/>
          <c:w val="0.96686931882301141"/>
          <c:h val="0.88420450444602305"/>
        </c:manualLayout>
      </c:layout>
      <c:barChart>
        <c:barDir val="col"/>
        <c:grouping val="clustered"/>
        <c:varyColors val="0"/>
        <c:ser>
          <c:idx val="0"/>
          <c:order val="0"/>
          <c:tx>
            <c:strRef>
              <c:f>Sheet1!$B$1</c:f>
              <c:strCache>
                <c:ptCount val="1"/>
                <c:pt idx="0">
                  <c:v>Series 1</c:v>
                </c:pt>
              </c:strCache>
            </c:strRef>
          </c:tx>
          <c:spPr>
            <a:solidFill>
              <a:srgbClr val="FBC18F"/>
            </a:solidFill>
            <a:ln>
              <a:noFill/>
            </a:ln>
            <a:effectLst/>
          </c:spPr>
          <c:invertIfNegative val="0"/>
          <c:dPt>
            <c:idx val="0"/>
            <c:invertIfNegative val="0"/>
            <c:bubble3D val="0"/>
            <c:spPr>
              <a:solidFill>
                <a:srgbClr val="FBC18F"/>
              </a:solidFill>
              <a:ln>
                <a:noFill/>
              </a:ln>
              <a:effectLst/>
            </c:spPr>
            <c:extLst>
              <c:ext xmlns:c16="http://schemas.microsoft.com/office/drawing/2014/chart" uri="{C3380CC4-5D6E-409C-BE32-E72D297353CC}">
                <c16:uniqueId val="{0000002D-F890-3044-A149-400ED1C76800}"/>
              </c:ext>
            </c:extLst>
          </c:dPt>
          <c:dPt>
            <c:idx val="1"/>
            <c:invertIfNegative val="0"/>
            <c:bubble3D val="0"/>
            <c:spPr>
              <a:solidFill>
                <a:srgbClr val="FBC18F"/>
              </a:solidFill>
              <a:ln>
                <a:noFill/>
              </a:ln>
              <a:effectLst/>
            </c:spPr>
            <c:extLst>
              <c:ext xmlns:c16="http://schemas.microsoft.com/office/drawing/2014/chart" uri="{C3380CC4-5D6E-409C-BE32-E72D297353CC}">
                <c16:uniqueId val="{0000002A-4CDB-F04B-8614-25C3A3C01919}"/>
              </c:ext>
            </c:extLst>
          </c:dPt>
          <c:dPt>
            <c:idx val="2"/>
            <c:invertIfNegative val="0"/>
            <c:bubble3D val="0"/>
            <c:spPr>
              <a:solidFill>
                <a:srgbClr val="FBC18F"/>
              </a:solidFill>
              <a:ln>
                <a:noFill/>
              </a:ln>
              <a:effectLst/>
            </c:spPr>
            <c:extLst>
              <c:ext xmlns:c16="http://schemas.microsoft.com/office/drawing/2014/chart" uri="{C3380CC4-5D6E-409C-BE32-E72D297353CC}">
                <c16:uniqueId val="{00000026-7B1D-4142-B40F-FBADC8D9B159}"/>
              </c:ext>
            </c:extLst>
          </c:dPt>
          <c:dPt>
            <c:idx val="3"/>
            <c:invertIfNegative val="0"/>
            <c:bubble3D val="0"/>
            <c:spPr>
              <a:solidFill>
                <a:srgbClr val="E46C0A"/>
              </a:solidFill>
              <a:ln>
                <a:noFill/>
              </a:ln>
              <a:effectLst/>
            </c:spPr>
            <c:extLst>
              <c:ext xmlns:c16="http://schemas.microsoft.com/office/drawing/2014/chart" uri="{C3380CC4-5D6E-409C-BE32-E72D297353CC}">
                <c16:uniqueId val="{00000022-8A5D-8441-ACB9-2947A9003631}"/>
              </c:ext>
            </c:extLst>
          </c:dPt>
          <c:dPt>
            <c:idx val="4"/>
            <c:invertIfNegative val="0"/>
            <c:bubble3D val="0"/>
            <c:spPr>
              <a:solidFill>
                <a:srgbClr val="E46C0A"/>
              </a:solidFill>
              <a:ln>
                <a:noFill/>
              </a:ln>
              <a:effectLst/>
            </c:spPr>
            <c:extLst>
              <c:ext xmlns:c16="http://schemas.microsoft.com/office/drawing/2014/chart" uri="{C3380CC4-5D6E-409C-BE32-E72D297353CC}">
                <c16:uniqueId val="{0000001C-72C1-8D4B-9E95-79CB2F52E288}"/>
              </c:ext>
            </c:extLst>
          </c:dPt>
          <c:dPt>
            <c:idx val="5"/>
            <c:invertIfNegative val="0"/>
            <c:bubble3D val="0"/>
            <c:spPr>
              <a:solidFill>
                <a:srgbClr val="E46C0A"/>
              </a:solidFill>
              <a:ln>
                <a:noFill/>
              </a:ln>
              <a:effectLst/>
            </c:spPr>
            <c:extLst>
              <c:ext xmlns:c16="http://schemas.microsoft.com/office/drawing/2014/chart" uri="{C3380CC4-5D6E-409C-BE32-E72D297353CC}">
                <c16:uniqueId val="{00000018-30F9-A04F-9F85-8DFCC8702389}"/>
              </c:ext>
            </c:extLst>
          </c:dPt>
          <c:dPt>
            <c:idx val="6"/>
            <c:invertIfNegative val="0"/>
            <c:bubble3D val="0"/>
            <c:spPr>
              <a:solidFill>
                <a:srgbClr val="E46C0A"/>
              </a:solidFill>
              <a:ln>
                <a:noFill/>
              </a:ln>
              <a:effectLst/>
            </c:spPr>
            <c:extLst>
              <c:ext xmlns:c16="http://schemas.microsoft.com/office/drawing/2014/chart" uri="{C3380CC4-5D6E-409C-BE32-E72D297353CC}">
                <c16:uniqueId val="{00000013-36B7-864B-87E4-E5AF945E7626}"/>
              </c:ext>
            </c:extLst>
          </c:dPt>
          <c:dPt>
            <c:idx val="7"/>
            <c:invertIfNegative val="0"/>
            <c:bubble3D val="0"/>
            <c:spPr>
              <a:solidFill>
                <a:srgbClr val="E46C0A"/>
              </a:solidFill>
              <a:ln>
                <a:noFill/>
              </a:ln>
              <a:effectLst/>
            </c:spPr>
            <c:extLst>
              <c:ext xmlns:c16="http://schemas.microsoft.com/office/drawing/2014/chart" uri="{C3380CC4-5D6E-409C-BE32-E72D297353CC}">
                <c16:uniqueId val="{00000012-36B7-864B-87E4-E5AF945E7626}"/>
              </c:ext>
            </c:extLst>
          </c:dPt>
          <c:dPt>
            <c:idx val="8"/>
            <c:invertIfNegative val="0"/>
            <c:bubble3D val="0"/>
            <c:spPr>
              <a:solidFill>
                <a:srgbClr val="FBC18F"/>
              </a:solidFill>
              <a:ln>
                <a:noFill/>
              </a:ln>
              <a:effectLst/>
            </c:spPr>
            <c:extLst>
              <c:ext xmlns:c16="http://schemas.microsoft.com/office/drawing/2014/chart" uri="{C3380CC4-5D6E-409C-BE32-E72D297353CC}">
                <c16:uniqueId val="{00000001-068C-C64C-A2C4-D0D388A10C9F}"/>
              </c:ext>
            </c:extLst>
          </c:dPt>
          <c:dPt>
            <c:idx val="9"/>
            <c:invertIfNegative val="0"/>
            <c:bubble3D val="0"/>
            <c:spPr>
              <a:solidFill>
                <a:srgbClr val="FBC18F"/>
              </a:solidFill>
              <a:ln>
                <a:noFill/>
              </a:ln>
              <a:effectLst/>
            </c:spPr>
            <c:extLst>
              <c:ext xmlns:c16="http://schemas.microsoft.com/office/drawing/2014/chart" uri="{C3380CC4-5D6E-409C-BE32-E72D297353CC}">
                <c16:uniqueId val="{00000001-60BF-0C4A-9E62-8EC8D804DFFE}"/>
              </c:ext>
            </c:extLst>
          </c:dPt>
          <c:dPt>
            <c:idx val="10"/>
            <c:invertIfNegative val="0"/>
            <c:bubble3D val="0"/>
            <c:spPr>
              <a:solidFill>
                <a:srgbClr val="FBC18F"/>
              </a:solidFill>
              <a:ln>
                <a:noFill/>
              </a:ln>
              <a:effectLst/>
            </c:spPr>
            <c:extLst>
              <c:ext xmlns:c16="http://schemas.microsoft.com/office/drawing/2014/chart" uri="{C3380CC4-5D6E-409C-BE32-E72D297353CC}">
                <c16:uniqueId val="{00000001-1FA9-674F-A9A5-F4E2F252E776}"/>
              </c:ext>
            </c:extLst>
          </c:dPt>
          <c:dPt>
            <c:idx val="11"/>
            <c:invertIfNegative val="0"/>
            <c:bubble3D val="0"/>
            <c:spPr>
              <a:solidFill>
                <a:srgbClr val="FBC18F"/>
              </a:solidFill>
              <a:ln>
                <a:noFill/>
              </a:ln>
              <a:effectLst/>
            </c:spPr>
            <c:extLst>
              <c:ext xmlns:c16="http://schemas.microsoft.com/office/drawing/2014/chart" uri="{C3380CC4-5D6E-409C-BE32-E72D297353CC}">
                <c16:uniqueId val="{00000001-A5C4-C346-93A1-55FC8EB906E7}"/>
              </c:ext>
            </c:extLst>
          </c:dPt>
          <c:dPt>
            <c:idx val="12"/>
            <c:invertIfNegative val="0"/>
            <c:bubble3D val="0"/>
            <c:spPr>
              <a:solidFill>
                <a:srgbClr val="FBC18F"/>
              </a:solidFill>
              <a:ln>
                <a:noFill/>
              </a:ln>
              <a:effectLst/>
            </c:spPr>
            <c:extLst>
              <c:ext xmlns:c16="http://schemas.microsoft.com/office/drawing/2014/chart" uri="{C3380CC4-5D6E-409C-BE32-E72D297353CC}">
                <c16:uniqueId val="{00000027-7B1D-4142-B40F-FBADC8D9B159}"/>
              </c:ext>
            </c:extLst>
          </c:dPt>
          <c:dPt>
            <c:idx val="13"/>
            <c:invertIfNegative val="0"/>
            <c:bubble3D val="0"/>
            <c:spPr>
              <a:solidFill>
                <a:srgbClr val="FBC18F"/>
              </a:solidFill>
              <a:ln>
                <a:noFill/>
              </a:ln>
              <a:effectLst/>
            </c:spPr>
            <c:extLst>
              <c:ext xmlns:c16="http://schemas.microsoft.com/office/drawing/2014/chart" uri="{C3380CC4-5D6E-409C-BE32-E72D297353CC}">
                <c16:uniqueId val="{00000023-8A5D-8441-ACB9-2947A9003631}"/>
              </c:ext>
            </c:extLst>
          </c:dPt>
          <c:dPt>
            <c:idx val="14"/>
            <c:invertIfNegative val="0"/>
            <c:bubble3D val="0"/>
            <c:spPr>
              <a:solidFill>
                <a:srgbClr val="FBC18F"/>
              </a:solidFill>
              <a:ln>
                <a:noFill/>
              </a:ln>
              <a:effectLst/>
            </c:spPr>
            <c:extLst>
              <c:ext xmlns:c16="http://schemas.microsoft.com/office/drawing/2014/chart" uri="{C3380CC4-5D6E-409C-BE32-E72D297353CC}">
                <c16:uniqueId val="{00000020-A224-4245-ACA8-B9202D73737C}"/>
              </c:ext>
            </c:extLst>
          </c:dPt>
          <c:dPt>
            <c:idx val="15"/>
            <c:invertIfNegative val="0"/>
            <c:bubble3D val="0"/>
            <c:spPr>
              <a:solidFill>
                <a:srgbClr val="FBC18F"/>
              </a:solidFill>
              <a:ln>
                <a:noFill/>
              </a:ln>
              <a:effectLst/>
            </c:spPr>
            <c:extLst>
              <c:ext xmlns:c16="http://schemas.microsoft.com/office/drawing/2014/chart" uri="{C3380CC4-5D6E-409C-BE32-E72D297353CC}">
                <c16:uniqueId val="{0000001D-72C1-8D4B-9E95-79CB2F52E288}"/>
              </c:ext>
            </c:extLst>
          </c:dPt>
          <c:dPt>
            <c:idx val="16"/>
            <c:invertIfNegative val="0"/>
            <c:bubble3D val="0"/>
            <c:spPr>
              <a:solidFill>
                <a:srgbClr val="E46C0A"/>
              </a:solidFill>
              <a:ln>
                <a:noFill/>
              </a:ln>
              <a:effectLst/>
            </c:spPr>
            <c:extLst>
              <c:ext xmlns:c16="http://schemas.microsoft.com/office/drawing/2014/chart" uri="{C3380CC4-5D6E-409C-BE32-E72D297353CC}">
                <c16:uniqueId val="{00000019-30F9-A04F-9F85-8DFCC8702389}"/>
              </c:ext>
            </c:extLst>
          </c:dPt>
          <c:dPt>
            <c:idx val="17"/>
            <c:invertIfNegative val="0"/>
            <c:bubble3D val="0"/>
            <c:spPr>
              <a:solidFill>
                <a:srgbClr val="E46C0A"/>
              </a:solidFill>
              <a:ln>
                <a:noFill/>
              </a:ln>
              <a:effectLst/>
            </c:spPr>
            <c:extLst>
              <c:ext xmlns:c16="http://schemas.microsoft.com/office/drawing/2014/chart" uri="{C3380CC4-5D6E-409C-BE32-E72D297353CC}">
                <c16:uniqueId val="{00000014-36B7-864B-87E4-E5AF945E7626}"/>
              </c:ext>
            </c:extLst>
          </c:dPt>
          <c:dPt>
            <c:idx val="18"/>
            <c:invertIfNegative val="0"/>
            <c:bubble3D val="0"/>
            <c:spPr>
              <a:solidFill>
                <a:srgbClr val="E46C0A"/>
              </a:solidFill>
              <a:ln>
                <a:noFill/>
              </a:ln>
              <a:effectLst/>
            </c:spPr>
            <c:extLst>
              <c:ext xmlns:c16="http://schemas.microsoft.com/office/drawing/2014/chart" uri="{C3380CC4-5D6E-409C-BE32-E72D297353CC}">
                <c16:uniqueId val="{00000009-068C-C64C-A2C4-D0D388A10C9F}"/>
              </c:ext>
            </c:extLst>
          </c:dPt>
          <c:dPt>
            <c:idx val="19"/>
            <c:invertIfNegative val="0"/>
            <c:bubble3D val="0"/>
            <c:spPr>
              <a:solidFill>
                <a:srgbClr val="E46C0A"/>
              </a:solidFill>
              <a:ln>
                <a:noFill/>
              </a:ln>
              <a:effectLst/>
            </c:spPr>
            <c:extLst>
              <c:ext xmlns:c16="http://schemas.microsoft.com/office/drawing/2014/chart" uri="{C3380CC4-5D6E-409C-BE32-E72D297353CC}">
                <c16:uniqueId val="{00000009-60BF-0C4A-9E62-8EC8D804DFFE}"/>
              </c:ext>
            </c:extLst>
          </c:dPt>
          <c:dPt>
            <c:idx val="20"/>
            <c:invertIfNegative val="0"/>
            <c:bubble3D val="0"/>
            <c:spPr>
              <a:solidFill>
                <a:srgbClr val="FBC18F"/>
              </a:solidFill>
              <a:ln>
                <a:noFill/>
              </a:ln>
              <a:effectLst/>
            </c:spPr>
            <c:extLst>
              <c:ext xmlns:c16="http://schemas.microsoft.com/office/drawing/2014/chart" uri="{C3380CC4-5D6E-409C-BE32-E72D297353CC}">
                <c16:uniqueId val="{00000009-1FA9-674F-A9A5-F4E2F252E776}"/>
              </c:ext>
            </c:extLst>
          </c:dPt>
          <c:dPt>
            <c:idx val="21"/>
            <c:invertIfNegative val="0"/>
            <c:bubble3D val="0"/>
            <c:spPr>
              <a:solidFill>
                <a:srgbClr val="FBC18F"/>
              </a:solidFill>
              <a:ln>
                <a:noFill/>
              </a:ln>
              <a:effectLst/>
            </c:spPr>
            <c:extLst>
              <c:ext xmlns:c16="http://schemas.microsoft.com/office/drawing/2014/chart" uri="{C3380CC4-5D6E-409C-BE32-E72D297353CC}">
                <c16:uniqueId val="{00000007-A5C4-C346-93A1-55FC8EB906E7}"/>
              </c:ext>
            </c:extLst>
          </c:dPt>
          <c:dPt>
            <c:idx val="22"/>
            <c:invertIfNegative val="0"/>
            <c:bubble3D val="0"/>
            <c:spPr>
              <a:solidFill>
                <a:srgbClr val="FBC18F"/>
              </a:solidFill>
              <a:ln>
                <a:noFill/>
              </a:ln>
              <a:effectLst/>
            </c:spPr>
            <c:extLst>
              <c:ext xmlns:c16="http://schemas.microsoft.com/office/drawing/2014/chart" uri="{C3380CC4-5D6E-409C-BE32-E72D297353CC}">
                <c16:uniqueId val="{00000003-A5C4-C346-93A1-55FC8EB906E7}"/>
              </c:ext>
            </c:extLst>
          </c:dPt>
          <c:dPt>
            <c:idx val="23"/>
            <c:invertIfNegative val="0"/>
            <c:bubble3D val="0"/>
            <c:spPr>
              <a:solidFill>
                <a:srgbClr val="FBC18F"/>
              </a:solidFill>
              <a:ln>
                <a:noFill/>
              </a:ln>
              <a:effectLst/>
            </c:spPr>
            <c:extLst>
              <c:ext xmlns:c16="http://schemas.microsoft.com/office/drawing/2014/chart" uri="{C3380CC4-5D6E-409C-BE32-E72D297353CC}">
                <c16:uniqueId val="{0000002E-F890-3044-A149-400ED1C76800}"/>
              </c:ext>
            </c:extLst>
          </c:dPt>
          <c:dPt>
            <c:idx val="24"/>
            <c:invertIfNegative val="0"/>
            <c:bubble3D val="0"/>
            <c:spPr>
              <a:solidFill>
                <a:srgbClr val="FBC18F"/>
              </a:solidFill>
              <a:ln>
                <a:noFill/>
              </a:ln>
              <a:effectLst/>
            </c:spPr>
            <c:extLst>
              <c:ext xmlns:c16="http://schemas.microsoft.com/office/drawing/2014/chart" uri="{C3380CC4-5D6E-409C-BE32-E72D297353CC}">
                <c16:uniqueId val="{0000002C-F890-3044-A149-400ED1C76800}"/>
              </c:ext>
            </c:extLst>
          </c:dPt>
          <c:cat>
            <c:strRef>
              <c:f>Sheet1!$A$2:$A$26</c:f>
              <c:strCache>
                <c:ptCount val="25"/>
                <c:pt idx="0">
                  <c:v>Aug</c:v>
                </c:pt>
                <c:pt idx="1">
                  <c:v>Sep</c:v>
                </c:pt>
                <c:pt idx="2">
                  <c:v>Oct</c:v>
                </c:pt>
                <c:pt idx="3">
                  <c:v>Nov</c:v>
                </c:pt>
                <c:pt idx="4">
                  <c:v>Dec</c:v>
                </c:pt>
                <c:pt idx="5">
                  <c:v>Jan-18</c:v>
                </c:pt>
                <c:pt idx="6">
                  <c:v>Feb</c:v>
                </c:pt>
                <c:pt idx="7">
                  <c:v>Mar</c:v>
                </c:pt>
                <c:pt idx="8">
                  <c:v>Apr</c:v>
                </c:pt>
                <c:pt idx="9">
                  <c:v>May</c:v>
                </c:pt>
                <c:pt idx="10">
                  <c:v>Jun</c:v>
                </c:pt>
                <c:pt idx="11">
                  <c:v>Jul</c:v>
                </c:pt>
                <c:pt idx="12">
                  <c:v>Aug</c:v>
                </c:pt>
                <c:pt idx="13">
                  <c:v>Sep</c:v>
                </c:pt>
                <c:pt idx="14">
                  <c:v>Oct</c:v>
                </c:pt>
                <c:pt idx="15">
                  <c:v>Nov</c:v>
                </c:pt>
                <c:pt idx="16">
                  <c:v>Dec</c:v>
                </c:pt>
                <c:pt idx="17">
                  <c:v>Jan-19</c:v>
                </c:pt>
                <c:pt idx="18">
                  <c:v>Feb</c:v>
                </c:pt>
                <c:pt idx="19">
                  <c:v>Mar</c:v>
                </c:pt>
                <c:pt idx="20">
                  <c:v>Apr</c:v>
                </c:pt>
                <c:pt idx="21">
                  <c:v>May</c:v>
                </c:pt>
                <c:pt idx="22">
                  <c:v>June</c:v>
                </c:pt>
                <c:pt idx="23">
                  <c:v>July</c:v>
                </c:pt>
                <c:pt idx="24">
                  <c:v>Aug</c:v>
                </c:pt>
              </c:strCache>
            </c:strRef>
          </c:cat>
          <c:val>
            <c:numRef>
              <c:f>Sheet1!$B$2:$B$26</c:f>
              <c:numCache>
                <c:formatCode>0.0</c:formatCode>
                <c:ptCount val="25"/>
                <c:pt idx="0">
                  <c:v>4.2</c:v>
                </c:pt>
                <c:pt idx="1">
                  <c:v>4.2</c:v>
                </c:pt>
                <c:pt idx="2">
                  <c:v>3.9</c:v>
                </c:pt>
                <c:pt idx="3" formatCode="General">
                  <c:v>3.5</c:v>
                </c:pt>
                <c:pt idx="4">
                  <c:v>3.2</c:v>
                </c:pt>
                <c:pt idx="5">
                  <c:v>3.4</c:v>
                </c:pt>
                <c:pt idx="6">
                  <c:v>3.4</c:v>
                </c:pt>
                <c:pt idx="7">
                  <c:v>3.6</c:v>
                </c:pt>
                <c:pt idx="8">
                  <c:v>4</c:v>
                </c:pt>
                <c:pt idx="9">
                  <c:v>4.2</c:v>
                </c:pt>
                <c:pt idx="10">
                  <c:v>4.3</c:v>
                </c:pt>
                <c:pt idx="11">
                  <c:v>4.3</c:v>
                </c:pt>
                <c:pt idx="12">
                  <c:v>4.3</c:v>
                </c:pt>
                <c:pt idx="13">
                  <c:v>4.4000000000000004</c:v>
                </c:pt>
                <c:pt idx="14">
                  <c:v>4.3</c:v>
                </c:pt>
                <c:pt idx="15">
                  <c:v>4</c:v>
                </c:pt>
                <c:pt idx="16">
                  <c:v>3.7</c:v>
                </c:pt>
                <c:pt idx="17">
                  <c:v>3.9</c:v>
                </c:pt>
                <c:pt idx="18" formatCode="General">
                  <c:v>3.6</c:v>
                </c:pt>
                <c:pt idx="19">
                  <c:v>3.8</c:v>
                </c:pt>
                <c:pt idx="20">
                  <c:v>4.2</c:v>
                </c:pt>
                <c:pt idx="21">
                  <c:v>4.3</c:v>
                </c:pt>
                <c:pt idx="22">
                  <c:v>4.4000000000000004</c:v>
                </c:pt>
                <c:pt idx="23">
                  <c:v>4.2</c:v>
                </c:pt>
                <c:pt idx="24">
                  <c:v>4.0999999999999996</c:v>
                </c:pt>
              </c:numCache>
            </c:numRef>
          </c:val>
          <c:extLst>
            <c:ext xmlns:c16="http://schemas.microsoft.com/office/drawing/2014/chart" uri="{C3380CC4-5D6E-409C-BE32-E72D297353CC}">
              <c16:uniqueId val="{00000000-A5C4-C346-93A1-55FC8EB906E7}"/>
            </c:ext>
          </c:extLst>
        </c:ser>
        <c:dLbls>
          <c:showLegendKey val="0"/>
          <c:showVal val="0"/>
          <c:showCatName val="0"/>
          <c:showSerName val="0"/>
          <c:showPercent val="0"/>
          <c:showBubbleSize val="0"/>
        </c:dLbls>
        <c:gapWidth val="20"/>
        <c:axId val="1225081456"/>
        <c:axId val="1225083232"/>
      </c:barChart>
      <c:catAx>
        <c:axId val="1225081456"/>
        <c:scaling>
          <c:orientation val="minMax"/>
        </c:scaling>
        <c:delete val="0"/>
        <c:axPos val="b"/>
        <c:numFmt formatCode="General" sourceLinked="1"/>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chemeClr val="tx1"/>
                </a:solidFill>
                <a:latin typeface="Arial" charset="0"/>
                <a:ea typeface="Arial" charset="0"/>
                <a:cs typeface="Arial" charset="0"/>
              </a:defRPr>
            </a:pPr>
            <a:endParaRPr lang="en-US"/>
          </a:p>
        </c:txPr>
        <c:crossAx val="1225083232"/>
        <c:crosses val="autoZero"/>
        <c:auto val="1"/>
        <c:lblAlgn val="ctr"/>
        <c:lblOffset val="100"/>
        <c:noMultiLvlLbl val="0"/>
      </c:catAx>
      <c:valAx>
        <c:axId val="1225083232"/>
        <c:scaling>
          <c:orientation val="minMax"/>
          <c:max val="6"/>
          <c:min val="3"/>
        </c:scaling>
        <c:delete val="1"/>
        <c:axPos val="l"/>
        <c:numFmt formatCode="0.0" sourceLinked="0"/>
        <c:majorTickMark val="out"/>
        <c:minorTickMark val="none"/>
        <c:tickLblPos val="nextTo"/>
        <c:crossAx val="1225081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07282745839833E-2"/>
          <c:y val="2.3644178970694589E-2"/>
          <c:w val="0.96661998163262697"/>
          <c:h val="0.95271164205861081"/>
        </c:manualLayout>
      </c:layout>
      <c:barChart>
        <c:barDir val="col"/>
        <c:grouping val="clustered"/>
        <c:varyColors val="0"/>
        <c:ser>
          <c:idx val="0"/>
          <c:order val="0"/>
          <c:tx>
            <c:strRef>
              <c:f>Sheet1!$B$1</c:f>
              <c:strCache>
                <c:ptCount val="1"/>
                <c:pt idx="0">
                  <c:v>Series 1</c:v>
                </c:pt>
              </c:strCache>
            </c:strRef>
          </c:tx>
          <c:spPr>
            <a:solidFill>
              <a:srgbClr val="0070C0"/>
            </a:solidFill>
            <a:ln>
              <a:noFill/>
            </a:ln>
            <a:effectLst>
              <a:outerShdw blurRad="50800" dist="38100" dir="18900000" algn="bl" rotWithShape="0">
                <a:prstClr val="black">
                  <a:alpha val="40000"/>
                </a:prstClr>
              </a:outerShdw>
            </a:effectLst>
          </c:spPr>
          <c:invertIfNegative val="0"/>
          <c:dPt>
            <c:idx val="0"/>
            <c:invertIfNegative val="0"/>
            <c:bubble3D val="0"/>
            <c:spPr>
              <a:solidFill>
                <a:srgbClr val="00B05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4880-4711-A0FF-5E378F7A16B9}"/>
              </c:ext>
            </c:extLst>
          </c:dPt>
          <c:dPt>
            <c:idx val="1"/>
            <c:invertIfNegative val="0"/>
            <c:bubble3D val="0"/>
            <c:spPr>
              <a:solidFill>
                <a:srgbClr val="00B05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6-4880-4711-A0FF-5E378F7A16B9}"/>
              </c:ext>
            </c:extLst>
          </c:dPt>
          <c:dPt>
            <c:idx val="2"/>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4880-4711-A0FF-5E378F7A16B9}"/>
              </c:ext>
            </c:extLst>
          </c:dPt>
          <c:dPt>
            <c:idx val="3"/>
            <c:invertIfNegative val="0"/>
            <c:bubble3D val="0"/>
            <c:spPr>
              <a:solidFill>
                <a:srgbClr val="00B05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7-4880-4711-A0FF-5E378F7A16B9}"/>
              </c:ext>
            </c:extLst>
          </c:dPt>
          <c:dPt>
            <c:idx val="4"/>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4-4880-4711-A0FF-5E378F7A16B9}"/>
              </c:ext>
            </c:extLst>
          </c:dPt>
          <c:dLbls>
            <c:dLbl>
              <c:idx val="0"/>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4880-4711-A0FF-5E378F7A16B9}"/>
                </c:ext>
              </c:extLst>
            </c:dLbl>
            <c:dLbl>
              <c:idx val="1"/>
              <c:spPr>
                <a:solidFill>
                  <a:schemeClr val="bg1"/>
                </a:solid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4880-4711-A0FF-5E378F7A16B9}"/>
                </c:ext>
              </c:extLst>
            </c:dLbl>
            <c:dLbl>
              <c:idx val="2"/>
              <c:tx>
                <c:rich>
                  <a:bodyPr/>
                  <a:lstStyle/>
                  <a:p>
                    <a:fld id="{27132E85-8290-4409-BB2F-271EF707567C}"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880-4711-A0FF-5E378F7A16B9}"/>
                </c:ext>
              </c:extLst>
            </c:dLbl>
            <c:dLbl>
              <c:idx val="3"/>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rgbClr val="00B05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4880-4711-A0FF-5E378F7A16B9}"/>
                </c:ext>
              </c:extLst>
            </c:dLbl>
            <c:dLbl>
              <c:idx val="4"/>
              <c:tx>
                <c:rich>
                  <a:bodyPr/>
                  <a:lstStyle/>
                  <a:p>
                    <a:fld id="{F16A7E04-6CA4-4279-9736-5ED76291F959}"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4880-4711-A0FF-5E378F7A16B9}"/>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rgbClr val="0070C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1980</c:v>
                </c:pt>
                <c:pt idx="1">
                  <c:v>1981</c:v>
                </c:pt>
                <c:pt idx="3">
                  <c:v>2001</c:v>
                </c:pt>
              </c:numCache>
            </c:numRef>
          </c:cat>
          <c:val>
            <c:numRef>
              <c:f>Sheet1!$B$2:$B$6</c:f>
              <c:numCache>
                <c:formatCode>0.0%</c:formatCode>
                <c:ptCount val="5"/>
                <c:pt idx="0">
                  <c:v>6.0999999999999999E-2</c:v>
                </c:pt>
                <c:pt idx="1">
                  <c:v>3.5000000000000003E-2</c:v>
                </c:pt>
                <c:pt idx="2">
                  <c:v>-1.9E-2</c:v>
                </c:pt>
                <c:pt idx="3">
                  <c:v>6.6000000000000003E-2</c:v>
                </c:pt>
                <c:pt idx="4">
                  <c:v>-0.19700000000000001</c:v>
                </c:pt>
              </c:numCache>
            </c:numRef>
          </c:val>
          <c:extLst>
            <c:ext xmlns:c16="http://schemas.microsoft.com/office/drawing/2014/chart" uri="{C3380CC4-5D6E-409C-BE32-E72D297353CC}">
              <c16:uniqueId val="{00000000-4880-4711-A0FF-5E378F7A16B9}"/>
            </c:ext>
          </c:extLst>
        </c:ser>
        <c:dLbls>
          <c:showLegendKey val="0"/>
          <c:showVal val="0"/>
          <c:showCatName val="0"/>
          <c:showSerName val="0"/>
          <c:showPercent val="0"/>
          <c:showBubbleSize val="0"/>
        </c:dLbls>
        <c:gapWidth val="20"/>
        <c:overlap val="-27"/>
        <c:axId val="396826152"/>
        <c:axId val="311952784"/>
      </c:barChart>
      <c:catAx>
        <c:axId val="396826152"/>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311952784"/>
        <c:crosses val="autoZero"/>
        <c:auto val="1"/>
        <c:lblAlgn val="ctr"/>
        <c:lblOffset val="100"/>
        <c:noMultiLvlLbl val="0"/>
      </c:catAx>
      <c:valAx>
        <c:axId val="311952784"/>
        <c:scaling>
          <c:orientation val="minMax"/>
        </c:scaling>
        <c:delete val="1"/>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3968261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626776707932099E-2"/>
          <c:y val="2.7868633574394501E-2"/>
          <c:w val="0.962746446584136"/>
          <c:h val="0.84767285093758304"/>
        </c:manualLayout>
      </c:layout>
      <c:barChart>
        <c:barDir val="col"/>
        <c:grouping val="clustered"/>
        <c:varyColors val="0"/>
        <c:ser>
          <c:idx val="0"/>
          <c:order val="0"/>
          <c:tx>
            <c:strRef>
              <c:f>Sheet1!$B$1</c:f>
              <c:strCache>
                <c:ptCount val="1"/>
                <c:pt idx="0">
                  <c:v>Series 1</c:v>
                </c:pt>
              </c:strCache>
            </c:strRef>
          </c:tx>
          <c:spPr>
            <a:solidFill>
              <a:srgbClr val="FF0000"/>
            </a:solidFill>
            <a:ln>
              <a:noFill/>
            </a:ln>
            <a:effectLst/>
          </c:spPr>
          <c:invertIfNegative val="0"/>
          <c:dPt>
            <c:idx val="0"/>
            <c:invertIfNegative val="0"/>
            <c:bubble3D val="0"/>
            <c:spPr>
              <a:solidFill>
                <a:srgbClr val="FBC18F"/>
              </a:solidFill>
              <a:ln>
                <a:noFill/>
              </a:ln>
              <a:effectLst/>
            </c:spPr>
            <c:extLst>
              <c:ext xmlns:c16="http://schemas.microsoft.com/office/drawing/2014/chart" uri="{C3380CC4-5D6E-409C-BE32-E72D297353CC}">
                <c16:uniqueId val="{00000001-C69B-5F44-AF3C-041045E12D62}"/>
              </c:ext>
            </c:extLst>
          </c:dPt>
          <c:dPt>
            <c:idx val="1"/>
            <c:invertIfNegative val="0"/>
            <c:bubble3D val="0"/>
            <c:spPr>
              <a:solidFill>
                <a:srgbClr val="FBC18F"/>
              </a:solidFill>
              <a:ln>
                <a:noFill/>
              </a:ln>
              <a:effectLst/>
            </c:spPr>
            <c:extLst>
              <c:ext xmlns:c16="http://schemas.microsoft.com/office/drawing/2014/chart" uri="{C3380CC4-5D6E-409C-BE32-E72D297353CC}">
                <c16:uniqueId val="{00000003-C69B-5F44-AF3C-041045E12D62}"/>
              </c:ext>
            </c:extLst>
          </c:dPt>
          <c:dPt>
            <c:idx val="2"/>
            <c:invertIfNegative val="0"/>
            <c:bubble3D val="0"/>
            <c:spPr>
              <a:solidFill>
                <a:srgbClr val="FBC18F"/>
              </a:solidFill>
              <a:ln>
                <a:noFill/>
              </a:ln>
              <a:effectLst/>
            </c:spPr>
            <c:extLst>
              <c:ext xmlns:c16="http://schemas.microsoft.com/office/drawing/2014/chart" uri="{C3380CC4-5D6E-409C-BE32-E72D297353CC}">
                <c16:uniqueId val="{00000005-C69B-5F44-AF3C-041045E12D62}"/>
              </c:ext>
            </c:extLst>
          </c:dPt>
          <c:dPt>
            <c:idx val="3"/>
            <c:invertIfNegative val="0"/>
            <c:bubble3D val="0"/>
            <c:spPr>
              <a:solidFill>
                <a:srgbClr val="FF0000"/>
              </a:solidFill>
              <a:ln>
                <a:noFill/>
              </a:ln>
              <a:effectLst/>
            </c:spPr>
            <c:extLst>
              <c:ext xmlns:c16="http://schemas.microsoft.com/office/drawing/2014/chart" uri="{C3380CC4-5D6E-409C-BE32-E72D297353CC}">
                <c16:uniqueId val="{00000007-C69B-5F44-AF3C-041045E12D62}"/>
              </c:ext>
            </c:extLst>
          </c:dPt>
          <c:dPt>
            <c:idx val="4"/>
            <c:invertIfNegative val="0"/>
            <c:bubble3D val="0"/>
            <c:spPr>
              <a:solidFill>
                <a:srgbClr val="FF0000"/>
              </a:solidFill>
              <a:ln>
                <a:noFill/>
              </a:ln>
              <a:effectLst/>
            </c:spPr>
            <c:extLst>
              <c:ext xmlns:c16="http://schemas.microsoft.com/office/drawing/2014/chart" uri="{C3380CC4-5D6E-409C-BE32-E72D297353CC}">
                <c16:uniqueId val="{00000009-C69B-5F44-AF3C-041045E12D62}"/>
              </c:ext>
            </c:extLst>
          </c:dPt>
          <c:dPt>
            <c:idx val="5"/>
            <c:invertIfNegative val="0"/>
            <c:bubble3D val="0"/>
            <c:spPr>
              <a:solidFill>
                <a:srgbClr val="FF0000"/>
              </a:solidFill>
              <a:ln>
                <a:noFill/>
              </a:ln>
              <a:effectLst/>
            </c:spPr>
            <c:extLst>
              <c:ext xmlns:c16="http://schemas.microsoft.com/office/drawing/2014/chart" uri="{C3380CC4-5D6E-409C-BE32-E72D297353CC}">
                <c16:uniqueId val="{0000000B-C69B-5F44-AF3C-041045E12D62}"/>
              </c:ext>
            </c:extLst>
          </c:dPt>
          <c:dPt>
            <c:idx val="6"/>
            <c:invertIfNegative val="0"/>
            <c:bubble3D val="0"/>
            <c:spPr>
              <a:solidFill>
                <a:srgbClr val="FF0000"/>
              </a:solidFill>
              <a:ln>
                <a:noFill/>
              </a:ln>
              <a:effectLst/>
            </c:spPr>
            <c:extLst>
              <c:ext xmlns:c16="http://schemas.microsoft.com/office/drawing/2014/chart" uri="{C3380CC4-5D6E-409C-BE32-E72D297353CC}">
                <c16:uniqueId val="{0000000D-C69B-5F44-AF3C-041045E12D62}"/>
              </c:ext>
            </c:extLst>
          </c:dPt>
          <c:dPt>
            <c:idx val="7"/>
            <c:invertIfNegative val="0"/>
            <c:bubble3D val="0"/>
            <c:spPr>
              <a:solidFill>
                <a:srgbClr val="FBC18F"/>
              </a:solidFill>
              <a:ln>
                <a:noFill/>
              </a:ln>
              <a:effectLst/>
            </c:spPr>
            <c:extLst>
              <c:ext xmlns:c16="http://schemas.microsoft.com/office/drawing/2014/chart" uri="{C3380CC4-5D6E-409C-BE32-E72D297353CC}">
                <c16:uniqueId val="{00000016-02DE-AA48-9CA5-94A5ACC51D98}"/>
              </c:ext>
            </c:extLst>
          </c:dPt>
          <c:dPt>
            <c:idx val="8"/>
            <c:invertIfNegative val="0"/>
            <c:bubble3D val="0"/>
            <c:spPr>
              <a:solidFill>
                <a:srgbClr val="FBC18F"/>
              </a:solidFill>
              <a:ln>
                <a:noFill/>
              </a:ln>
              <a:effectLst/>
            </c:spPr>
            <c:extLst>
              <c:ext xmlns:c16="http://schemas.microsoft.com/office/drawing/2014/chart" uri="{C3380CC4-5D6E-409C-BE32-E72D297353CC}">
                <c16:uniqueId val="{00000014-35E4-5E43-A655-DE9ACA6E2BD4}"/>
              </c:ext>
            </c:extLst>
          </c:dPt>
          <c:dPt>
            <c:idx val="9"/>
            <c:invertIfNegative val="0"/>
            <c:bubble3D val="0"/>
            <c:spPr>
              <a:solidFill>
                <a:srgbClr val="FBC18F"/>
              </a:solidFill>
              <a:ln>
                <a:noFill/>
              </a:ln>
              <a:effectLst/>
            </c:spPr>
            <c:extLst>
              <c:ext xmlns:c16="http://schemas.microsoft.com/office/drawing/2014/chart" uri="{C3380CC4-5D6E-409C-BE32-E72D297353CC}">
                <c16:uniqueId val="{00000012-C370-0A40-860A-67CC15917539}"/>
              </c:ext>
            </c:extLst>
          </c:dPt>
          <c:dPt>
            <c:idx val="10"/>
            <c:invertIfNegative val="0"/>
            <c:bubble3D val="0"/>
            <c:spPr>
              <a:solidFill>
                <a:srgbClr val="FBC18F"/>
              </a:solidFill>
              <a:ln>
                <a:noFill/>
              </a:ln>
              <a:effectLst/>
            </c:spPr>
            <c:extLst>
              <c:ext xmlns:c16="http://schemas.microsoft.com/office/drawing/2014/chart" uri="{C3380CC4-5D6E-409C-BE32-E72D297353CC}">
                <c16:uniqueId val="{00000010-31DD-CA4D-A4D9-781D472B82FE}"/>
              </c:ext>
            </c:extLst>
          </c:dPt>
          <c:dPt>
            <c:idx val="11"/>
            <c:invertIfNegative val="0"/>
            <c:bubble3D val="0"/>
            <c:spPr>
              <a:solidFill>
                <a:srgbClr val="FBC18F"/>
              </a:solidFill>
              <a:ln>
                <a:noFill/>
              </a:ln>
              <a:effectLst/>
            </c:spPr>
            <c:extLst>
              <c:ext xmlns:c16="http://schemas.microsoft.com/office/drawing/2014/chart" uri="{C3380CC4-5D6E-409C-BE32-E72D297353CC}">
                <c16:uniqueId val="{0000000E-41CA-ED4E-9214-A8A00C045DA5}"/>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Arial" charset="0"/>
                    <a:ea typeface="Arial" charset="0"/>
                    <a:cs typeface="Arial"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Sep</c:v>
                </c:pt>
                <c:pt idx="1">
                  <c:v>Oct</c:v>
                </c:pt>
                <c:pt idx="2">
                  <c:v>Nov</c:v>
                </c:pt>
                <c:pt idx="3">
                  <c:v>Dec</c:v>
                </c:pt>
                <c:pt idx="4">
                  <c:v>Jan</c:v>
                </c:pt>
                <c:pt idx="5">
                  <c:v>Feb</c:v>
                </c:pt>
                <c:pt idx="6">
                  <c:v>Mar</c:v>
                </c:pt>
                <c:pt idx="7">
                  <c:v>Apr</c:v>
                </c:pt>
                <c:pt idx="8">
                  <c:v>May</c:v>
                </c:pt>
                <c:pt idx="9">
                  <c:v>June</c:v>
                </c:pt>
                <c:pt idx="10">
                  <c:v>July</c:v>
                </c:pt>
                <c:pt idx="11">
                  <c:v>Aug</c:v>
                </c:pt>
              </c:strCache>
            </c:strRef>
          </c:cat>
          <c:val>
            <c:numRef>
              <c:f>Sheet1!$B$2:$B$13</c:f>
              <c:numCache>
                <c:formatCode>0.0</c:formatCode>
                <c:ptCount val="12"/>
                <c:pt idx="0">
                  <c:v>4.4000000000000004</c:v>
                </c:pt>
                <c:pt idx="1">
                  <c:v>4.3</c:v>
                </c:pt>
                <c:pt idx="2">
                  <c:v>4</c:v>
                </c:pt>
                <c:pt idx="3">
                  <c:v>3.7</c:v>
                </c:pt>
                <c:pt idx="4">
                  <c:v>3.9</c:v>
                </c:pt>
                <c:pt idx="5" formatCode="General">
                  <c:v>3.6</c:v>
                </c:pt>
                <c:pt idx="6">
                  <c:v>3.8</c:v>
                </c:pt>
                <c:pt idx="7">
                  <c:v>4.2</c:v>
                </c:pt>
                <c:pt idx="8">
                  <c:v>4.3</c:v>
                </c:pt>
                <c:pt idx="9">
                  <c:v>4.4000000000000004</c:v>
                </c:pt>
                <c:pt idx="10">
                  <c:v>4.2</c:v>
                </c:pt>
                <c:pt idx="11">
                  <c:v>4.0999999999999996</c:v>
                </c:pt>
              </c:numCache>
            </c:numRef>
          </c:val>
          <c:extLst>
            <c:ext xmlns:c16="http://schemas.microsoft.com/office/drawing/2014/chart" uri="{C3380CC4-5D6E-409C-BE32-E72D297353CC}">
              <c16:uniqueId val="{00000010-C69B-5F44-AF3C-041045E12D62}"/>
            </c:ext>
          </c:extLst>
        </c:ser>
        <c:dLbls>
          <c:dLblPos val="inEnd"/>
          <c:showLegendKey val="0"/>
          <c:showVal val="1"/>
          <c:showCatName val="0"/>
          <c:showSerName val="0"/>
          <c:showPercent val="0"/>
          <c:showBubbleSize val="0"/>
        </c:dLbls>
        <c:gapWidth val="20"/>
        <c:axId val="1227547456"/>
        <c:axId val="1227549776"/>
      </c:barChart>
      <c:catAx>
        <c:axId val="1227547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227549776"/>
        <c:crosses val="autoZero"/>
        <c:auto val="1"/>
        <c:lblAlgn val="ctr"/>
        <c:lblOffset val="100"/>
        <c:noMultiLvlLbl val="0"/>
      </c:catAx>
      <c:valAx>
        <c:axId val="1227549776"/>
        <c:scaling>
          <c:orientation val="minMax"/>
          <c:max val="4.5"/>
          <c:min val="3"/>
        </c:scaling>
        <c:delete val="1"/>
        <c:axPos val="l"/>
        <c:numFmt formatCode="0.0" sourceLinked="1"/>
        <c:majorTickMark val="out"/>
        <c:minorTickMark val="none"/>
        <c:tickLblPos val="nextTo"/>
        <c:crossAx val="1227547456"/>
        <c:crosses val="autoZero"/>
        <c:crossBetween val="between"/>
        <c:majorUnit val="0.2"/>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898045071952214E-2"/>
          <c:y val="2.7539276412601399E-2"/>
          <c:w val="0.94124513530636256"/>
          <c:h val="0.87478163240854201"/>
        </c:manualLayout>
      </c:layout>
      <c:barChart>
        <c:barDir val="col"/>
        <c:grouping val="clustered"/>
        <c:varyColors val="0"/>
        <c:ser>
          <c:idx val="0"/>
          <c:order val="0"/>
          <c:tx>
            <c:strRef>
              <c:f>Sheet1!$B$1</c:f>
              <c:strCache>
                <c:ptCount val="1"/>
                <c:pt idx="0">
                  <c:v>%</c:v>
                </c:pt>
              </c:strCache>
            </c:strRef>
          </c:tx>
          <c:spPr>
            <a:solidFill>
              <a:srgbClr val="FF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24-BB59-4982-B21B-8764AA489845}"/>
              </c:ext>
            </c:extLst>
          </c:dPt>
          <c:dPt>
            <c:idx val="1"/>
            <c:invertIfNegative val="0"/>
            <c:bubble3D val="0"/>
            <c:spPr>
              <a:solidFill>
                <a:srgbClr val="0070C0"/>
              </a:solidFill>
              <a:ln>
                <a:noFill/>
              </a:ln>
              <a:effectLst/>
            </c:spPr>
            <c:extLst>
              <c:ext xmlns:c16="http://schemas.microsoft.com/office/drawing/2014/chart" uri="{C3380CC4-5D6E-409C-BE32-E72D297353CC}">
                <c16:uniqueId val="{00000025-BB59-4982-B21B-8764AA489845}"/>
              </c:ext>
            </c:extLst>
          </c:dPt>
          <c:dPt>
            <c:idx val="2"/>
            <c:invertIfNegative val="0"/>
            <c:bubble3D val="0"/>
            <c:spPr>
              <a:solidFill>
                <a:srgbClr val="0070C0"/>
              </a:solidFill>
              <a:ln>
                <a:noFill/>
              </a:ln>
              <a:effectLst/>
            </c:spPr>
            <c:extLst>
              <c:ext xmlns:c16="http://schemas.microsoft.com/office/drawing/2014/chart" uri="{C3380CC4-5D6E-409C-BE32-E72D297353CC}">
                <c16:uniqueId val="{00000026-BB59-4982-B21B-8764AA489845}"/>
              </c:ext>
            </c:extLst>
          </c:dPt>
          <c:dPt>
            <c:idx val="3"/>
            <c:invertIfNegative val="0"/>
            <c:bubble3D val="0"/>
            <c:spPr>
              <a:solidFill>
                <a:srgbClr val="0070C0"/>
              </a:solidFill>
              <a:ln>
                <a:noFill/>
              </a:ln>
              <a:effectLst/>
            </c:spPr>
            <c:extLst>
              <c:ext xmlns:c16="http://schemas.microsoft.com/office/drawing/2014/chart" uri="{C3380CC4-5D6E-409C-BE32-E72D297353CC}">
                <c16:uniqueId val="{00000027-BB59-4982-B21B-8764AA489845}"/>
              </c:ext>
            </c:extLst>
          </c:dPt>
          <c:dPt>
            <c:idx val="4"/>
            <c:invertIfNegative val="0"/>
            <c:bubble3D val="0"/>
            <c:spPr>
              <a:solidFill>
                <a:srgbClr val="0070C0"/>
              </a:solidFill>
              <a:ln>
                <a:noFill/>
              </a:ln>
              <a:effectLst/>
            </c:spPr>
            <c:extLst>
              <c:ext xmlns:c16="http://schemas.microsoft.com/office/drawing/2014/chart" uri="{C3380CC4-5D6E-409C-BE32-E72D297353CC}">
                <c16:uniqueId val="{00000028-BB59-4982-B21B-8764AA489845}"/>
              </c:ext>
            </c:extLst>
          </c:dPt>
          <c:dPt>
            <c:idx val="5"/>
            <c:invertIfNegative val="0"/>
            <c:bubble3D val="0"/>
            <c:spPr>
              <a:solidFill>
                <a:srgbClr val="0070C0"/>
              </a:solidFill>
              <a:ln>
                <a:noFill/>
              </a:ln>
              <a:effectLst/>
            </c:spPr>
            <c:extLst>
              <c:ext xmlns:c16="http://schemas.microsoft.com/office/drawing/2014/chart" uri="{C3380CC4-5D6E-409C-BE32-E72D297353CC}">
                <c16:uniqueId val="{00000029-BB59-4982-B21B-8764AA489845}"/>
              </c:ext>
            </c:extLst>
          </c:dPt>
          <c:dPt>
            <c:idx val="6"/>
            <c:invertIfNegative val="0"/>
            <c:bubble3D val="0"/>
            <c:spPr>
              <a:solidFill>
                <a:srgbClr val="0070C0"/>
              </a:solidFill>
              <a:ln>
                <a:noFill/>
              </a:ln>
              <a:effectLst/>
            </c:spPr>
            <c:extLst>
              <c:ext xmlns:c16="http://schemas.microsoft.com/office/drawing/2014/chart" uri="{C3380CC4-5D6E-409C-BE32-E72D297353CC}">
                <c16:uniqueId val="{0000002A-BB59-4982-B21B-8764AA489845}"/>
              </c:ext>
            </c:extLst>
          </c:dPt>
          <c:dPt>
            <c:idx val="7"/>
            <c:invertIfNegative val="0"/>
            <c:bubble3D val="0"/>
            <c:spPr>
              <a:solidFill>
                <a:srgbClr val="0070C0"/>
              </a:solidFill>
              <a:ln>
                <a:noFill/>
              </a:ln>
              <a:effectLst/>
            </c:spPr>
            <c:extLst>
              <c:ext xmlns:c16="http://schemas.microsoft.com/office/drawing/2014/chart" uri="{C3380CC4-5D6E-409C-BE32-E72D297353CC}">
                <c16:uniqueId val="{0000002B-BB59-4982-B21B-8764AA489845}"/>
              </c:ext>
            </c:extLst>
          </c:dPt>
          <c:dPt>
            <c:idx val="8"/>
            <c:invertIfNegative val="0"/>
            <c:bubble3D val="0"/>
            <c:spPr>
              <a:solidFill>
                <a:srgbClr val="0070C0"/>
              </a:solidFill>
              <a:ln>
                <a:noFill/>
              </a:ln>
              <a:effectLst/>
            </c:spPr>
            <c:extLst>
              <c:ext xmlns:c16="http://schemas.microsoft.com/office/drawing/2014/chart" uri="{C3380CC4-5D6E-409C-BE32-E72D297353CC}">
                <c16:uniqueId val="{00000001-20DD-4D2F-82E8-F3F55BEFB016}"/>
              </c:ext>
            </c:extLst>
          </c:dPt>
          <c:dPt>
            <c:idx val="9"/>
            <c:invertIfNegative val="0"/>
            <c:bubble3D val="0"/>
            <c:spPr>
              <a:solidFill>
                <a:srgbClr val="0070C0"/>
              </a:solidFill>
              <a:ln>
                <a:noFill/>
              </a:ln>
              <a:effectLst/>
            </c:spPr>
            <c:extLst>
              <c:ext xmlns:c16="http://schemas.microsoft.com/office/drawing/2014/chart" uri="{C3380CC4-5D6E-409C-BE32-E72D297353CC}">
                <c16:uniqueId val="{00000003-20DD-4D2F-82E8-F3F55BEFB016}"/>
              </c:ext>
            </c:extLst>
          </c:dPt>
          <c:dPt>
            <c:idx val="10"/>
            <c:invertIfNegative val="0"/>
            <c:bubble3D val="0"/>
            <c:spPr>
              <a:solidFill>
                <a:srgbClr val="0070C0"/>
              </a:solidFill>
              <a:ln>
                <a:noFill/>
              </a:ln>
              <a:effectLst/>
            </c:spPr>
            <c:extLst>
              <c:ext xmlns:c16="http://schemas.microsoft.com/office/drawing/2014/chart" uri="{C3380CC4-5D6E-409C-BE32-E72D297353CC}">
                <c16:uniqueId val="{00000005-20DD-4D2F-82E8-F3F55BEFB016}"/>
              </c:ext>
            </c:extLst>
          </c:dPt>
          <c:dPt>
            <c:idx val="11"/>
            <c:invertIfNegative val="0"/>
            <c:bubble3D val="0"/>
            <c:spPr>
              <a:solidFill>
                <a:srgbClr val="FF0000"/>
              </a:solidFill>
              <a:ln>
                <a:noFill/>
              </a:ln>
              <a:effectLst/>
            </c:spPr>
            <c:extLst>
              <c:ext xmlns:c16="http://schemas.microsoft.com/office/drawing/2014/chart" uri="{C3380CC4-5D6E-409C-BE32-E72D297353CC}">
                <c16:uniqueId val="{00000007-20DD-4D2F-82E8-F3F55BEFB016}"/>
              </c:ext>
            </c:extLst>
          </c:dPt>
          <c:dPt>
            <c:idx val="12"/>
            <c:invertIfNegative val="0"/>
            <c:bubble3D val="0"/>
            <c:spPr>
              <a:solidFill>
                <a:srgbClr val="FF0000"/>
              </a:solidFill>
              <a:ln>
                <a:noFill/>
              </a:ln>
              <a:effectLst/>
            </c:spPr>
            <c:extLst>
              <c:ext xmlns:c16="http://schemas.microsoft.com/office/drawing/2014/chart" uri="{C3380CC4-5D6E-409C-BE32-E72D297353CC}">
                <c16:uniqueId val="{00000009-20DD-4D2F-82E8-F3F55BEFB016}"/>
              </c:ext>
            </c:extLst>
          </c:dPt>
          <c:dPt>
            <c:idx val="13"/>
            <c:invertIfNegative val="0"/>
            <c:bubble3D val="0"/>
            <c:spPr>
              <a:solidFill>
                <a:srgbClr val="FF0000"/>
              </a:solidFill>
              <a:ln>
                <a:noFill/>
              </a:ln>
              <a:effectLst/>
            </c:spPr>
            <c:extLst>
              <c:ext xmlns:c16="http://schemas.microsoft.com/office/drawing/2014/chart" uri="{C3380CC4-5D6E-409C-BE32-E72D297353CC}">
                <c16:uniqueId val="{0000000B-20DD-4D2F-82E8-F3F55BEFB016}"/>
              </c:ext>
            </c:extLst>
          </c:dPt>
          <c:dPt>
            <c:idx val="14"/>
            <c:invertIfNegative val="0"/>
            <c:bubble3D val="0"/>
            <c:spPr>
              <a:solidFill>
                <a:srgbClr val="0070C0"/>
              </a:solidFill>
              <a:ln>
                <a:noFill/>
              </a:ln>
              <a:effectLst/>
            </c:spPr>
            <c:extLst>
              <c:ext xmlns:c16="http://schemas.microsoft.com/office/drawing/2014/chart" uri="{C3380CC4-5D6E-409C-BE32-E72D297353CC}">
                <c16:uniqueId val="{0000000D-20DD-4D2F-82E8-F3F55BEFB016}"/>
              </c:ext>
            </c:extLst>
          </c:dPt>
          <c:dPt>
            <c:idx val="15"/>
            <c:invertIfNegative val="0"/>
            <c:bubble3D val="0"/>
            <c:spPr>
              <a:solidFill>
                <a:srgbClr val="FF0000"/>
              </a:solidFill>
              <a:ln>
                <a:noFill/>
              </a:ln>
              <a:effectLst/>
            </c:spPr>
            <c:extLst>
              <c:ext xmlns:c16="http://schemas.microsoft.com/office/drawing/2014/chart" uri="{C3380CC4-5D6E-409C-BE32-E72D297353CC}">
                <c16:uniqueId val="{0000000F-20DD-4D2F-82E8-F3F55BEFB016}"/>
              </c:ext>
            </c:extLst>
          </c:dPt>
          <c:dPt>
            <c:idx val="16"/>
            <c:invertIfNegative val="0"/>
            <c:bubble3D val="0"/>
            <c:spPr>
              <a:solidFill>
                <a:srgbClr val="0070C0"/>
              </a:solidFill>
              <a:ln>
                <a:noFill/>
              </a:ln>
              <a:effectLst/>
            </c:spPr>
            <c:extLst>
              <c:ext xmlns:c16="http://schemas.microsoft.com/office/drawing/2014/chart" uri="{C3380CC4-5D6E-409C-BE32-E72D297353CC}">
                <c16:uniqueId val="{00000011-20DD-4D2F-82E8-F3F55BEFB016}"/>
              </c:ext>
            </c:extLst>
          </c:dPt>
          <c:dPt>
            <c:idx val="17"/>
            <c:invertIfNegative val="0"/>
            <c:bubble3D val="0"/>
            <c:spPr>
              <a:solidFill>
                <a:srgbClr val="0070C0"/>
              </a:solidFill>
              <a:ln>
                <a:noFill/>
              </a:ln>
              <a:effectLst/>
            </c:spPr>
            <c:extLst>
              <c:ext xmlns:c16="http://schemas.microsoft.com/office/drawing/2014/chart" uri="{C3380CC4-5D6E-409C-BE32-E72D297353CC}">
                <c16:uniqueId val="{00000013-20DD-4D2F-82E8-F3F55BEFB016}"/>
              </c:ext>
            </c:extLst>
          </c:dPt>
          <c:dPt>
            <c:idx val="18"/>
            <c:invertIfNegative val="0"/>
            <c:bubble3D val="0"/>
            <c:spPr>
              <a:solidFill>
                <a:srgbClr val="FF0000"/>
              </a:solidFill>
              <a:ln>
                <a:noFill/>
              </a:ln>
              <a:effectLst/>
            </c:spPr>
            <c:extLst>
              <c:ext xmlns:c16="http://schemas.microsoft.com/office/drawing/2014/chart" uri="{C3380CC4-5D6E-409C-BE32-E72D297353CC}">
                <c16:uniqueId val="{00000015-20DD-4D2F-82E8-F3F55BEFB016}"/>
              </c:ext>
            </c:extLst>
          </c:dPt>
          <c:dPt>
            <c:idx val="19"/>
            <c:invertIfNegative val="0"/>
            <c:bubble3D val="0"/>
            <c:spPr>
              <a:solidFill>
                <a:srgbClr val="FF0000"/>
              </a:solidFill>
              <a:ln>
                <a:noFill/>
              </a:ln>
              <a:effectLst/>
            </c:spPr>
            <c:extLst>
              <c:ext xmlns:c16="http://schemas.microsoft.com/office/drawing/2014/chart" uri="{C3380CC4-5D6E-409C-BE32-E72D297353CC}">
                <c16:uniqueId val="{00000017-20DD-4D2F-82E8-F3F55BEFB016}"/>
              </c:ext>
            </c:extLst>
          </c:dPt>
          <c:dPt>
            <c:idx val="20"/>
            <c:invertIfNegative val="0"/>
            <c:bubble3D val="0"/>
            <c:spPr>
              <a:solidFill>
                <a:srgbClr val="FF0000"/>
              </a:solidFill>
              <a:ln>
                <a:noFill/>
              </a:ln>
              <a:effectLst/>
            </c:spPr>
            <c:extLst>
              <c:ext xmlns:c16="http://schemas.microsoft.com/office/drawing/2014/chart" uri="{C3380CC4-5D6E-409C-BE32-E72D297353CC}">
                <c16:uniqueId val="{00000019-20DD-4D2F-82E8-F3F55BEFB016}"/>
              </c:ext>
            </c:extLst>
          </c:dPt>
          <c:dPt>
            <c:idx val="21"/>
            <c:invertIfNegative val="0"/>
            <c:bubble3D val="0"/>
            <c:spPr>
              <a:solidFill>
                <a:srgbClr val="FF0000"/>
              </a:solidFill>
              <a:ln>
                <a:noFill/>
              </a:ln>
              <a:effectLst/>
            </c:spPr>
            <c:extLst>
              <c:ext xmlns:c16="http://schemas.microsoft.com/office/drawing/2014/chart" uri="{C3380CC4-5D6E-409C-BE32-E72D297353CC}">
                <c16:uniqueId val="{0000001B-20DD-4D2F-82E8-F3F55BEFB016}"/>
              </c:ext>
            </c:extLst>
          </c:dPt>
          <c:dPt>
            <c:idx val="22"/>
            <c:invertIfNegative val="0"/>
            <c:bubble3D val="0"/>
            <c:spPr>
              <a:solidFill>
                <a:srgbClr val="FF0000"/>
              </a:solidFill>
              <a:ln>
                <a:noFill/>
              </a:ln>
              <a:effectLst/>
            </c:spPr>
            <c:extLst>
              <c:ext xmlns:c16="http://schemas.microsoft.com/office/drawing/2014/chart" uri="{C3380CC4-5D6E-409C-BE32-E72D297353CC}">
                <c16:uniqueId val="{0000001D-20DD-4D2F-82E8-F3F55BEFB016}"/>
              </c:ext>
            </c:extLst>
          </c:dPt>
          <c:dPt>
            <c:idx val="26"/>
            <c:invertIfNegative val="0"/>
            <c:bubble3D val="0"/>
            <c:spPr>
              <a:solidFill>
                <a:srgbClr val="FF0000"/>
              </a:solidFill>
              <a:ln>
                <a:noFill/>
              </a:ln>
              <a:effectLst/>
            </c:spPr>
            <c:extLst>
              <c:ext xmlns:c16="http://schemas.microsoft.com/office/drawing/2014/chart" uri="{C3380CC4-5D6E-409C-BE32-E72D297353CC}">
                <c16:uniqueId val="{0000001F-20DD-4D2F-82E8-F3F55BEFB016}"/>
              </c:ext>
            </c:extLst>
          </c:dPt>
          <c:dPt>
            <c:idx val="28"/>
            <c:invertIfNegative val="0"/>
            <c:bubble3D val="0"/>
            <c:spPr>
              <a:solidFill>
                <a:srgbClr val="FF0000"/>
              </a:solidFill>
              <a:ln>
                <a:noFill/>
              </a:ln>
              <a:effectLst/>
            </c:spPr>
            <c:extLst>
              <c:ext xmlns:c16="http://schemas.microsoft.com/office/drawing/2014/chart" uri="{C3380CC4-5D6E-409C-BE32-E72D297353CC}">
                <c16:uniqueId val="{00000021-20DD-4D2F-82E8-F3F55BEFB016}"/>
              </c:ext>
            </c:extLst>
          </c:dPt>
          <c:dPt>
            <c:idx val="29"/>
            <c:invertIfNegative val="0"/>
            <c:bubble3D val="0"/>
            <c:spPr>
              <a:solidFill>
                <a:srgbClr val="FF0000"/>
              </a:solidFill>
              <a:ln>
                <a:noFill/>
              </a:ln>
              <a:effectLst/>
            </c:spPr>
            <c:extLst>
              <c:ext xmlns:c16="http://schemas.microsoft.com/office/drawing/2014/chart" uri="{C3380CC4-5D6E-409C-BE32-E72D297353CC}">
                <c16:uniqueId val="{00000023-20DD-4D2F-82E8-F3F55BEFB016}"/>
              </c:ext>
            </c:extLst>
          </c:dPt>
          <c:dPt>
            <c:idx val="53"/>
            <c:invertIfNegative val="0"/>
            <c:bubble3D val="0"/>
            <c:spPr>
              <a:solidFill>
                <a:srgbClr val="0070C0"/>
              </a:solidFill>
              <a:ln>
                <a:noFill/>
              </a:ln>
              <a:effectLst/>
            </c:spPr>
            <c:extLst>
              <c:ext xmlns:c16="http://schemas.microsoft.com/office/drawing/2014/chart" uri="{C3380CC4-5D6E-409C-BE32-E72D297353CC}">
                <c16:uniqueId val="{00000034-A3E0-9740-80CC-B3577F966909}"/>
              </c:ext>
            </c:extLst>
          </c:dPt>
          <c:dPt>
            <c:idx val="55"/>
            <c:invertIfNegative val="0"/>
            <c:bubble3D val="0"/>
            <c:spPr>
              <a:solidFill>
                <a:srgbClr val="0070C0"/>
              </a:solidFill>
              <a:ln>
                <a:noFill/>
              </a:ln>
              <a:effectLst/>
            </c:spPr>
            <c:extLst>
              <c:ext xmlns:c16="http://schemas.microsoft.com/office/drawing/2014/chart" uri="{C3380CC4-5D6E-409C-BE32-E72D297353CC}">
                <c16:uniqueId val="{00000036-B939-514A-9172-A7C97CC880E7}"/>
              </c:ext>
            </c:extLst>
          </c:dPt>
          <c:dPt>
            <c:idx val="56"/>
            <c:invertIfNegative val="0"/>
            <c:bubble3D val="0"/>
            <c:spPr>
              <a:solidFill>
                <a:srgbClr val="0070C0"/>
              </a:solidFill>
              <a:ln>
                <a:noFill/>
              </a:ln>
              <a:effectLst/>
            </c:spPr>
            <c:extLst>
              <c:ext xmlns:c16="http://schemas.microsoft.com/office/drawing/2014/chart" uri="{C3380CC4-5D6E-409C-BE32-E72D297353CC}">
                <c16:uniqueId val="{00000038-1A70-DE45-B7CF-CD11AC0D8300}"/>
              </c:ext>
            </c:extLst>
          </c:dPt>
          <c:dPt>
            <c:idx val="57"/>
            <c:invertIfNegative val="0"/>
            <c:bubble3D val="0"/>
            <c:spPr>
              <a:solidFill>
                <a:srgbClr val="0070C0"/>
              </a:solidFill>
              <a:ln>
                <a:noFill/>
              </a:ln>
              <a:effectLst/>
            </c:spPr>
            <c:extLst>
              <c:ext xmlns:c16="http://schemas.microsoft.com/office/drawing/2014/chart" uri="{C3380CC4-5D6E-409C-BE32-E72D297353CC}">
                <c16:uniqueId val="{0000003A-3C6E-D643-8F6B-C68E72DAEA15}"/>
              </c:ext>
            </c:extLst>
          </c:dPt>
          <c:dPt>
            <c:idx val="58"/>
            <c:invertIfNegative val="0"/>
            <c:bubble3D val="0"/>
            <c:spPr>
              <a:solidFill>
                <a:srgbClr val="0070C0"/>
              </a:solidFill>
              <a:ln>
                <a:noFill/>
              </a:ln>
              <a:effectLst/>
            </c:spPr>
            <c:extLst>
              <c:ext xmlns:c16="http://schemas.microsoft.com/office/drawing/2014/chart" uri="{C3380CC4-5D6E-409C-BE32-E72D297353CC}">
                <c16:uniqueId val="{0000003C-26F1-DD4E-ADCE-6752F380B708}"/>
              </c:ext>
            </c:extLst>
          </c:dPt>
          <c:dPt>
            <c:idx val="59"/>
            <c:invertIfNegative val="0"/>
            <c:bubble3D val="0"/>
            <c:spPr>
              <a:solidFill>
                <a:srgbClr val="0070C0"/>
              </a:solidFill>
              <a:ln>
                <a:noFill/>
              </a:ln>
              <a:effectLst/>
            </c:spPr>
            <c:extLst>
              <c:ext xmlns:c16="http://schemas.microsoft.com/office/drawing/2014/chart" uri="{C3380CC4-5D6E-409C-BE32-E72D297353CC}">
                <c16:uniqueId val="{0000003E-FA6E-4540-9A6A-57C610C5EE7D}"/>
              </c:ext>
            </c:extLst>
          </c:dPt>
          <c:dPt>
            <c:idx val="60"/>
            <c:invertIfNegative val="0"/>
            <c:bubble3D val="0"/>
            <c:spPr>
              <a:solidFill>
                <a:srgbClr val="0070C0"/>
              </a:solidFill>
              <a:ln>
                <a:noFill/>
              </a:ln>
              <a:effectLst/>
            </c:spPr>
            <c:extLst>
              <c:ext xmlns:c16="http://schemas.microsoft.com/office/drawing/2014/chart" uri="{C3380CC4-5D6E-409C-BE32-E72D297353CC}">
                <c16:uniqueId val="{00000040-A6CD-794D-BF35-E8B8E2E49BA9}"/>
              </c:ext>
            </c:extLst>
          </c:dPt>
          <c:dPt>
            <c:idx val="61"/>
            <c:invertIfNegative val="0"/>
            <c:bubble3D val="0"/>
            <c:spPr>
              <a:solidFill>
                <a:srgbClr val="0070C0"/>
              </a:solidFill>
              <a:ln>
                <a:noFill/>
              </a:ln>
              <a:effectLst/>
            </c:spPr>
            <c:extLst>
              <c:ext xmlns:c16="http://schemas.microsoft.com/office/drawing/2014/chart" uri="{C3380CC4-5D6E-409C-BE32-E72D297353CC}">
                <c16:uniqueId val="{00000042-6AC4-1D47-893C-C994EC52E6D5}"/>
              </c:ext>
            </c:extLst>
          </c:dPt>
          <c:dPt>
            <c:idx val="62"/>
            <c:invertIfNegative val="0"/>
            <c:bubble3D val="0"/>
            <c:spPr>
              <a:solidFill>
                <a:srgbClr val="0070C0"/>
              </a:solidFill>
              <a:ln>
                <a:noFill/>
              </a:ln>
              <a:effectLst/>
            </c:spPr>
            <c:extLst>
              <c:ext xmlns:c16="http://schemas.microsoft.com/office/drawing/2014/chart" uri="{C3380CC4-5D6E-409C-BE32-E72D297353CC}">
                <c16:uniqueId val="{00000044-CE10-4848-B417-095A87524475}"/>
              </c:ext>
            </c:extLst>
          </c:dPt>
          <c:dPt>
            <c:idx val="63"/>
            <c:invertIfNegative val="0"/>
            <c:bubble3D val="0"/>
            <c:spPr>
              <a:solidFill>
                <a:srgbClr val="0070C0"/>
              </a:solidFill>
              <a:ln>
                <a:noFill/>
              </a:ln>
              <a:effectLst/>
            </c:spPr>
            <c:extLst>
              <c:ext xmlns:c16="http://schemas.microsoft.com/office/drawing/2014/chart" uri="{C3380CC4-5D6E-409C-BE32-E72D297353CC}">
                <c16:uniqueId val="{00000046-C4D7-4A14-BD46-CB660F9F215C}"/>
              </c:ext>
            </c:extLst>
          </c:dPt>
          <c:dPt>
            <c:idx val="64"/>
            <c:invertIfNegative val="0"/>
            <c:bubble3D val="0"/>
            <c:spPr>
              <a:solidFill>
                <a:srgbClr val="0070C0"/>
              </a:solidFill>
              <a:ln>
                <a:noFill/>
              </a:ln>
              <a:effectLst/>
            </c:spPr>
            <c:extLst>
              <c:ext xmlns:c16="http://schemas.microsoft.com/office/drawing/2014/chart" uri="{C3380CC4-5D6E-409C-BE32-E72D297353CC}">
                <c16:uniqueId val="{00000048-DA3F-44D6-83F9-EDAD5667502F}"/>
              </c:ext>
            </c:extLst>
          </c:dPt>
          <c:cat>
            <c:strRef>
              <c:f>Sheet1!$A$2:$A$69</c:f>
              <c:strCache>
                <c:ptCount val="61"/>
                <c:pt idx="0">
                  <c:v>January 2014</c:v>
                </c:pt>
                <c:pt idx="12">
                  <c:v>January 2015</c:v>
                </c:pt>
                <c:pt idx="24">
                  <c:v>January 2016</c:v>
                </c:pt>
                <c:pt idx="36">
                  <c:v>January 2017</c:v>
                </c:pt>
                <c:pt idx="48">
                  <c:v>January 2018</c:v>
                </c:pt>
                <c:pt idx="60">
                  <c:v>January 2019</c:v>
                </c:pt>
              </c:strCache>
            </c:strRef>
          </c:cat>
          <c:val>
            <c:numRef>
              <c:f>Sheet1!$B$2:$B$69</c:f>
              <c:numCache>
                <c:formatCode>0.0%</c:formatCode>
                <c:ptCount val="68"/>
                <c:pt idx="0">
                  <c:v>7.2999999999999995E-2</c:v>
                </c:pt>
                <c:pt idx="1">
                  <c:v>5.2999999999999999E-2</c:v>
                </c:pt>
                <c:pt idx="2">
                  <c:v>3.2000000000000001E-2</c:v>
                </c:pt>
                <c:pt idx="3">
                  <c:v>6.5000000000000002E-2</c:v>
                </c:pt>
                <c:pt idx="4">
                  <c:v>0.06</c:v>
                </c:pt>
                <c:pt idx="5">
                  <c:v>5.5E-2</c:v>
                </c:pt>
                <c:pt idx="6">
                  <c:v>5.8000000000000003E-2</c:v>
                </c:pt>
                <c:pt idx="7">
                  <c:v>4.4999999999999998E-2</c:v>
                </c:pt>
                <c:pt idx="8">
                  <c:v>0.06</c:v>
                </c:pt>
                <c:pt idx="9">
                  <c:v>5.1999999999999998E-2</c:v>
                </c:pt>
                <c:pt idx="10">
                  <c:v>0.05</c:v>
                </c:pt>
                <c:pt idx="11">
                  <c:v>-5.0000000000000001E-3</c:v>
                </c:pt>
                <c:pt idx="12">
                  <c:v>-5.0000000000000001E-3</c:v>
                </c:pt>
                <c:pt idx="13">
                  <c:v>-5.0000000000000001E-3</c:v>
                </c:pt>
                <c:pt idx="14">
                  <c:v>0.02</c:v>
                </c:pt>
                <c:pt idx="15">
                  <c:v>-8.9999999999999993E-3</c:v>
                </c:pt>
                <c:pt idx="16">
                  <c:v>1.7999999999999999E-2</c:v>
                </c:pt>
                <c:pt idx="17">
                  <c:v>4.0000000000000001E-3</c:v>
                </c:pt>
                <c:pt idx="18">
                  <c:v>-4.7E-2</c:v>
                </c:pt>
                <c:pt idx="19">
                  <c:v>-1.7000000000000001E-2</c:v>
                </c:pt>
                <c:pt idx="20">
                  <c:v>-3.1E-2</c:v>
                </c:pt>
                <c:pt idx="21">
                  <c:v>-4.4999999999999998E-2</c:v>
                </c:pt>
                <c:pt idx="22">
                  <c:v>-1.9E-2</c:v>
                </c:pt>
                <c:pt idx="23">
                  <c:v>-3.7999999999999999E-2</c:v>
                </c:pt>
                <c:pt idx="24">
                  <c:v>-2.1999999999999999E-2</c:v>
                </c:pt>
                <c:pt idx="25">
                  <c:v>-1.0999999999999999E-2</c:v>
                </c:pt>
                <c:pt idx="26">
                  <c:v>-1.4999999999999999E-2</c:v>
                </c:pt>
                <c:pt idx="27">
                  <c:v>-3.5999999999999997E-2</c:v>
                </c:pt>
                <c:pt idx="28">
                  <c:v>-9.6000000000000002E-2</c:v>
                </c:pt>
                <c:pt idx="29">
                  <c:v>-5.8000000000000003E-2</c:v>
                </c:pt>
                <c:pt idx="30">
                  <c:v>-5.8000000000000003E-2</c:v>
                </c:pt>
                <c:pt idx="31">
                  <c:v>-0.10100000000000001</c:v>
                </c:pt>
                <c:pt idx="32">
                  <c:v>-6.8000000000000005E-2</c:v>
                </c:pt>
                <c:pt idx="33">
                  <c:v>-0.104</c:v>
                </c:pt>
                <c:pt idx="34">
                  <c:v>-9.2999999999999999E-2</c:v>
                </c:pt>
                <c:pt idx="35">
                  <c:v>-6.3E-2</c:v>
                </c:pt>
                <c:pt idx="36">
                  <c:v>-7.0999999999999994E-2</c:v>
                </c:pt>
                <c:pt idx="37">
                  <c:v>-6.4000000000000001E-2</c:v>
                </c:pt>
                <c:pt idx="38">
                  <c:v>-6.6000000000000003E-2</c:v>
                </c:pt>
                <c:pt idx="39">
                  <c:v>-0.09</c:v>
                </c:pt>
                <c:pt idx="40">
                  <c:v>-8.4000000000000005E-2</c:v>
                </c:pt>
                <c:pt idx="41">
                  <c:v>-7.0999999999999994E-2</c:v>
                </c:pt>
                <c:pt idx="42">
                  <c:v>-0.09</c:v>
                </c:pt>
                <c:pt idx="43">
                  <c:v>-6.7000000000000004E-2</c:v>
                </c:pt>
                <c:pt idx="44">
                  <c:v>-6.4000000000000001E-2</c:v>
                </c:pt>
                <c:pt idx="45">
                  <c:v>-0.104</c:v>
                </c:pt>
                <c:pt idx="46">
                  <c:v>-9.7000000000000003E-2</c:v>
                </c:pt>
                <c:pt idx="47">
                  <c:v>-0.111</c:v>
                </c:pt>
                <c:pt idx="48">
                  <c:v>-9.5000000000000001E-2</c:v>
                </c:pt>
                <c:pt idx="49">
                  <c:v>-8.1000000000000003E-2</c:v>
                </c:pt>
                <c:pt idx="50">
                  <c:v>-7.1999999999999995E-2</c:v>
                </c:pt>
                <c:pt idx="51">
                  <c:v>-6.3E-2</c:v>
                </c:pt>
                <c:pt idx="52">
                  <c:v>-6.0999999999999999E-2</c:v>
                </c:pt>
                <c:pt idx="53">
                  <c:v>5.0000000000000001E-3</c:v>
                </c:pt>
                <c:pt idx="54">
                  <c:v>0</c:v>
                </c:pt>
                <c:pt idx="55">
                  <c:v>2.7E-2</c:v>
                </c:pt>
                <c:pt idx="56">
                  <c:v>1.0999999999999999E-2</c:v>
                </c:pt>
                <c:pt idx="57">
                  <c:v>2.8000000000000001E-2</c:v>
                </c:pt>
                <c:pt idx="58">
                  <c:v>4.2000000000000003E-2</c:v>
                </c:pt>
                <c:pt idx="59">
                  <c:v>6.2E-2</c:v>
                </c:pt>
                <c:pt idx="60">
                  <c:v>4.5999999999999999E-2</c:v>
                </c:pt>
                <c:pt idx="61">
                  <c:v>2.9000000000000001E-2</c:v>
                </c:pt>
                <c:pt idx="62">
                  <c:v>2.4E-2</c:v>
                </c:pt>
                <c:pt idx="63">
                  <c:v>1.7000000000000001E-2</c:v>
                </c:pt>
                <c:pt idx="64">
                  <c:v>2.7E-2</c:v>
                </c:pt>
                <c:pt idx="65">
                  <c:v>0</c:v>
                </c:pt>
                <c:pt idx="66">
                  <c:v>-1.6E-2</c:v>
                </c:pt>
                <c:pt idx="67">
                  <c:v>-2.5999999999999999E-2</c:v>
                </c:pt>
              </c:numCache>
            </c:numRef>
          </c:val>
          <c:extLst>
            <c:ext xmlns:c16="http://schemas.microsoft.com/office/drawing/2014/chart" uri="{C3380CC4-5D6E-409C-BE32-E72D297353CC}">
              <c16:uniqueId val="{00000024-20DD-4D2F-82E8-F3F55BEFB016}"/>
            </c:ext>
          </c:extLst>
        </c:ser>
        <c:dLbls>
          <c:showLegendKey val="0"/>
          <c:showVal val="0"/>
          <c:showCatName val="0"/>
          <c:showSerName val="0"/>
          <c:showPercent val="0"/>
          <c:showBubbleSize val="0"/>
        </c:dLbls>
        <c:gapWidth val="20"/>
        <c:axId val="1226532032"/>
        <c:axId val="1226533808"/>
      </c:barChart>
      <c:catAx>
        <c:axId val="12265320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533808"/>
        <c:crosses val="autoZero"/>
        <c:auto val="1"/>
        <c:lblAlgn val="ctr"/>
        <c:lblOffset val="100"/>
        <c:noMultiLvlLbl val="0"/>
      </c:catAx>
      <c:valAx>
        <c:axId val="1226533808"/>
        <c:scaling>
          <c:orientation val="minMax"/>
          <c:max val="0.09"/>
          <c:min val="-0.11500000000000002"/>
        </c:scaling>
        <c:delete val="1"/>
        <c:axPos val="l"/>
        <c:numFmt formatCode="0.0%" sourceLinked="1"/>
        <c:majorTickMark val="out"/>
        <c:minorTickMark val="none"/>
        <c:tickLblPos val="nextTo"/>
        <c:crossAx val="1226532032"/>
        <c:crosses val="autoZero"/>
        <c:crossBetween val="between"/>
      </c:valAx>
      <c:dTable>
        <c:showHorzBorder val="1"/>
        <c:showVertBorder val="0"/>
        <c:showOutline val="0"/>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7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626776707932099E-2"/>
          <c:y val="2.71485236366459E-2"/>
          <c:w val="0.962746446584136"/>
          <c:h val="0.90602434125776399"/>
        </c:manualLayout>
      </c:layout>
      <c:barChart>
        <c:barDir val="col"/>
        <c:grouping val="clustered"/>
        <c:varyColors val="0"/>
        <c:ser>
          <c:idx val="0"/>
          <c:order val="0"/>
          <c:tx>
            <c:strRef>
              <c:f>Sheet1!$B$1</c:f>
              <c:strCache>
                <c:ptCount val="1"/>
                <c:pt idx="0">
                  <c:v>%</c:v>
                </c:pt>
              </c:strCache>
            </c:strRef>
          </c:tx>
          <c:spPr>
            <a:solidFill>
              <a:srgbClr val="0070C0"/>
            </a:solidFill>
            <a:ln>
              <a:noFill/>
            </a:ln>
            <a:effectLst/>
          </c:spPr>
          <c:invertIfNegative val="0"/>
          <c:dPt>
            <c:idx val="2"/>
            <c:invertIfNegative val="0"/>
            <c:bubble3D val="0"/>
            <c:spPr>
              <a:solidFill>
                <a:srgbClr val="0070C0"/>
              </a:solidFill>
              <a:ln>
                <a:noFill/>
              </a:ln>
              <a:effectLst/>
            </c:spPr>
            <c:extLst>
              <c:ext xmlns:c16="http://schemas.microsoft.com/office/drawing/2014/chart" uri="{C3380CC4-5D6E-409C-BE32-E72D297353CC}">
                <c16:uniqueId val="{00000014-4097-1849-90A4-842934EA76FA}"/>
              </c:ext>
            </c:extLst>
          </c:dPt>
          <c:dPt>
            <c:idx val="3"/>
            <c:invertIfNegative val="0"/>
            <c:bubble3D val="0"/>
            <c:spPr>
              <a:solidFill>
                <a:srgbClr val="0070C0"/>
              </a:solidFill>
              <a:ln>
                <a:noFill/>
              </a:ln>
              <a:effectLst/>
            </c:spPr>
            <c:extLst>
              <c:ext xmlns:c16="http://schemas.microsoft.com/office/drawing/2014/chart" uri="{C3380CC4-5D6E-409C-BE32-E72D297353CC}">
                <c16:uniqueId val="{00000012-971D-5141-8D92-1C96A655B473}"/>
              </c:ext>
            </c:extLst>
          </c:dPt>
          <c:dPt>
            <c:idx val="4"/>
            <c:invertIfNegative val="0"/>
            <c:bubble3D val="0"/>
            <c:spPr>
              <a:solidFill>
                <a:srgbClr val="0070C0"/>
              </a:solidFill>
              <a:ln>
                <a:noFill/>
              </a:ln>
              <a:effectLst/>
            </c:spPr>
            <c:extLst>
              <c:ext xmlns:c16="http://schemas.microsoft.com/office/drawing/2014/chart" uri="{C3380CC4-5D6E-409C-BE32-E72D297353CC}">
                <c16:uniqueId val="{00000010-1F40-4448-9643-A32811E3C52E}"/>
              </c:ext>
            </c:extLst>
          </c:dPt>
          <c:dPt>
            <c:idx val="5"/>
            <c:invertIfNegative val="0"/>
            <c:bubble3D val="0"/>
            <c:spPr>
              <a:solidFill>
                <a:srgbClr val="0070C0"/>
              </a:solidFill>
              <a:ln>
                <a:noFill/>
              </a:ln>
              <a:effectLst/>
            </c:spPr>
            <c:extLst>
              <c:ext xmlns:c16="http://schemas.microsoft.com/office/drawing/2014/chart" uri="{C3380CC4-5D6E-409C-BE32-E72D297353CC}">
                <c16:uniqueId val="{0000000E-090D-9A4A-900A-25D1C536B5BC}"/>
              </c:ext>
            </c:extLst>
          </c:dPt>
          <c:dPt>
            <c:idx val="6"/>
            <c:invertIfNegative val="0"/>
            <c:bubble3D val="0"/>
            <c:spPr>
              <a:solidFill>
                <a:srgbClr val="0070C0"/>
              </a:solidFill>
              <a:ln>
                <a:noFill/>
              </a:ln>
              <a:effectLst/>
            </c:spPr>
            <c:extLst>
              <c:ext xmlns:c16="http://schemas.microsoft.com/office/drawing/2014/chart" uri="{C3380CC4-5D6E-409C-BE32-E72D297353CC}">
                <c16:uniqueId val="{0000000C-3DB7-B04E-9401-8EDF485C4DBE}"/>
              </c:ext>
            </c:extLst>
          </c:dPt>
          <c:dPt>
            <c:idx val="7"/>
            <c:invertIfNegative val="0"/>
            <c:bubble3D val="0"/>
            <c:spPr>
              <a:solidFill>
                <a:srgbClr val="0070C0"/>
              </a:solidFill>
              <a:ln>
                <a:noFill/>
              </a:ln>
              <a:effectLst/>
            </c:spPr>
            <c:extLst>
              <c:ext xmlns:c16="http://schemas.microsoft.com/office/drawing/2014/chart" uri="{C3380CC4-5D6E-409C-BE32-E72D297353CC}">
                <c16:uniqueId val="{00000008-6270-C34D-8E84-547A76125791}"/>
              </c:ext>
            </c:extLst>
          </c:dPt>
          <c:dPt>
            <c:idx val="8"/>
            <c:invertIfNegative val="0"/>
            <c:bubble3D val="0"/>
            <c:spPr>
              <a:solidFill>
                <a:srgbClr val="0070C0"/>
              </a:solidFill>
              <a:ln>
                <a:noFill/>
              </a:ln>
              <a:effectLst/>
            </c:spPr>
            <c:extLst>
              <c:ext xmlns:c16="http://schemas.microsoft.com/office/drawing/2014/chart" uri="{C3380CC4-5D6E-409C-BE32-E72D297353CC}">
                <c16:uniqueId val="{00000006-32D1-8A4C-BCA5-C6ECBA7BBFE2}"/>
              </c:ext>
            </c:extLst>
          </c:dPt>
          <c:dPt>
            <c:idx val="9"/>
            <c:invertIfNegative val="0"/>
            <c:bubble3D val="0"/>
            <c:spPr>
              <a:solidFill>
                <a:srgbClr val="0070C0"/>
              </a:solidFill>
              <a:ln>
                <a:noFill/>
              </a:ln>
              <a:effectLst/>
            </c:spPr>
            <c:extLst>
              <c:ext xmlns:c16="http://schemas.microsoft.com/office/drawing/2014/chart" uri="{C3380CC4-5D6E-409C-BE32-E72D297353CC}">
                <c16:uniqueId val="{00000007-32D1-8A4C-BCA5-C6ECBA7BBFE2}"/>
              </c:ext>
            </c:extLst>
          </c:dPt>
          <c:dPt>
            <c:idx val="10"/>
            <c:invertIfNegative val="0"/>
            <c:bubble3D val="0"/>
            <c:spPr>
              <a:solidFill>
                <a:srgbClr val="FF0000"/>
              </a:solidFill>
              <a:ln>
                <a:noFill/>
              </a:ln>
              <a:effectLst/>
            </c:spPr>
            <c:extLst>
              <c:ext xmlns:c16="http://schemas.microsoft.com/office/drawing/2014/chart" uri="{C3380CC4-5D6E-409C-BE32-E72D297353CC}">
                <c16:uniqueId val="{00000002-0B41-1344-BB62-A179A2727039}"/>
              </c:ext>
            </c:extLst>
          </c:dPt>
          <c:dPt>
            <c:idx val="11"/>
            <c:invertIfNegative val="0"/>
            <c:bubble3D val="0"/>
            <c:spPr>
              <a:solidFill>
                <a:srgbClr val="FF0000"/>
              </a:solidFill>
              <a:ln>
                <a:noFill/>
              </a:ln>
              <a:effectLst/>
            </c:spPr>
            <c:extLst>
              <c:ext xmlns:c16="http://schemas.microsoft.com/office/drawing/2014/chart" uri="{C3380CC4-5D6E-409C-BE32-E72D297353CC}">
                <c16:uniqueId val="{00000000-2EA7-504F-BCFE-2DF7E47F8073}"/>
              </c:ext>
            </c:extLst>
          </c:dPt>
          <c:dPt>
            <c:idx val="12"/>
            <c:invertIfNegative val="0"/>
            <c:bubble3D val="0"/>
            <c:spPr>
              <a:solidFill>
                <a:srgbClr val="0070C0"/>
              </a:solidFill>
              <a:ln>
                <a:noFill/>
              </a:ln>
              <a:effectLst/>
            </c:spPr>
            <c:extLst>
              <c:ext xmlns:c16="http://schemas.microsoft.com/office/drawing/2014/chart" uri="{C3380CC4-5D6E-409C-BE32-E72D297353CC}">
                <c16:uniqueId val="{00000004-D920-834C-8EAE-376EAA61E555}"/>
              </c:ext>
            </c:extLst>
          </c:dPt>
          <c:dLbls>
            <c:dLbl>
              <c:idx val="0"/>
              <c:layout>
                <c:manualLayout>
                  <c:x val="-4.2984869325997247E-3"/>
                  <c:y val="7.0296514390536056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F6E2-40C3-B9DC-041A75D04E4A}"/>
                </c:ext>
              </c:extLst>
            </c:dLbl>
            <c:dLbl>
              <c:idx val="1"/>
              <c:layout>
                <c:manualLayout>
                  <c:x val="-1.3134113900983487E-17"/>
                  <c:y val="1.0828103454421785E-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B74B-4C3D-80F3-BB03AEF3D4A3}"/>
                </c:ext>
              </c:extLst>
            </c:dLbl>
            <c:dLbl>
              <c:idx val="2"/>
              <c:layout>
                <c:manualLayout>
                  <c:x val="0"/>
                  <c:y val="5.8582601064257581E-4"/>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097-1849-90A4-842934EA76FA}"/>
                </c:ext>
              </c:extLst>
            </c:dLbl>
            <c:dLbl>
              <c:idx val="3"/>
              <c:layout>
                <c:manualLayout>
                  <c:x val="0"/>
                  <c:y val="6.7311924769101542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71D-5141-8D92-1C96A655B473}"/>
                </c:ext>
              </c:extLst>
            </c:dLbl>
            <c:dLbl>
              <c:idx val="4"/>
              <c:layout>
                <c:manualLayout>
                  <c:x val="0"/>
                  <c:y val="5.8582601064257581E-4"/>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F40-4448-9643-A32811E3C52E}"/>
                </c:ext>
              </c:extLst>
            </c:dLbl>
            <c:dLbl>
              <c:idx val="5"/>
              <c:layout>
                <c:manualLayout>
                  <c:x val="-1.4328289775332416E-3"/>
                  <c:y val="4.682736988154244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90D-9A4A-900A-25D1C536B5BC}"/>
                </c:ext>
              </c:extLst>
            </c:dLbl>
            <c:dLbl>
              <c:idx val="6"/>
              <c:layout>
                <c:manualLayout>
                  <c:x val="-2.8656579550664831E-3"/>
                  <c:y val="2.5537949412181987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DB7-B04E-9401-8EDF485C4DBE}"/>
                </c:ext>
              </c:extLst>
            </c:dLbl>
            <c:dLbl>
              <c:idx val="7"/>
              <c:layout>
                <c:manualLayout>
                  <c:x val="-1.4328289775332416E-3"/>
                  <c:y val="2.5639565708080901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270-C34D-8E84-547A76125791}"/>
                </c:ext>
              </c:extLst>
            </c:dLbl>
            <c:dLbl>
              <c:idx val="8"/>
              <c:layout>
                <c:manualLayout>
                  <c:x val="-1.0507291120786789E-16"/>
                  <c:y val="4.6124120595639057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D1-8A4C-BCA5-C6ECBA7BBFE2}"/>
                </c:ext>
              </c:extLst>
            </c:dLbl>
            <c:dLbl>
              <c:idx val="9"/>
              <c:layout>
                <c:manualLayout>
                  <c:x val="0"/>
                  <c:y val="4.9246805498183565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D1-8A4C-BCA5-C6ECBA7BBFE2}"/>
                </c:ext>
              </c:extLst>
            </c:dLbl>
            <c:dLbl>
              <c:idx val="10"/>
              <c:layout>
                <c:manualLayout>
                  <c:x val="1.4328289775332416E-3"/>
                  <c:y val="3.267153855925875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B41-1344-BB62-A179A2727039}"/>
                </c:ext>
              </c:extLst>
            </c:dLbl>
            <c:dLbl>
              <c:idx val="11"/>
              <c:layout>
                <c:manualLayout>
                  <c:x val="1.0507291120786789E-16"/>
                  <c:y val="5.1826209796789922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A7-504F-BCFE-2DF7E47F8073}"/>
                </c:ext>
              </c:extLst>
            </c:dLbl>
            <c:dLbl>
              <c:idx val="12"/>
              <c:layout>
                <c:manualLayout>
                  <c:x val="-1.0507291120786789E-16"/>
                  <c:y val="4.924680549818353E-3"/>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20-834C-8EAE-376EAA61E55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Calibri" panose="020F0502020204030204" pitchFamily="34" charset="0"/>
                    <a:ea typeface="Arial"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Sep</c:v>
                </c:pt>
                <c:pt idx="1">
                  <c:v>Oct</c:v>
                </c:pt>
                <c:pt idx="2">
                  <c:v>Nov</c:v>
                </c:pt>
                <c:pt idx="3">
                  <c:v>Dec</c:v>
                </c:pt>
                <c:pt idx="4">
                  <c:v>Jan</c:v>
                </c:pt>
                <c:pt idx="5">
                  <c:v>Feb</c:v>
                </c:pt>
                <c:pt idx="6">
                  <c:v>Mar</c:v>
                </c:pt>
                <c:pt idx="7">
                  <c:v>Apr</c:v>
                </c:pt>
                <c:pt idx="8">
                  <c:v>May</c:v>
                </c:pt>
                <c:pt idx="9">
                  <c:v>June </c:v>
                </c:pt>
                <c:pt idx="10">
                  <c:v>Jul</c:v>
                </c:pt>
                <c:pt idx="11">
                  <c:v>Aug</c:v>
                </c:pt>
              </c:strCache>
            </c:strRef>
          </c:cat>
          <c:val>
            <c:numRef>
              <c:f>Sheet1!$B$2:$B$13</c:f>
              <c:numCache>
                <c:formatCode>0.0%</c:formatCode>
                <c:ptCount val="12"/>
                <c:pt idx="0">
                  <c:v>1.0999999999999999E-2</c:v>
                </c:pt>
                <c:pt idx="1">
                  <c:v>2.8000000000000001E-2</c:v>
                </c:pt>
                <c:pt idx="2">
                  <c:v>4.2000000000000003E-2</c:v>
                </c:pt>
                <c:pt idx="3">
                  <c:v>6.2E-2</c:v>
                </c:pt>
                <c:pt idx="4">
                  <c:v>4.5999999999999999E-2</c:v>
                </c:pt>
                <c:pt idx="5">
                  <c:v>2.9000000000000001E-2</c:v>
                </c:pt>
                <c:pt idx="6">
                  <c:v>2.4E-2</c:v>
                </c:pt>
                <c:pt idx="7">
                  <c:v>1.7000000000000001E-2</c:v>
                </c:pt>
                <c:pt idx="8">
                  <c:v>2.7E-2</c:v>
                </c:pt>
                <c:pt idx="9">
                  <c:v>0</c:v>
                </c:pt>
                <c:pt idx="10">
                  <c:v>-1.6E-2</c:v>
                </c:pt>
                <c:pt idx="11">
                  <c:v>-2.5999999999999999E-2</c:v>
                </c:pt>
              </c:numCache>
            </c:numRef>
          </c:val>
          <c:extLst>
            <c:ext xmlns:c16="http://schemas.microsoft.com/office/drawing/2014/chart" uri="{C3380CC4-5D6E-409C-BE32-E72D297353CC}">
              <c16:uniqueId val="{00000000-2C38-114F-8742-0D30E6440A43}"/>
            </c:ext>
          </c:extLst>
        </c:ser>
        <c:dLbls>
          <c:dLblPos val="inEnd"/>
          <c:showLegendKey val="0"/>
          <c:showVal val="1"/>
          <c:showCatName val="0"/>
          <c:showSerName val="0"/>
          <c:showPercent val="0"/>
          <c:showBubbleSize val="0"/>
        </c:dLbls>
        <c:gapWidth val="20"/>
        <c:axId val="1228422144"/>
        <c:axId val="1228424464"/>
      </c:barChart>
      <c:catAx>
        <c:axId val="122842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1"/>
                </a:solidFill>
                <a:latin typeface="Calibri" panose="020F0502020204030204" pitchFamily="34" charset="0"/>
                <a:ea typeface="Arial" charset="0"/>
                <a:cs typeface="Calibri" panose="020F0502020204030204" pitchFamily="34" charset="0"/>
              </a:defRPr>
            </a:pPr>
            <a:endParaRPr lang="en-US"/>
          </a:p>
        </c:txPr>
        <c:crossAx val="1228424464"/>
        <c:crosses val="autoZero"/>
        <c:auto val="1"/>
        <c:lblAlgn val="ctr"/>
        <c:lblOffset val="100"/>
        <c:noMultiLvlLbl val="0"/>
      </c:catAx>
      <c:valAx>
        <c:axId val="1228424464"/>
        <c:scaling>
          <c:orientation val="minMax"/>
          <c:max val="7.0000000000000007E-2"/>
          <c:min val="-0.11000000000000001"/>
        </c:scaling>
        <c:delete val="1"/>
        <c:axPos val="l"/>
        <c:numFmt formatCode="0.0%" sourceLinked="0"/>
        <c:majorTickMark val="out"/>
        <c:minorTickMark val="none"/>
        <c:tickLblPos val="nextTo"/>
        <c:crossAx val="12284221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055555555555498E-2"/>
          <c:y val="0"/>
          <c:w val="0.96388888888888902"/>
          <c:h val="0.89966552307816128"/>
        </c:manualLayout>
      </c:layout>
      <c:barChart>
        <c:barDir val="col"/>
        <c:grouping val="clustered"/>
        <c:varyColors val="0"/>
        <c:ser>
          <c:idx val="0"/>
          <c:order val="0"/>
          <c:tx>
            <c:strRef>
              <c:f>Sheet1!$B$1</c:f>
              <c:strCache>
                <c:ptCount val="1"/>
                <c:pt idx="0">
                  <c:v>2018</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Sept</c:v>
                </c:pt>
                <c:pt idx="9">
                  <c:v>Oct</c:v>
                </c:pt>
                <c:pt idx="10">
                  <c:v>Nov</c:v>
                </c:pt>
                <c:pt idx="11">
                  <c:v>Dec</c:v>
                </c:pt>
              </c:strCache>
            </c:strRef>
          </c:cat>
          <c:val>
            <c:numRef>
              <c:f>Sheet1!$B$2:$B$13</c:f>
              <c:numCache>
                <c:formatCode>General</c:formatCode>
                <c:ptCount val="12"/>
                <c:pt idx="0">
                  <c:v>5.6</c:v>
                </c:pt>
                <c:pt idx="1">
                  <c:v>5.4</c:v>
                </c:pt>
                <c:pt idx="2">
                  <c:v>5.3</c:v>
                </c:pt>
                <c:pt idx="3">
                  <c:v>5.7</c:v>
                </c:pt>
                <c:pt idx="4">
                  <c:v>5.6</c:v>
                </c:pt>
                <c:pt idx="5" formatCode="0.0">
                  <c:v>6</c:v>
                </c:pt>
                <c:pt idx="6">
                  <c:v>6.2</c:v>
                </c:pt>
                <c:pt idx="7">
                  <c:v>6.3</c:v>
                </c:pt>
                <c:pt idx="8">
                  <c:v>6.4</c:v>
                </c:pt>
                <c:pt idx="9" formatCode="0.0">
                  <c:v>7.2</c:v>
                </c:pt>
                <c:pt idx="10" formatCode="0.0">
                  <c:v>6.5</c:v>
                </c:pt>
                <c:pt idx="11">
                  <c:v>7.4</c:v>
                </c:pt>
              </c:numCache>
            </c:numRef>
          </c:val>
          <c:extLst>
            <c:ext xmlns:c16="http://schemas.microsoft.com/office/drawing/2014/chart" uri="{C3380CC4-5D6E-409C-BE32-E72D297353CC}">
              <c16:uniqueId val="{00000000-FACA-4C02-BD8C-A1B1398E068B}"/>
            </c:ext>
          </c:extLst>
        </c:ser>
        <c:ser>
          <c:idx val="1"/>
          <c:order val="1"/>
          <c:tx>
            <c:strRef>
              <c:f>Sheet1!$C$1</c:f>
              <c:strCache>
                <c:ptCount val="1"/>
                <c:pt idx="0">
                  <c:v>2019</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Sept</c:v>
                </c:pt>
                <c:pt idx="9">
                  <c:v>Oct</c:v>
                </c:pt>
                <c:pt idx="10">
                  <c:v>Nov</c:v>
                </c:pt>
                <c:pt idx="11">
                  <c:v>Dec</c:v>
                </c:pt>
              </c:strCache>
            </c:strRef>
          </c:cat>
          <c:val>
            <c:numRef>
              <c:f>Sheet1!$C$2:$C$13</c:f>
              <c:numCache>
                <c:formatCode>General</c:formatCode>
                <c:ptCount val="12"/>
                <c:pt idx="0">
                  <c:v>6.5</c:v>
                </c:pt>
                <c:pt idx="1">
                  <c:v>6.1</c:v>
                </c:pt>
                <c:pt idx="2">
                  <c:v>5.8</c:v>
                </c:pt>
                <c:pt idx="3">
                  <c:v>6.1</c:v>
                </c:pt>
                <c:pt idx="4">
                  <c:v>6.7</c:v>
                </c:pt>
                <c:pt idx="5">
                  <c:v>5.4</c:v>
                </c:pt>
                <c:pt idx="6">
                  <c:v>5.9</c:v>
                </c:pt>
                <c:pt idx="7">
                  <c:v>5.5</c:v>
                </c:pt>
              </c:numCache>
            </c:numRef>
          </c:val>
          <c:extLst>
            <c:ext xmlns:c16="http://schemas.microsoft.com/office/drawing/2014/chart" uri="{C3380CC4-5D6E-409C-BE32-E72D297353CC}">
              <c16:uniqueId val="{00000000-12FB-9045-A2E1-17318EAD1B02}"/>
            </c:ext>
          </c:extLst>
        </c:ser>
        <c:dLbls>
          <c:showLegendKey val="0"/>
          <c:showVal val="0"/>
          <c:showCatName val="0"/>
          <c:showSerName val="0"/>
          <c:showPercent val="0"/>
          <c:showBubbleSize val="0"/>
        </c:dLbls>
        <c:gapWidth val="20"/>
        <c:axId val="1909173712"/>
        <c:axId val="1909176032"/>
      </c:barChart>
      <c:catAx>
        <c:axId val="19091737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909176032"/>
        <c:crosses val="autoZero"/>
        <c:auto val="1"/>
        <c:lblAlgn val="ctr"/>
        <c:lblOffset val="100"/>
        <c:noMultiLvlLbl val="0"/>
      </c:catAx>
      <c:valAx>
        <c:axId val="1909176032"/>
        <c:scaling>
          <c:orientation val="minMax"/>
          <c:max val="7.4"/>
          <c:min val="3"/>
        </c:scaling>
        <c:delete val="1"/>
        <c:axPos val="l"/>
        <c:numFmt formatCode="General" sourceLinked="1"/>
        <c:majorTickMark val="out"/>
        <c:minorTickMark val="none"/>
        <c:tickLblPos val="nextTo"/>
        <c:crossAx val="1909173712"/>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legendEntry>
      <c:layout>
        <c:manualLayout>
          <c:xMode val="edge"/>
          <c:yMode val="edge"/>
          <c:x val="0.36874300087489065"/>
          <c:y val="1.2304953153022819E-2"/>
          <c:w val="0.25904046369203848"/>
          <c:h val="6.4618003678510727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0"/>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785344836806401E-2"/>
          <c:y val="6.6597808546941806E-2"/>
          <c:w val="0.96242931032638701"/>
          <c:h val="0.869139193940485"/>
        </c:manualLayout>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A06D-42CF-A296-91162EE84917}"/>
              </c:ext>
            </c:extLst>
          </c:dPt>
          <c:dPt>
            <c:idx val="1"/>
            <c:invertIfNegative val="0"/>
            <c:bubble3D val="0"/>
            <c:spPr>
              <a:solidFill>
                <a:srgbClr val="002060"/>
              </a:solidFill>
              <a:ln>
                <a:noFill/>
              </a:ln>
              <a:effectLst/>
            </c:spPr>
            <c:extLst>
              <c:ext xmlns:c16="http://schemas.microsoft.com/office/drawing/2014/chart" uri="{C3380CC4-5D6E-409C-BE32-E72D297353CC}">
                <c16:uniqueId val="{00000004-A06D-42CF-A296-91162EE84917}"/>
              </c:ext>
            </c:extLst>
          </c:dPt>
          <c:dPt>
            <c:idx val="3"/>
            <c:invertIfNegative val="0"/>
            <c:bubble3D val="0"/>
            <c:spPr>
              <a:solidFill>
                <a:srgbClr val="002060"/>
              </a:solidFill>
              <a:ln>
                <a:noFill/>
              </a:ln>
              <a:effectLst/>
            </c:spPr>
            <c:extLst>
              <c:ext xmlns:c16="http://schemas.microsoft.com/office/drawing/2014/chart" uri="{C3380CC4-5D6E-409C-BE32-E72D297353CC}">
                <c16:uniqueId val="{00000005-98BC-486B-833A-4903D9E2B382}"/>
              </c:ext>
            </c:extLst>
          </c:dPt>
          <c:dPt>
            <c:idx val="6"/>
            <c:invertIfNegative val="0"/>
            <c:bubble3D val="0"/>
            <c:spPr>
              <a:solidFill>
                <a:srgbClr val="00B0F0"/>
              </a:solidFill>
              <a:ln>
                <a:noFill/>
              </a:ln>
              <a:effectLst/>
            </c:spPr>
            <c:extLst>
              <c:ext xmlns:c16="http://schemas.microsoft.com/office/drawing/2014/chart" uri="{C3380CC4-5D6E-409C-BE32-E72D297353CC}">
                <c16:uniqueId val="{00000007-98BC-486B-833A-4903D9E2B382}"/>
              </c:ext>
            </c:extLst>
          </c:dPt>
          <c:dPt>
            <c:idx val="7"/>
            <c:invertIfNegative val="0"/>
            <c:bubble3D val="0"/>
            <c:spPr>
              <a:solidFill>
                <a:srgbClr val="0070C0"/>
              </a:solidFill>
              <a:ln>
                <a:noFill/>
              </a:ln>
              <a:effectLst/>
            </c:spPr>
            <c:extLst>
              <c:ext xmlns:c16="http://schemas.microsoft.com/office/drawing/2014/chart" uri="{C3380CC4-5D6E-409C-BE32-E72D297353CC}">
                <c16:uniqueId val="{00000009-3A58-49D6-9E27-ABE752ADD62C}"/>
              </c:ext>
            </c:extLst>
          </c:dPt>
          <c:dPt>
            <c:idx val="9"/>
            <c:invertIfNegative val="0"/>
            <c:bubble3D val="0"/>
            <c:spPr>
              <a:solidFill>
                <a:srgbClr val="00B0F0"/>
              </a:solidFill>
              <a:ln>
                <a:noFill/>
              </a:ln>
              <a:effectLst/>
            </c:spPr>
            <c:extLst>
              <c:ext xmlns:c16="http://schemas.microsoft.com/office/drawing/2014/chart" uri="{C3380CC4-5D6E-409C-BE32-E72D297353CC}">
                <c16:uniqueId val="{0000000B-98BC-486B-833A-4903D9E2B382}"/>
              </c:ext>
            </c:extLst>
          </c:dPt>
          <c:dPt>
            <c:idx val="10"/>
            <c:invertIfNegative val="0"/>
            <c:bubble3D val="0"/>
            <c:spPr>
              <a:solidFill>
                <a:srgbClr val="00B0F0"/>
              </a:solidFill>
              <a:ln>
                <a:noFill/>
              </a:ln>
              <a:effectLst/>
            </c:spPr>
            <c:extLst>
              <c:ext xmlns:c16="http://schemas.microsoft.com/office/drawing/2014/chart" uri="{C3380CC4-5D6E-409C-BE32-E72D297353CC}">
                <c16:uniqueId val="{00000010-285A-4C75-ACC6-A42F56C1E080}"/>
              </c:ext>
            </c:extLst>
          </c:dPt>
          <c:dPt>
            <c:idx val="11"/>
            <c:invertIfNegative val="0"/>
            <c:bubble3D val="0"/>
            <c:spPr>
              <a:solidFill>
                <a:srgbClr val="00B0F0"/>
              </a:solidFill>
              <a:ln>
                <a:noFill/>
              </a:ln>
              <a:effectLst/>
            </c:spPr>
            <c:extLst>
              <c:ext xmlns:c16="http://schemas.microsoft.com/office/drawing/2014/chart" uri="{C3380CC4-5D6E-409C-BE32-E72D297353CC}">
                <c16:uniqueId val="{0000000E-3A58-49D6-9E27-ABE752ADD62C}"/>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alibri" panose="020F0502020204030204" pitchFamily="34" charset="0"/>
                    <a:ea typeface="Arial"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Sep</c:v>
                </c:pt>
                <c:pt idx="1">
                  <c:v>Oct</c:v>
                </c:pt>
                <c:pt idx="2">
                  <c:v>Nov</c:v>
                </c:pt>
                <c:pt idx="3">
                  <c:v>Dec</c:v>
                </c:pt>
                <c:pt idx="4">
                  <c:v>Jan-19</c:v>
                </c:pt>
                <c:pt idx="5">
                  <c:v>Feb</c:v>
                </c:pt>
                <c:pt idx="6">
                  <c:v>Mar</c:v>
                </c:pt>
                <c:pt idx="7">
                  <c:v>Apr</c:v>
                </c:pt>
                <c:pt idx="8">
                  <c:v>May</c:v>
                </c:pt>
                <c:pt idx="9">
                  <c:v>Jun</c:v>
                </c:pt>
                <c:pt idx="10">
                  <c:v>Jul</c:v>
                </c:pt>
                <c:pt idx="11">
                  <c:v>Aug</c:v>
                </c:pt>
              </c:strCache>
            </c:strRef>
          </c:cat>
          <c:val>
            <c:numRef>
              <c:f>Sheet1!$B$2:$B$13</c:f>
              <c:numCache>
                <c:formatCode>0.0</c:formatCode>
                <c:ptCount val="12"/>
                <c:pt idx="0" formatCode="General">
                  <c:v>6.4</c:v>
                </c:pt>
                <c:pt idx="1">
                  <c:v>7.2</c:v>
                </c:pt>
                <c:pt idx="2">
                  <c:v>6.5</c:v>
                </c:pt>
                <c:pt idx="3">
                  <c:v>7.4</c:v>
                </c:pt>
                <c:pt idx="4">
                  <c:v>6.5</c:v>
                </c:pt>
                <c:pt idx="5">
                  <c:v>6.1</c:v>
                </c:pt>
                <c:pt idx="6">
                  <c:v>5.8</c:v>
                </c:pt>
                <c:pt idx="7">
                  <c:v>6.1</c:v>
                </c:pt>
                <c:pt idx="8">
                  <c:v>6.7</c:v>
                </c:pt>
                <c:pt idx="9">
                  <c:v>5.4</c:v>
                </c:pt>
                <c:pt idx="10">
                  <c:v>5.9</c:v>
                </c:pt>
                <c:pt idx="11">
                  <c:v>5.5</c:v>
                </c:pt>
              </c:numCache>
            </c:numRef>
          </c:val>
          <c:extLst>
            <c:ext xmlns:c16="http://schemas.microsoft.com/office/drawing/2014/chart" uri="{C3380CC4-5D6E-409C-BE32-E72D297353CC}">
              <c16:uniqueId val="{00000000-A06D-42CF-A296-91162EE84917}"/>
            </c:ext>
          </c:extLst>
        </c:ser>
        <c:dLbls>
          <c:dLblPos val="outEnd"/>
          <c:showLegendKey val="0"/>
          <c:showVal val="1"/>
          <c:showCatName val="0"/>
          <c:showSerName val="0"/>
          <c:showPercent val="0"/>
          <c:showBubbleSize val="0"/>
        </c:dLbls>
        <c:gapWidth val="20"/>
        <c:axId val="1782122832"/>
        <c:axId val="1782125152"/>
      </c:barChart>
      <c:catAx>
        <c:axId val="178212283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782125152"/>
        <c:crosses val="autoZero"/>
        <c:auto val="1"/>
        <c:lblAlgn val="ctr"/>
        <c:lblOffset val="100"/>
        <c:noMultiLvlLbl val="0"/>
      </c:catAx>
      <c:valAx>
        <c:axId val="1782125152"/>
        <c:scaling>
          <c:orientation val="minMax"/>
          <c:max val="7.4"/>
          <c:min val="3"/>
        </c:scaling>
        <c:delete val="1"/>
        <c:axPos val="l"/>
        <c:numFmt formatCode="General" sourceLinked="1"/>
        <c:majorTickMark val="out"/>
        <c:minorTickMark val="none"/>
        <c:tickLblPos val="nextTo"/>
        <c:crossAx val="1782122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344560530300202E-2"/>
          <c:y val="4.7789177547228202E-2"/>
          <c:w val="0.9173108789394"/>
          <c:h val="0.95221082245277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E2AD-2747-9483-378C7D30C9D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E2AD-2747-9483-378C7D30C9D4}"/>
              </c:ext>
            </c:extLst>
          </c:dPt>
          <c:dPt>
            <c:idx val="2"/>
            <c:invertIfNegative val="0"/>
            <c:bubble3D val="0"/>
            <c:spPr>
              <a:solidFill>
                <a:srgbClr val="A6A6A6"/>
              </a:solidFill>
              <a:ln>
                <a:noFill/>
              </a:ln>
              <a:effectLst/>
            </c:spPr>
            <c:extLst>
              <c:ext xmlns:c16="http://schemas.microsoft.com/office/drawing/2014/chart" uri="{C3380CC4-5D6E-409C-BE32-E72D297353CC}">
                <c16:uniqueId val="{00000005-E2AD-2747-9483-378C7D30C9D4}"/>
              </c:ext>
            </c:extLst>
          </c:dPt>
          <c:dPt>
            <c:idx val="3"/>
            <c:invertIfNegative val="0"/>
            <c:bubble3D val="0"/>
            <c:spPr>
              <a:solidFill>
                <a:srgbClr val="A6A6A6"/>
              </a:solidFill>
              <a:ln>
                <a:noFill/>
              </a:ln>
              <a:effectLst/>
            </c:spPr>
            <c:extLst>
              <c:ext xmlns:c16="http://schemas.microsoft.com/office/drawing/2014/chart" uri="{C3380CC4-5D6E-409C-BE32-E72D297353CC}">
                <c16:uniqueId val="{00000007-E2AD-2747-9483-378C7D30C9D4}"/>
              </c:ext>
            </c:extLst>
          </c:dPt>
          <c:dPt>
            <c:idx val="4"/>
            <c:invertIfNegative val="0"/>
            <c:bubble3D val="0"/>
            <c:spPr>
              <a:solidFill>
                <a:srgbClr val="A6A6A6"/>
              </a:solidFill>
              <a:ln>
                <a:noFill/>
              </a:ln>
              <a:effectLst/>
            </c:spPr>
            <c:extLst>
              <c:ext xmlns:c16="http://schemas.microsoft.com/office/drawing/2014/chart" uri="{C3380CC4-5D6E-409C-BE32-E72D297353CC}">
                <c16:uniqueId val="{00000009-E2AD-2747-9483-378C7D30C9D4}"/>
              </c:ext>
            </c:extLst>
          </c:dPt>
          <c:dPt>
            <c:idx val="5"/>
            <c:invertIfNegative val="0"/>
            <c:bubble3D val="0"/>
            <c:spPr>
              <a:solidFill>
                <a:srgbClr val="00B0F0"/>
              </a:solidFill>
              <a:ln>
                <a:noFill/>
              </a:ln>
              <a:effectLst/>
            </c:spPr>
            <c:extLst>
              <c:ext xmlns:c16="http://schemas.microsoft.com/office/drawing/2014/chart" uri="{C3380CC4-5D6E-409C-BE32-E72D297353CC}">
                <c16:uniqueId val="{00000000-370A-EB40-8536-3E4CC647D6B0}"/>
              </c:ext>
            </c:extLst>
          </c:dPt>
          <c:dPt>
            <c:idx val="6"/>
            <c:invertIfNegative val="0"/>
            <c:bubble3D val="0"/>
            <c:spPr>
              <a:solidFill>
                <a:srgbClr val="00B0F0"/>
              </a:solidFill>
              <a:ln>
                <a:noFill/>
              </a:ln>
              <a:effectLst/>
            </c:spPr>
            <c:extLst>
              <c:ext xmlns:c16="http://schemas.microsoft.com/office/drawing/2014/chart" uri="{C3380CC4-5D6E-409C-BE32-E72D297353CC}">
                <c16:uniqueId val="{00000006-370A-EB40-8536-3E4CC647D6B0}"/>
              </c:ext>
            </c:extLst>
          </c:dPt>
          <c:dPt>
            <c:idx val="7"/>
            <c:invertIfNegative val="0"/>
            <c:bubble3D val="0"/>
            <c:spPr>
              <a:solidFill>
                <a:srgbClr val="00B0F0"/>
              </a:solidFill>
              <a:ln>
                <a:noFill/>
              </a:ln>
              <a:effectLst/>
            </c:spPr>
            <c:extLst>
              <c:ext xmlns:c16="http://schemas.microsoft.com/office/drawing/2014/chart" uri="{C3380CC4-5D6E-409C-BE32-E72D297353CC}">
                <c16:uniqueId val="{00000007-370A-EB40-8536-3E4CC647D6B0}"/>
              </c:ext>
            </c:extLst>
          </c:dPt>
          <c:dPt>
            <c:idx val="8"/>
            <c:invertIfNegative val="0"/>
            <c:bubble3D val="0"/>
            <c:spPr>
              <a:solidFill>
                <a:srgbClr val="00B0F0"/>
              </a:solidFill>
              <a:ln>
                <a:noFill/>
              </a:ln>
              <a:effectLst/>
            </c:spPr>
            <c:extLst>
              <c:ext xmlns:c16="http://schemas.microsoft.com/office/drawing/2014/chart" uri="{C3380CC4-5D6E-409C-BE32-E72D297353CC}">
                <c16:uniqueId val="{00000008-370A-EB40-8536-3E4CC647D6B0}"/>
              </c:ext>
            </c:extLst>
          </c:dPt>
          <c:dPt>
            <c:idx val="9"/>
            <c:invertIfNegative val="0"/>
            <c:bubble3D val="0"/>
            <c:spPr>
              <a:solidFill>
                <a:srgbClr val="00B0F0"/>
              </a:solidFill>
              <a:ln>
                <a:noFill/>
              </a:ln>
              <a:effectLst/>
            </c:spPr>
            <c:extLst>
              <c:ext xmlns:c16="http://schemas.microsoft.com/office/drawing/2014/chart" uri="{C3380CC4-5D6E-409C-BE32-E72D297353CC}">
                <c16:uniqueId val="{00000009-370A-EB40-8536-3E4CC647D6B0}"/>
              </c:ext>
            </c:extLst>
          </c:dPt>
          <c:dPt>
            <c:idx val="10"/>
            <c:invertIfNegative val="0"/>
            <c:bubble3D val="0"/>
            <c:spPr>
              <a:solidFill>
                <a:srgbClr val="00B0F0"/>
              </a:solidFill>
              <a:ln>
                <a:noFill/>
              </a:ln>
              <a:effectLst/>
            </c:spPr>
            <c:extLst>
              <c:ext xmlns:c16="http://schemas.microsoft.com/office/drawing/2014/chart" uri="{C3380CC4-5D6E-409C-BE32-E72D297353CC}">
                <c16:uniqueId val="{0000000A-370A-EB40-8536-3E4CC647D6B0}"/>
              </c:ext>
            </c:extLst>
          </c:dPt>
          <c:dPt>
            <c:idx val="11"/>
            <c:invertIfNegative val="0"/>
            <c:bubble3D val="0"/>
            <c:spPr>
              <a:solidFill>
                <a:srgbClr val="00B0F0"/>
              </a:solidFill>
              <a:ln>
                <a:noFill/>
              </a:ln>
              <a:effectLst/>
            </c:spPr>
            <c:extLst>
              <c:ext xmlns:c16="http://schemas.microsoft.com/office/drawing/2014/chart" uri="{C3380CC4-5D6E-409C-BE32-E72D297353CC}">
                <c16:uniqueId val="{0000000B-370A-EB40-8536-3E4CC647D6B0}"/>
              </c:ext>
            </c:extLst>
          </c:dPt>
          <c:dPt>
            <c:idx val="12"/>
            <c:invertIfNegative val="0"/>
            <c:bubble3D val="0"/>
            <c:spPr>
              <a:solidFill>
                <a:srgbClr val="00B0F0"/>
              </a:solidFill>
              <a:ln>
                <a:noFill/>
              </a:ln>
              <a:effectLst/>
            </c:spPr>
            <c:extLst>
              <c:ext xmlns:c16="http://schemas.microsoft.com/office/drawing/2014/chart" uri="{C3380CC4-5D6E-409C-BE32-E72D297353CC}">
                <c16:uniqueId val="{0000000C-370A-EB40-8536-3E4CC647D6B0}"/>
              </c:ext>
            </c:extLst>
          </c:dPt>
          <c:dPt>
            <c:idx val="13"/>
            <c:invertIfNegative val="0"/>
            <c:bubble3D val="0"/>
            <c:spPr>
              <a:solidFill>
                <a:srgbClr val="00B0F0"/>
              </a:solidFill>
              <a:ln>
                <a:noFill/>
              </a:ln>
              <a:effectLst/>
            </c:spPr>
            <c:extLst>
              <c:ext xmlns:c16="http://schemas.microsoft.com/office/drawing/2014/chart" uri="{C3380CC4-5D6E-409C-BE32-E72D297353CC}">
                <c16:uniqueId val="{0000000D-370A-EB40-8536-3E4CC647D6B0}"/>
              </c:ext>
            </c:extLst>
          </c:dPt>
          <c:dPt>
            <c:idx val="14"/>
            <c:invertIfNegative val="0"/>
            <c:bubble3D val="0"/>
            <c:spPr>
              <a:solidFill>
                <a:srgbClr val="00B0F0"/>
              </a:solidFill>
              <a:ln>
                <a:noFill/>
              </a:ln>
              <a:effectLst/>
            </c:spPr>
            <c:extLst>
              <c:ext xmlns:c16="http://schemas.microsoft.com/office/drawing/2014/chart" uri="{C3380CC4-5D6E-409C-BE32-E72D297353CC}">
                <c16:uniqueId val="{0000000E-370A-EB40-8536-3E4CC647D6B0}"/>
              </c:ext>
            </c:extLst>
          </c:dPt>
          <c:dPt>
            <c:idx val="15"/>
            <c:invertIfNegative val="0"/>
            <c:bubble3D val="0"/>
            <c:spPr>
              <a:solidFill>
                <a:srgbClr val="00B0F0"/>
              </a:solidFill>
              <a:ln>
                <a:noFill/>
              </a:ln>
              <a:effectLst/>
            </c:spPr>
            <c:extLst>
              <c:ext xmlns:c16="http://schemas.microsoft.com/office/drawing/2014/chart" uri="{C3380CC4-5D6E-409C-BE32-E72D297353CC}">
                <c16:uniqueId val="{0000000F-370A-EB40-8536-3E4CC647D6B0}"/>
              </c:ext>
            </c:extLst>
          </c:dPt>
          <c:dPt>
            <c:idx val="16"/>
            <c:invertIfNegative val="0"/>
            <c:bubble3D val="0"/>
            <c:spPr>
              <a:solidFill>
                <a:srgbClr val="00B0F0"/>
              </a:solidFill>
              <a:ln>
                <a:noFill/>
              </a:ln>
              <a:effectLst/>
            </c:spPr>
            <c:extLst>
              <c:ext xmlns:c16="http://schemas.microsoft.com/office/drawing/2014/chart" uri="{C3380CC4-5D6E-409C-BE32-E72D297353CC}">
                <c16:uniqueId val="{00000001-370A-EB40-8536-3E4CC647D6B0}"/>
              </c:ext>
            </c:extLst>
          </c:dPt>
          <c:dPt>
            <c:idx val="17"/>
            <c:invertIfNegative val="0"/>
            <c:bubble3D val="0"/>
            <c:spPr>
              <a:solidFill>
                <a:srgbClr val="0070C0"/>
              </a:solidFill>
              <a:ln>
                <a:noFill/>
              </a:ln>
              <a:effectLst/>
            </c:spPr>
            <c:extLst>
              <c:ext xmlns:c16="http://schemas.microsoft.com/office/drawing/2014/chart" uri="{C3380CC4-5D6E-409C-BE32-E72D297353CC}">
                <c16:uniqueId val="{0000000B-E2AD-2747-9483-378C7D30C9D4}"/>
              </c:ext>
            </c:extLst>
          </c:dPt>
          <c:dPt>
            <c:idx val="18"/>
            <c:invertIfNegative val="0"/>
            <c:bubble3D val="0"/>
            <c:spPr>
              <a:solidFill>
                <a:srgbClr val="0070C0"/>
              </a:solidFill>
              <a:ln>
                <a:noFill/>
              </a:ln>
              <a:effectLst/>
            </c:spPr>
            <c:extLst>
              <c:ext xmlns:c16="http://schemas.microsoft.com/office/drawing/2014/chart" uri="{C3380CC4-5D6E-409C-BE32-E72D297353CC}">
                <c16:uniqueId val="{0000000D-E2AD-2747-9483-378C7D30C9D4}"/>
              </c:ext>
            </c:extLst>
          </c:dPt>
          <c:dPt>
            <c:idx val="19"/>
            <c:invertIfNegative val="0"/>
            <c:bubble3D val="0"/>
            <c:spPr>
              <a:solidFill>
                <a:srgbClr val="0070C0"/>
              </a:solidFill>
              <a:ln>
                <a:noFill/>
              </a:ln>
              <a:effectLst/>
            </c:spPr>
            <c:extLst>
              <c:ext xmlns:c16="http://schemas.microsoft.com/office/drawing/2014/chart" uri="{C3380CC4-5D6E-409C-BE32-E72D297353CC}">
                <c16:uniqueId val="{0000000F-E2AD-2747-9483-378C7D30C9D4}"/>
              </c:ext>
            </c:extLst>
          </c:dPt>
          <c:dPt>
            <c:idx val="20"/>
            <c:invertIfNegative val="0"/>
            <c:bubble3D val="0"/>
            <c:spPr>
              <a:solidFill>
                <a:srgbClr val="0070C0"/>
              </a:solidFill>
              <a:ln>
                <a:noFill/>
              </a:ln>
              <a:effectLst/>
            </c:spPr>
            <c:extLst>
              <c:ext xmlns:c16="http://schemas.microsoft.com/office/drawing/2014/chart" uri="{C3380CC4-5D6E-409C-BE32-E72D297353CC}">
                <c16:uniqueId val="{00000011-E2AD-2747-9483-378C7D30C9D4}"/>
              </c:ext>
            </c:extLst>
          </c:dPt>
          <c:dPt>
            <c:idx val="21"/>
            <c:invertIfNegative val="0"/>
            <c:bubble3D val="0"/>
            <c:spPr>
              <a:solidFill>
                <a:srgbClr val="0070C0"/>
              </a:solidFill>
              <a:ln>
                <a:noFill/>
              </a:ln>
              <a:effectLst/>
            </c:spPr>
            <c:extLst>
              <c:ext xmlns:c16="http://schemas.microsoft.com/office/drawing/2014/chart" uri="{C3380CC4-5D6E-409C-BE32-E72D297353CC}">
                <c16:uniqueId val="{00000013-E2AD-2747-9483-378C7D30C9D4}"/>
              </c:ext>
            </c:extLst>
          </c:dPt>
          <c:dPt>
            <c:idx val="22"/>
            <c:invertIfNegative val="0"/>
            <c:bubble3D val="0"/>
            <c:spPr>
              <a:solidFill>
                <a:srgbClr val="0070C0"/>
              </a:solidFill>
              <a:ln>
                <a:noFill/>
              </a:ln>
              <a:effectLst/>
            </c:spPr>
            <c:extLst>
              <c:ext xmlns:c16="http://schemas.microsoft.com/office/drawing/2014/chart" uri="{C3380CC4-5D6E-409C-BE32-E72D297353CC}">
                <c16:uniqueId val="{00000015-E2AD-2747-9483-378C7D30C9D4}"/>
              </c:ext>
            </c:extLst>
          </c:dPt>
          <c:dPt>
            <c:idx val="23"/>
            <c:invertIfNegative val="0"/>
            <c:bubble3D val="0"/>
            <c:spPr>
              <a:solidFill>
                <a:srgbClr val="0070C0"/>
              </a:solidFill>
              <a:ln>
                <a:noFill/>
              </a:ln>
              <a:effectLst/>
            </c:spPr>
            <c:extLst>
              <c:ext xmlns:c16="http://schemas.microsoft.com/office/drawing/2014/chart" uri="{C3380CC4-5D6E-409C-BE32-E72D297353CC}">
                <c16:uniqueId val="{00000017-E2AD-2747-9483-378C7D30C9D4}"/>
              </c:ext>
            </c:extLst>
          </c:dPt>
          <c:dPt>
            <c:idx val="24"/>
            <c:invertIfNegative val="0"/>
            <c:bubble3D val="0"/>
            <c:spPr>
              <a:solidFill>
                <a:srgbClr val="0070C0"/>
              </a:solidFill>
              <a:ln>
                <a:noFill/>
              </a:ln>
              <a:effectLst/>
            </c:spPr>
            <c:extLst>
              <c:ext xmlns:c16="http://schemas.microsoft.com/office/drawing/2014/chart" uri="{C3380CC4-5D6E-409C-BE32-E72D297353CC}">
                <c16:uniqueId val="{00000019-E2AD-2747-9483-378C7D30C9D4}"/>
              </c:ext>
            </c:extLst>
          </c:dPt>
          <c:dPt>
            <c:idx val="25"/>
            <c:invertIfNegative val="0"/>
            <c:bubble3D val="0"/>
            <c:spPr>
              <a:solidFill>
                <a:srgbClr val="0070C0"/>
              </a:solidFill>
              <a:ln>
                <a:noFill/>
              </a:ln>
              <a:effectLst/>
            </c:spPr>
            <c:extLst>
              <c:ext xmlns:c16="http://schemas.microsoft.com/office/drawing/2014/chart" uri="{C3380CC4-5D6E-409C-BE32-E72D297353CC}">
                <c16:uniqueId val="{0000001B-E2AD-2747-9483-378C7D30C9D4}"/>
              </c:ext>
            </c:extLst>
          </c:dPt>
          <c:dPt>
            <c:idx val="26"/>
            <c:invertIfNegative val="0"/>
            <c:bubble3D val="0"/>
            <c:spPr>
              <a:solidFill>
                <a:srgbClr val="0070C0"/>
              </a:solidFill>
              <a:ln>
                <a:noFill/>
              </a:ln>
              <a:effectLst/>
            </c:spPr>
            <c:extLst>
              <c:ext xmlns:c16="http://schemas.microsoft.com/office/drawing/2014/chart" uri="{C3380CC4-5D6E-409C-BE32-E72D297353CC}">
                <c16:uniqueId val="{0000001D-E2AD-2747-9483-378C7D30C9D4}"/>
              </c:ext>
            </c:extLst>
          </c:dPt>
          <c:dPt>
            <c:idx val="27"/>
            <c:invertIfNegative val="0"/>
            <c:bubble3D val="0"/>
            <c:spPr>
              <a:solidFill>
                <a:srgbClr val="0070C0"/>
              </a:solidFill>
              <a:ln>
                <a:noFill/>
              </a:ln>
              <a:effectLst/>
            </c:spPr>
            <c:extLst>
              <c:ext xmlns:c16="http://schemas.microsoft.com/office/drawing/2014/chart" uri="{C3380CC4-5D6E-409C-BE32-E72D297353CC}">
                <c16:uniqueId val="{0000001F-E2AD-2747-9483-378C7D30C9D4}"/>
              </c:ext>
            </c:extLst>
          </c:dPt>
          <c:dPt>
            <c:idx val="28"/>
            <c:invertIfNegative val="0"/>
            <c:bubble3D val="0"/>
            <c:spPr>
              <a:solidFill>
                <a:srgbClr val="0070C0"/>
              </a:solidFill>
              <a:ln>
                <a:noFill/>
              </a:ln>
              <a:effectLst/>
            </c:spPr>
            <c:extLst>
              <c:ext xmlns:c16="http://schemas.microsoft.com/office/drawing/2014/chart" uri="{C3380CC4-5D6E-409C-BE32-E72D297353CC}">
                <c16:uniqueId val="{00000021-E2AD-2747-9483-378C7D30C9D4}"/>
              </c:ext>
            </c:extLst>
          </c:dPt>
          <c:dPt>
            <c:idx val="29"/>
            <c:invertIfNegative val="0"/>
            <c:bubble3D val="0"/>
            <c:spPr>
              <a:solidFill>
                <a:srgbClr val="002060"/>
              </a:solidFill>
              <a:ln>
                <a:noFill/>
              </a:ln>
              <a:effectLst/>
            </c:spPr>
            <c:extLst>
              <c:ext xmlns:c16="http://schemas.microsoft.com/office/drawing/2014/chart" uri="{C3380CC4-5D6E-409C-BE32-E72D297353CC}">
                <c16:uniqueId val="{00000023-E2AD-2747-9483-378C7D30C9D4}"/>
              </c:ext>
            </c:extLst>
          </c:dPt>
          <c:dPt>
            <c:idx val="30"/>
            <c:invertIfNegative val="0"/>
            <c:bubble3D val="0"/>
            <c:spPr>
              <a:solidFill>
                <a:srgbClr val="002060"/>
              </a:solidFill>
              <a:ln>
                <a:noFill/>
              </a:ln>
              <a:effectLst/>
            </c:spPr>
            <c:extLst>
              <c:ext xmlns:c16="http://schemas.microsoft.com/office/drawing/2014/chart" uri="{C3380CC4-5D6E-409C-BE32-E72D297353CC}">
                <c16:uniqueId val="{00000025-E2AD-2747-9483-378C7D30C9D4}"/>
              </c:ext>
            </c:extLst>
          </c:dPt>
          <c:dPt>
            <c:idx val="31"/>
            <c:invertIfNegative val="0"/>
            <c:bubble3D val="0"/>
            <c:spPr>
              <a:solidFill>
                <a:srgbClr val="002060"/>
              </a:solidFill>
              <a:ln>
                <a:noFill/>
              </a:ln>
              <a:effectLst/>
            </c:spPr>
            <c:extLst>
              <c:ext xmlns:c16="http://schemas.microsoft.com/office/drawing/2014/chart" uri="{C3380CC4-5D6E-409C-BE32-E72D297353CC}">
                <c16:uniqueId val="{00000027-E2AD-2747-9483-378C7D30C9D4}"/>
              </c:ext>
            </c:extLst>
          </c:dPt>
          <c:dPt>
            <c:idx val="32"/>
            <c:invertIfNegative val="0"/>
            <c:bubble3D val="0"/>
            <c:spPr>
              <a:solidFill>
                <a:srgbClr val="002060"/>
              </a:solidFill>
              <a:ln>
                <a:noFill/>
              </a:ln>
              <a:effectLst/>
            </c:spPr>
            <c:extLst>
              <c:ext xmlns:c16="http://schemas.microsoft.com/office/drawing/2014/chart" uri="{C3380CC4-5D6E-409C-BE32-E72D297353CC}">
                <c16:uniqueId val="{00000029-E2AD-2747-9483-378C7D30C9D4}"/>
              </c:ext>
            </c:extLst>
          </c:dPt>
          <c:dPt>
            <c:idx val="33"/>
            <c:invertIfNegative val="0"/>
            <c:bubble3D val="0"/>
            <c:spPr>
              <a:solidFill>
                <a:srgbClr val="002060"/>
              </a:solidFill>
              <a:ln>
                <a:noFill/>
              </a:ln>
              <a:effectLst/>
            </c:spPr>
            <c:extLst>
              <c:ext xmlns:c16="http://schemas.microsoft.com/office/drawing/2014/chart" uri="{C3380CC4-5D6E-409C-BE32-E72D297353CC}">
                <c16:uniqueId val="{0000002B-E2AD-2747-9483-378C7D30C9D4}"/>
              </c:ext>
            </c:extLst>
          </c:dPt>
          <c:dPt>
            <c:idx val="34"/>
            <c:invertIfNegative val="0"/>
            <c:bubble3D val="0"/>
            <c:spPr>
              <a:solidFill>
                <a:srgbClr val="002060"/>
              </a:solidFill>
              <a:ln>
                <a:noFill/>
              </a:ln>
              <a:effectLst/>
            </c:spPr>
            <c:extLst>
              <c:ext xmlns:c16="http://schemas.microsoft.com/office/drawing/2014/chart" uri="{C3380CC4-5D6E-409C-BE32-E72D297353CC}">
                <c16:uniqueId val="{0000002D-E2AD-2747-9483-378C7D30C9D4}"/>
              </c:ext>
            </c:extLst>
          </c:dPt>
          <c:dPt>
            <c:idx val="35"/>
            <c:invertIfNegative val="0"/>
            <c:bubble3D val="0"/>
            <c:spPr>
              <a:solidFill>
                <a:srgbClr val="002060"/>
              </a:solidFill>
              <a:ln>
                <a:noFill/>
              </a:ln>
              <a:effectLst/>
            </c:spPr>
            <c:extLst>
              <c:ext xmlns:c16="http://schemas.microsoft.com/office/drawing/2014/chart" uri="{C3380CC4-5D6E-409C-BE32-E72D297353CC}">
                <c16:uniqueId val="{0000002F-E2AD-2747-9483-378C7D30C9D4}"/>
              </c:ext>
            </c:extLst>
          </c:dPt>
          <c:dPt>
            <c:idx val="36"/>
            <c:invertIfNegative val="0"/>
            <c:bubble3D val="0"/>
            <c:spPr>
              <a:solidFill>
                <a:srgbClr val="002060"/>
              </a:solidFill>
              <a:ln>
                <a:noFill/>
              </a:ln>
              <a:effectLst/>
            </c:spPr>
            <c:extLst>
              <c:ext xmlns:c16="http://schemas.microsoft.com/office/drawing/2014/chart" uri="{C3380CC4-5D6E-409C-BE32-E72D297353CC}">
                <c16:uniqueId val="{00000031-E2AD-2747-9483-378C7D30C9D4}"/>
              </c:ext>
            </c:extLst>
          </c:dPt>
          <c:dPt>
            <c:idx val="37"/>
            <c:invertIfNegative val="0"/>
            <c:bubble3D val="0"/>
            <c:spPr>
              <a:solidFill>
                <a:srgbClr val="002060"/>
              </a:solidFill>
              <a:ln>
                <a:noFill/>
              </a:ln>
              <a:effectLst/>
            </c:spPr>
            <c:extLst>
              <c:ext xmlns:c16="http://schemas.microsoft.com/office/drawing/2014/chart" uri="{C3380CC4-5D6E-409C-BE32-E72D297353CC}">
                <c16:uniqueId val="{00000033-E2AD-2747-9483-378C7D30C9D4}"/>
              </c:ext>
            </c:extLst>
          </c:dPt>
          <c:dPt>
            <c:idx val="38"/>
            <c:invertIfNegative val="0"/>
            <c:bubble3D val="0"/>
            <c:spPr>
              <a:solidFill>
                <a:srgbClr val="002060"/>
              </a:solidFill>
              <a:ln>
                <a:noFill/>
              </a:ln>
              <a:effectLst/>
            </c:spPr>
            <c:extLst>
              <c:ext xmlns:c16="http://schemas.microsoft.com/office/drawing/2014/chart" uri="{C3380CC4-5D6E-409C-BE32-E72D297353CC}">
                <c16:uniqueId val="{00000035-E2AD-2747-9483-378C7D30C9D4}"/>
              </c:ext>
            </c:extLst>
          </c:dPt>
          <c:dPt>
            <c:idx val="39"/>
            <c:invertIfNegative val="0"/>
            <c:bubble3D val="0"/>
            <c:spPr>
              <a:solidFill>
                <a:srgbClr val="002060"/>
              </a:solidFill>
              <a:ln>
                <a:noFill/>
              </a:ln>
              <a:effectLst/>
            </c:spPr>
            <c:extLst>
              <c:ext xmlns:c16="http://schemas.microsoft.com/office/drawing/2014/chart" uri="{C3380CC4-5D6E-409C-BE32-E72D297353CC}">
                <c16:uniqueId val="{00000037-E2AD-2747-9483-378C7D30C9D4}"/>
              </c:ext>
            </c:extLst>
          </c:dPt>
          <c:dPt>
            <c:idx val="40"/>
            <c:invertIfNegative val="0"/>
            <c:bubble3D val="0"/>
            <c:spPr>
              <a:solidFill>
                <a:srgbClr val="002060"/>
              </a:solidFill>
              <a:ln>
                <a:noFill/>
              </a:ln>
              <a:effectLst/>
            </c:spPr>
            <c:extLst>
              <c:ext xmlns:c16="http://schemas.microsoft.com/office/drawing/2014/chart" uri="{C3380CC4-5D6E-409C-BE32-E72D297353CC}">
                <c16:uniqueId val="{00000039-E2AD-2747-9483-378C7D30C9D4}"/>
              </c:ext>
            </c:extLst>
          </c:dPt>
          <c:dPt>
            <c:idx val="41"/>
            <c:invertIfNegative val="0"/>
            <c:bubble3D val="0"/>
            <c:spPr>
              <a:solidFill>
                <a:srgbClr val="002060"/>
              </a:solidFill>
              <a:ln>
                <a:noFill/>
              </a:ln>
              <a:effectLst/>
            </c:spPr>
            <c:extLst>
              <c:ext xmlns:c16="http://schemas.microsoft.com/office/drawing/2014/chart" uri="{C3380CC4-5D6E-409C-BE32-E72D297353CC}">
                <c16:uniqueId val="{0000003B-E2AD-2747-9483-378C7D30C9D4}"/>
              </c:ext>
            </c:extLst>
          </c:dPt>
          <c:dPt>
            <c:idx val="42"/>
            <c:invertIfNegative val="0"/>
            <c:bubble3D val="0"/>
            <c:spPr>
              <a:solidFill>
                <a:srgbClr val="A6A6A6"/>
              </a:solidFill>
              <a:ln>
                <a:noFill/>
              </a:ln>
              <a:effectLst/>
            </c:spPr>
            <c:extLst>
              <c:ext xmlns:c16="http://schemas.microsoft.com/office/drawing/2014/chart" uri="{C3380CC4-5D6E-409C-BE32-E72D297353CC}">
                <c16:uniqueId val="{0000003D-E2AD-2747-9483-378C7D30C9D4}"/>
              </c:ext>
            </c:extLst>
          </c:dPt>
          <c:dPt>
            <c:idx val="43"/>
            <c:invertIfNegative val="0"/>
            <c:bubble3D val="0"/>
            <c:spPr>
              <a:solidFill>
                <a:srgbClr val="A6A6A6"/>
              </a:solidFill>
              <a:ln>
                <a:noFill/>
              </a:ln>
              <a:effectLst/>
            </c:spPr>
            <c:extLst>
              <c:ext xmlns:c16="http://schemas.microsoft.com/office/drawing/2014/chart" uri="{C3380CC4-5D6E-409C-BE32-E72D297353CC}">
                <c16:uniqueId val="{0000003F-E2AD-2747-9483-378C7D30C9D4}"/>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41-E2AD-2747-9483-378C7D30C9D4}"/>
              </c:ext>
            </c:extLst>
          </c:dPt>
          <c:dPt>
            <c:idx val="45"/>
            <c:invertIfNegative val="0"/>
            <c:bubble3D val="0"/>
            <c:spPr>
              <a:solidFill>
                <a:srgbClr val="A6A6A6"/>
              </a:solidFill>
              <a:ln>
                <a:noFill/>
              </a:ln>
              <a:effectLst/>
            </c:spPr>
            <c:extLst>
              <c:ext xmlns:c16="http://schemas.microsoft.com/office/drawing/2014/chart" uri="{C3380CC4-5D6E-409C-BE32-E72D297353CC}">
                <c16:uniqueId val="{00000043-E2AD-2747-9483-378C7D30C9D4}"/>
              </c:ext>
            </c:extLst>
          </c:dPt>
          <c:dPt>
            <c:idx val="46"/>
            <c:invertIfNegative val="0"/>
            <c:bubble3D val="0"/>
            <c:spPr>
              <a:solidFill>
                <a:srgbClr val="A6A6A6"/>
              </a:solidFill>
              <a:ln>
                <a:noFill/>
              </a:ln>
              <a:effectLst/>
            </c:spPr>
            <c:extLst>
              <c:ext xmlns:c16="http://schemas.microsoft.com/office/drawing/2014/chart" uri="{C3380CC4-5D6E-409C-BE32-E72D297353CC}">
                <c16:uniqueId val="{00000045-E2AD-2747-9483-378C7D30C9D4}"/>
              </c:ext>
            </c:extLst>
          </c:dPt>
          <c:dPt>
            <c:idx val="47"/>
            <c:invertIfNegative val="0"/>
            <c:bubble3D val="0"/>
            <c:spPr>
              <a:solidFill>
                <a:srgbClr val="A6A6A6"/>
              </a:solidFill>
              <a:ln>
                <a:noFill/>
              </a:ln>
              <a:effectLst/>
            </c:spPr>
            <c:extLst>
              <c:ext xmlns:c16="http://schemas.microsoft.com/office/drawing/2014/chart" uri="{C3380CC4-5D6E-409C-BE32-E72D297353CC}">
                <c16:uniqueId val="{00000047-E2AD-2747-9483-378C7D30C9D4}"/>
              </c:ext>
            </c:extLst>
          </c:dPt>
          <c:dPt>
            <c:idx val="48"/>
            <c:invertIfNegative val="0"/>
            <c:bubble3D val="0"/>
            <c:spPr>
              <a:solidFill>
                <a:srgbClr val="A6A6A6"/>
              </a:solidFill>
              <a:ln>
                <a:noFill/>
              </a:ln>
              <a:effectLst/>
            </c:spPr>
            <c:extLst>
              <c:ext xmlns:c16="http://schemas.microsoft.com/office/drawing/2014/chart" uri="{C3380CC4-5D6E-409C-BE32-E72D297353CC}">
                <c16:uniqueId val="{00000049-E2AD-2747-9483-378C7D30C9D4}"/>
              </c:ext>
            </c:extLst>
          </c:dPt>
          <c:dPt>
            <c:idx val="49"/>
            <c:invertIfNegative val="0"/>
            <c:bubble3D val="0"/>
            <c:spPr>
              <a:solidFill>
                <a:srgbClr val="A6A6A6"/>
              </a:solidFill>
              <a:ln>
                <a:noFill/>
              </a:ln>
              <a:effectLst/>
            </c:spPr>
            <c:extLst>
              <c:ext xmlns:c16="http://schemas.microsoft.com/office/drawing/2014/chart" uri="{C3380CC4-5D6E-409C-BE32-E72D297353CC}">
                <c16:uniqueId val="{0000004B-E2AD-2747-9483-378C7D30C9D4}"/>
              </c:ext>
            </c:extLst>
          </c:dPt>
          <c:dPt>
            <c:idx val="50"/>
            <c:invertIfNegative val="0"/>
            <c:bubble3D val="0"/>
            <c:spPr>
              <a:solidFill>
                <a:srgbClr val="A6A6A6"/>
              </a:solidFill>
              <a:ln>
                <a:noFill/>
              </a:ln>
              <a:effectLst/>
            </c:spPr>
            <c:extLst>
              <c:ext xmlns:c16="http://schemas.microsoft.com/office/drawing/2014/chart" uri="{C3380CC4-5D6E-409C-BE32-E72D297353CC}">
                <c16:uniqueId val="{0000004D-E2AD-2747-9483-378C7D30C9D4}"/>
              </c:ext>
            </c:extLst>
          </c:dPt>
          <c:dPt>
            <c:idx val="51"/>
            <c:invertIfNegative val="0"/>
            <c:bubble3D val="0"/>
            <c:spPr>
              <a:solidFill>
                <a:srgbClr val="A6A6A6"/>
              </a:solidFill>
              <a:ln>
                <a:noFill/>
              </a:ln>
              <a:effectLst/>
            </c:spPr>
            <c:extLst>
              <c:ext xmlns:c16="http://schemas.microsoft.com/office/drawing/2014/chart" uri="{C3380CC4-5D6E-409C-BE32-E72D297353CC}">
                <c16:uniqueId val="{0000004F-E2AD-2747-9483-378C7D30C9D4}"/>
              </c:ext>
            </c:extLst>
          </c:dPt>
          <c:dPt>
            <c:idx val="52"/>
            <c:invertIfNegative val="0"/>
            <c:bubble3D val="0"/>
            <c:spPr>
              <a:solidFill>
                <a:srgbClr val="A6A6A6"/>
              </a:solidFill>
              <a:ln>
                <a:noFill/>
              </a:ln>
              <a:effectLst/>
            </c:spPr>
            <c:extLst>
              <c:ext xmlns:c16="http://schemas.microsoft.com/office/drawing/2014/chart" uri="{C3380CC4-5D6E-409C-BE32-E72D297353CC}">
                <c16:uniqueId val="{00000051-E2AD-2747-9483-378C7D30C9D4}"/>
              </c:ext>
            </c:extLst>
          </c:dPt>
          <c:dPt>
            <c:idx val="53"/>
            <c:invertIfNegative val="0"/>
            <c:bubble3D val="0"/>
            <c:spPr>
              <a:solidFill>
                <a:srgbClr val="A6A6A6"/>
              </a:solidFill>
              <a:ln>
                <a:noFill/>
              </a:ln>
              <a:effectLst/>
            </c:spPr>
            <c:extLst>
              <c:ext xmlns:c16="http://schemas.microsoft.com/office/drawing/2014/chart" uri="{C3380CC4-5D6E-409C-BE32-E72D297353CC}">
                <c16:uniqueId val="{00000053-E2AD-2747-9483-378C7D30C9D4}"/>
              </c:ext>
            </c:extLst>
          </c:dPt>
          <c:dPt>
            <c:idx val="54"/>
            <c:invertIfNegative val="0"/>
            <c:bubble3D val="0"/>
            <c:spPr>
              <a:solidFill>
                <a:srgbClr val="00B0F0"/>
              </a:solidFill>
              <a:ln>
                <a:noFill/>
              </a:ln>
              <a:effectLst/>
            </c:spPr>
            <c:extLst>
              <c:ext xmlns:c16="http://schemas.microsoft.com/office/drawing/2014/chart" uri="{C3380CC4-5D6E-409C-BE32-E72D297353CC}">
                <c16:uniqueId val="{00000002-370A-EB40-8536-3E4CC647D6B0}"/>
              </c:ext>
            </c:extLst>
          </c:dPt>
          <c:dPt>
            <c:idx val="55"/>
            <c:invertIfNegative val="0"/>
            <c:bubble3D val="0"/>
            <c:spPr>
              <a:solidFill>
                <a:srgbClr val="00B0F0"/>
              </a:solidFill>
              <a:ln>
                <a:noFill/>
              </a:ln>
              <a:effectLst/>
            </c:spPr>
            <c:extLst>
              <c:ext xmlns:c16="http://schemas.microsoft.com/office/drawing/2014/chart" uri="{C3380CC4-5D6E-409C-BE32-E72D297353CC}">
                <c16:uniqueId val="{00000003-370A-EB40-8536-3E4CC647D6B0}"/>
              </c:ext>
            </c:extLst>
          </c:dPt>
          <c:dPt>
            <c:idx val="56"/>
            <c:invertIfNegative val="0"/>
            <c:bubble3D val="0"/>
            <c:spPr>
              <a:solidFill>
                <a:srgbClr val="00B0F0"/>
              </a:solidFill>
              <a:ln>
                <a:noFill/>
              </a:ln>
              <a:effectLst/>
            </c:spPr>
            <c:extLst>
              <c:ext xmlns:c16="http://schemas.microsoft.com/office/drawing/2014/chart" uri="{C3380CC4-5D6E-409C-BE32-E72D297353CC}">
                <c16:uniqueId val="{00000004-370A-EB40-8536-3E4CC647D6B0}"/>
              </c:ext>
            </c:extLst>
          </c:dPt>
          <c:dPt>
            <c:idx val="57"/>
            <c:invertIfNegative val="0"/>
            <c:bubble3D val="0"/>
            <c:spPr>
              <a:solidFill>
                <a:srgbClr val="00B0F0"/>
              </a:solidFill>
              <a:ln>
                <a:noFill/>
              </a:ln>
              <a:effectLst/>
            </c:spPr>
            <c:extLst>
              <c:ext xmlns:c16="http://schemas.microsoft.com/office/drawing/2014/chart" uri="{C3380CC4-5D6E-409C-BE32-E72D297353CC}">
                <c16:uniqueId val="{00000005-370A-EB40-8536-3E4CC647D6B0}"/>
              </c:ext>
            </c:extLst>
          </c:dPt>
          <c:dPt>
            <c:idx val="58"/>
            <c:invertIfNegative val="0"/>
            <c:bubble3D val="0"/>
            <c:spPr>
              <a:solidFill>
                <a:srgbClr val="00B0F0"/>
              </a:solidFill>
              <a:ln>
                <a:noFill/>
              </a:ln>
              <a:effectLst/>
            </c:spPr>
            <c:extLst>
              <c:ext xmlns:c16="http://schemas.microsoft.com/office/drawing/2014/chart" uri="{C3380CC4-5D6E-409C-BE32-E72D297353CC}">
                <c16:uniqueId val="{00000000-4886-2B49-AE98-EA4F5772BE10}"/>
              </c:ext>
            </c:extLst>
          </c:dPt>
          <c:dPt>
            <c:idx val="66"/>
            <c:invertIfNegative val="0"/>
            <c:bubble3D val="0"/>
            <c:spPr>
              <a:solidFill>
                <a:srgbClr val="0070C0"/>
              </a:solidFill>
              <a:ln>
                <a:noFill/>
              </a:ln>
              <a:effectLst/>
            </c:spPr>
            <c:extLst>
              <c:ext xmlns:c16="http://schemas.microsoft.com/office/drawing/2014/chart" uri="{C3380CC4-5D6E-409C-BE32-E72D297353CC}">
                <c16:uniqueId val="{00000076-7C25-9D4C-B124-F22FF0FF7B88}"/>
              </c:ext>
            </c:extLst>
          </c:dPt>
          <c:dPt>
            <c:idx val="67"/>
            <c:invertIfNegative val="0"/>
            <c:bubble3D val="0"/>
            <c:spPr>
              <a:solidFill>
                <a:srgbClr val="0070C0"/>
              </a:solidFill>
              <a:ln>
                <a:noFill/>
              </a:ln>
              <a:effectLst/>
            </c:spPr>
            <c:extLst>
              <c:ext xmlns:c16="http://schemas.microsoft.com/office/drawing/2014/chart" uri="{C3380CC4-5D6E-409C-BE32-E72D297353CC}">
                <c16:uniqueId val="{00000078-50A2-4542-AAEF-261E195DBFFD}"/>
              </c:ext>
            </c:extLst>
          </c:dPt>
          <c:dPt>
            <c:idx val="68"/>
            <c:invertIfNegative val="0"/>
            <c:bubble3D val="0"/>
            <c:spPr>
              <a:solidFill>
                <a:srgbClr val="0070C0"/>
              </a:solidFill>
              <a:ln>
                <a:noFill/>
              </a:ln>
              <a:effectLst/>
            </c:spPr>
            <c:extLst>
              <c:ext xmlns:c16="http://schemas.microsoft.com/office/drawing/2014/chart" uri="{C3380CC4-5D6E-409C-BE32-E72D297353CC}">
                <c16:uniqueId val="{0000007A-869D-154B-BB7A-B2625FE8A355}"/>
              </c:ext>
            </c:extLst>
          </c:dPt>
          <c:dPt>
            <c:idx val="69"/>
            <c:invertIfNegative val="0"/>
            <c:bubble3D val="0"/>
            <c:spPr>
              <a:solidFill>
                <a:schemeClr val="accent2"/>
              </a:solidFill>
              <a:ln>
                <a:noFill/>
              </a:ln>
              <a:effectLst/>
            </c:spPr>
            <c:extLst>
              <c:ext xmlns:c16="http://schemas.microsoft.com/office/drawing/2014/chart" uri="{C3380CC4-5D6E-409C-BE32-E72D297353CC}">
                <c16:uniqueId val="{0000007C-2BA1-4234-A0D6-528FDABC1937}"/>
              </c:ext>
            </c:extLst>
          </c:dPt>
          <c:dPt>
            <c:idx val="70"/>
            <c:invertIfNegative val="0"/>
            <c:bubble3D val="0"/>
            <c:spPr>
              <a:solidFill>
                <a:schemeClr val="accent2"/>
              </a:solidFill>
              <a:ln>
                <a:noFill/>
              </a:ln>
              <a:effectLst/>
            </c:spPr>
            <c:extLst>
              <c:ext xmlns:c16="http://schemas.microsoft.com/office/drawing/2014/chart" uri="{C3380CC4-5D6E-409C-BE32-E72D297353CC}">
                <c16:uniqueId val="{0000007E-43CB-4122-8A96-41B1944A3E26}"/>
              </c:ext>
            </c:extLst>
          </c:dPt>
          <c:dPt>
            <c:idx val="71"/>
            <c:invertIfNegative val="0"/>
            <c:bubble3D val="0"/>
            <c:spPr>
              <a:solidFill>
                <a:schemeClr val="accent2"/>
              </a:solidFill>
              <a:ln>
                <a:noFill/>
              </a:ln>
              <a:effectLst/>
            </c:spPr>
            <c:extLst>
              <c:ext xmlns:c16="http://schemas.microsoft.com/office/drawing/2014/chart" uri="{C3380CC4-5D6E-409C-BE32-E72D297353CC}">
                <c16:uniqueId val="{00000080-4179-49D0-ABE9-3B764BE0F50F}"/>
              </c:ext>
            </c:extLst>
          </c:dPt>
          <c:dPt>
            <c:idx val="72"/>
            <c:invertIfNegative val="0"/>
            <c:bubble3D val="0"/>
            <c:spPr>
              <a:solidFill>
                <a:schemeClr val="accent2"/>
              </a:solidFill>
              <a:ln>
                <a:noFill/>
              </a:ln>
              <a:effectLst/>
            </c:spPr>
            <c:extLst>
              <c:ext xmlns:c16="http://schemas.microsoft.com/office/drawing/2014/chart" uri="{C3380CC4-5D6E-409C-BE32-E72D297353CC}">
                <c16:uniqueId val="{00000082-4A78-41E2-B997-BD98C4925D40}"/>
              </c:ext>
            </c:extLst>
          </c:dPt>
          <c:dPt>
            <c:idx val="73"/>
            <c:invertIfNegative val="0"/>
            <c:bubble3D val="0"/>
            <c:spPr>
              <a:solidFill>
                <a:schemeClr val="accent2"/>
              </a:solidFill>
              <a:ln>
                <a:noFill/>
              </a:ln>
              <a:effectLst/>
            </c:spPr>
            <c:extLst>
              <c:ext xmlns:c16="http://schemas.microsoft.com/office/drawing/2014/chart" uri="{C3380CC4-5D6E-409C-BE32-E72D297353CC}">
                <c16:uniqueId val="{00000084-B246-447C-A5AB-C6FEA1D3E4E2}"/>
              </c:ext>
            </c:extLst>
          </c:dPt>
          <c:cat>
            <c:strRef>
              <c:f>Sheet1!$A$2:$A$75</c:f>
              <c:strCache>
                <c:ptCount val="67"/>
                <c:pt idx="0">
                  <c:v>Jul 2013</c:v>
                </c:pt>
                <c:pt idx="6">
                  <c:v>Jan 2014</c:v>
                </c:pt>
                <c:pt idx="18">
                  <c:v>Jan 2015</c:v>
                </c:pt>
                <c:pt idx="30">
                  <c:v>Jan 2016</c:v>
                </c:pt>
                <c:pt idx="42">
                  <c:v>Jan 2017</c:v>
                </c:pt>
                <c:pt idx="54">
                  <c:v>Jan 2018</c:v>
                </c:pt>
                <c:pt idx="66">
                  <c:v>Jan 2019</c:v>
                </c:pt>
              </c:strCache>
            </c:strRef>
          </c:cat>
          <c:val>
            <c:numRef>
              <c:f>Sheet1!$B$2:$B$75</c:f>
              <c:numCache>
                <c:formatCode>General</c:formatCode>
                <c:ptCount val="74"/>
                <c:pt idx="0">
                  <c:v>50.6</c:v>
                </c:pt>
                <c:pt idx="1">
                  <c:v>51.2</c:v>
                </c:pt>
                <c:pt idx="2">
                  <c:v>50</c:v>
                </c:pt>
                <c:pt idx="3">
                  <c:v>50.6</c:v>
                </c:pt>
                <c:pt idx="4">
                  <c:v>47.8</c:v>
                </c:pt>
                <c:pt idx="5">
                  <c:v>27.7</c:v>
                </c:pt>
                <c:pt idx="6">
                  <c:v>19.3</c:v>
                </c:pt>
                <c:pt idx="7">
                  <c:v>26.2</c:v>
                </c:pt>
                <c:pt idx="8">
                  <c:v>43.9</c:v>
                </c:pt>
                <c:pt idx="9">
                  <c:v>46.1</c:v>
                </c:pt>
                <c:pt idx="10">
                  <c:v>44.5</c:v>
                </c:pt>
                <c:pt idx="11">
                  <c:v>42.5</c:v>
                </c:pt>
                <c:pt idx="12">
                  <c:v>54.8</c:v>
                </c:pt>
                <c:pt idx="13">
                  <c:v>57</c:v>
                </c:pt>
                <c:pt idx="14">
                  <c:v>65.7</c:v>
                </c:pt>
                <c:pt idx="15">
                  <c:v>61</c:v>
                </c:pt>
                <c:pt idx="16">
                  <c:v>42.2</c:v>
                </c:pt>
                <c:pt idx="17">
                  <c:v>62</c:v>
                </c:pt>
                <c:pt idx="18">
                  <c:v>59.3</c:v>
                </c:pt>
                <c:pt idx="19">
                  <c:v>51</c:v>
                </c:pt>
                <c:pt idx="20">
                  <c:v>61</c:v>
                </c:pt>
                <c:pt idx="21">
                  <c:v>61</c:v>
                </c:pt>
                <c:pt idx="22">
                  <c:v>59</c:v>
                </c:pt>
                <c:pt idx="23">
                  <c:v>68.8</c:v>
                </c:pt>
                <c:pt idx="24">
                  <c:v>69</c:v>
                </c:pt>
                <c:pt idx="25">
                  <c:v>72.400000000000006</c:v>
                </c:pt>
                <c:pt idx="26">
                  <c:v>53.7</c:v>
                </c:pt>
                <c:pt idx="27">
                  <c:v>57.1</c:v>
                </c:pt>
                <c:pt idx="28">
                  <c:v>59.7</c:v>
                </c:pt>
                <c:pt idx="29">
                  <c:v>40.9</c:v>
                </c:pt>
                <c:pt idx="30">
                  <c:v>47.1</c:v>
                </c:pt>
                <c:pt idx="31">
                  <c:v>70</c:v>
                </c:pt>
                <c:pt idx="32">
                  <c:v>55.9</c:v>
                </c:pt>
                <c:pt idx="33">
                  <c:v>62.3</c:v>
                </c:pt>
                <c:pt idx="34">
                  <c:v>44.3</c:v>
                </c:pt>
                <c:pt idx="35">
                  <c:v>35.4</c:v>
                </c:pt>
                <c:pt idx="36">
                  <c:v>36.4</c:v>
                </c:pt>
                <c:pt idx="37">
                  <c:v>39.6</c:v>
                </c:pt>
                <c:pt idx="38">
                  <c:v>48.4</c:v>
                </c:pt>
                <c:pt idx="39">
                  <c:v>44.7</c:v>
                </c:pt>
                <c:pt idx="40">
                  <c:v>49.7</c:v>
                </c:pt>
                <c:pt idx="41">
                  <c:v>64.599999999999994</c:v>
                </c:pt>
                <c:pt idx="42">
                  <c:v>40.200000000000003</c:v>
                </c:pt>
                <c:pt idx="43">
                  <c:v>39.799999999999997</c:v>
                </c:pt>
                <c:pt idx="44">
                  <c:v>44.4</c:v>
                </c:pt>
                <c:pt idx="45">
                  <c:v>29.1</c:v>
                </c:pt>
                <c:pt idx="46">
                  <c:v>42.9</c:v>
                </c:pt>
                <c:pt idx="47">
                  <c:v>47</c:v>
                </c:pt>
                <c:pt idx="48">
                  <c:v>42.3</c:v>
                </c:pt>
                <c:pt idx="49">
                  <c:v>47.9</c:v>
                </c:pt>
                <c:pt idx="50">
                  <c:v>50</c:v>
                </c:pt>
                <c:pt idx="51">
                  <c:v>78.8</c:v>
                </c:pt>
                <c:pt idx="52">
                  <c:v>56.3</c:v>
                </c:pt>
                <c:pt idx="53">
                  <c:v>44.3</c:v>
                </c:pt>
                <c:pt idx="54">
                  <c:v>51.6</c:v>
                </c:pt>
                <c:pt idx="55">
                  <c:v>41.9</c:v>
                </c:pt>
                <c:pt idx="56">
                  <c:v>52.4</c:v>
                </c:pt>
                <c:pt idx="57">
                  <c:v>51.6</c:v>
                </c:pt>
                <c:pt idx="58">
                  <c:v>54.3</c:v>
                </c:pt>
                <c:pt idx="59">
                  <c:v>52.6</c:v>
                </c:pt>
                <c:pt idx="60">
                  <c:v>55.8</c:v>
                </c:pt>
                <c:pt idx="61">
                  <c:v>53.2</c:v>
                </c:pt>
                <c:pt idx="62">
                  <c:v>40.1</c:v>
                </c:pt>
                <c:pt idx="63">
                  <c:v>12.4</c:v>
                </c:pt>
                <c:pt idx="64">
                  <c:v>28</c:v>
                </c:pt>
                <c:pt idx="65">
                  <c:v>42.7</c:v>
                </c:pt>
                <c:pt idx="66">
                  <c:v>41.6</c:v>
                </c:pt>
                <c:pt idx="67">
                  <c:v>35.799999999999997</c:v>
                </c:pt>
                <c:pt idx="68">
                  <c:v>34.6</c:v>
                </c:pt>
                <c:pt idx="69">
                  <c:v>40.1</c:v>
                </c:pt>
                <c:pt idx="70">
                  <c:v>42.8</c:v>
                </c:pt>
                <c:pt idx="71">
                  <c:v>37.200000000000003</c:v>
                </c:pt>
                <c:pt idx="72">
                  <c:v>37.799999999999997</c:v>
                </c:pt>
                <c:pt idx="73">
                  <c:v>36.200000000000003</c:v>
                </c:pt>
              </c:numCache>
            </c:numRef>
          </c:val>
          <c:extLst>
            <c:ext xmlns:c16="http://schemas.microsoft.com/office/drawing/2014/chart" uri="{C3380CC4-5D6E-409C-BE32-E72D297353CC}">
              <c16:uniqueId val="{00000052-E2AD-2747-9483-378C7D30C9D4}"/>
            </c:ext>
          </c:extLst>
        </c:ser>
        <c:dLbls>
          <c:showLegendKey val="0"/>
          <c:showVal val="0"/>
          <c:showCatName val="0"/>
          <c:showSerName val="0"/>
          <c:showPercent val="0"/>
          <c:showBubbleSize val="0"/>
        </c:dLbls>
        <c:gapWidth val="20"/>
        <c:axId val="1418782560"/>
        <c:axId val="1419686048"/>
      </c:barChart>
      <c:catAx>
        <c:axId val="141878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Calibri" panose="020F0502020204030204" pitchFamily="34" charset="0"/>
                <a:ea typeface="Arial" charset="0"/>
                <a:cs typeface="Calibri" panose="020F0502020204030204" pitchFamily="34" charset="0"/>
              </a:defRPr>
            </a:pPr>
            <a:endParaRPr lang="en-US"/>
          </a:p>
        </c:txPr>
        <c:crossAx val="1419686048"/>
        <c:crosses val="autoZero"/>
        <c:auto val="1"/>
        <c:lblAlgn val="ctr"/>
        <c:lblOffset val="100"/>
        <c:noMultiLvlLbl val="0"/>
      </c:catAx>
      <c:valAx>
        <c:axId val="1419686048"/>
        <c:scaling>
          <c:orientation val="minMax"/>
          <c:max val="80"/>
        </c:scaling>
        <c:delete val="1"/>
        <c:axPos val="l"/>
        <c:numFmt formatCode="General" sourceLinked="0"/>
        <c:majorTickMark val="out"/>
        <c:minorTickMark val="none"/>
        <c:tickLblPos val="nextTo"/>
        <c:crossAx val="1418782560"/>
        <c:crosses val="autoZero"/>
        <c:crossBetween val="between"/>
      </c:valAx>
      <c:spPr>
        <a:noFill/>
        <a:ln>
          <a:noFill/>
        </a:ln>
        <a:effectLst/>
      </c:spPr>
    </c:plotArea>
    <c:plotVisOnly val="0"/>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2060"/>
            </a:solidFill>
            <a:ln>
              <a:noFill/>
            </a:ln>
            <a:effectLst/>
          </c:spPr>
          <c:invertIfNegative val="0"/>
          <c:dPt>
            <c:idx val="0"/>
            <c:invertIfNegative val="0"/>
            <c:bubble3D val="0"/>
            <c:spPr>
              <a:solidFill>
                <a:srgbClr val="00B0F0"/>
              </a:solidFill>
              <a:ln>
                <a:noFill/>
              </a:ln>
              <a:effectLst/>
            </c:spPr>
            <c:extLst>
              <c:ext xmlns:c16="http://schemas.microsoft.com/office/drawing/2014/chart" uri="{C3380CC4-5D6E-409C-BE32-E72D297353CC}">
                <c16:uniqueId val="{00000016-EAEE-4946-B9D2-FD24190D26D7}"/>
              </c:ext>
            </c:extLst>
          </c:dPt>
          <c:dPt>
            <c:idx val="1"/>
            <c:invertIfNegative val="0"/>
            <c:bubble3D val="0"/>
            <c:spPr>
              <a:solidFill>
                <a:srgbClr val="00B0F0"/>
              </a:solidFill>
              <a:ln>
                <a:noFill/>
              </a:ln>
              <a:effectLst/>
            </c:spPr>
            <c:extLst>
              <c:ext xmlns:c16="http://schemas.microsoft.com/office/drawing/2014/chart" uri="{C3380CC4-5D6E-409C-BE32-E72D297353CC}">
                <c16:uniqueId val="{00000012-5B44-D442-8589-AD135530F3E0}"/>
              </c:ext>
            </c:extLst>
          </c:dPt>
          <c:dPt>
            <c:idx val="2"/>
            <c:invertIfNegative val="0"/>
            <c:bubble3D val="0"/>
            <c:spPr>
              <a:solidFill>
                <a:srgbClr val="00B0F0"/>
              </a:solidFill>
              <a:ln>
                <a:noFill/>
              </a:ln>
              <a:effectLst/>
            </c:spPr>
            <c:extLst>
              <c:ext xmlns:c16="http://schemas.microsoft.com/office/drawing/2014/chart" uri="{C3380CC4-5D6E-409C-BE32-E72D297353CC}">
                <c16:uniqueId val="{00000013-5B44-D442-8589-AD135530F3E0}"/>
              </c:ext>
            </c:extLst>
          </c:dPt>
          <c:dPt>
            <c:idx val="3"/>
            <c:invertIfNegative val="0"/>
            <c:bubble3D val="0"/>
            <c:spPr>
              <a:solidFill>
                <a:srgbClr val="00B0F0"/>
              </a:solidFill>
              <a:ln>
                <a:noFill/>
              </a:ln>
              <a:effectLst/>
            </c:spPr>
            <c:extLst>
              <c:ext xmlns:c16="http://schemas.microsoft.com/office/drawing/2014/chart" uri="{C3380CC4-5D6E-409C-BE32-E72D297353CC}">
                <c16:uniqueId val="{00000010-7C9C-0243-96BE-48601615721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E-0DD4-D643-914D-9CB1A4ADE68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C-D9FD-EC48-BB44-E08F002B3C41}"/>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A-6026-3144-A8B5-BFDAC2E800B6}"/>
              </c:ext>
            </c:extLst>
          </c:dPt>
          <c:dPt>
            <c:idx val="7"/>
            <c:invertIfNegative val="0"/>
            <c:bubble3D val="0"/>
            <c:spPr>
              <a:solidFill>
                <a:schemeClr val="accent2"/>
              </a:solidFill>
              <a:ln>
                <a:noFill/>
              </a:ln>
              <a:effectLst/>
            </c:spPr>
            <c:extLst>
              <c:ext xmlns:c16="http://schemas.microsoft.com/office/drawing/2014/chart" uri="{C3380CC4-5D6E-409C-BE32-E72D297353CC}">
                <c16:uniqueId val="{00000000-4E66-6E4C-9E15-3DA541C589C2}"/>
              </c:ext>
            </c:extLst>
          </c:dPt>
          <c:dPt>
            <c:idx val="8"/>
            <c:invertIfNegative val="0"/>
            <c:bubble3D val="0"/>
            <c:spPr>
              <a:solidFill>
                <a:srgbClr val="0070C0"/>
              </a:solidFill>
              <a:ln>
                <a:noFill/>
              </a:ln>
              <a:effectLst/>
            </c:spPr>
            <c:extLst>
              <c:ext xmlns:c16="http://schemas.microsoft.com/office/drawing/2014/chart" uri="{C3380CC4-5D6E-409C-BE32-E72D297353CC}">
                <c16:uniqueId val="{00000006-A09F-004A-B8CE-D9D2BF02648C}"/>
              </c:ext>
            </c:extLst>
          </c:dPt>
          <c:dPt>
            <c:idx val="9"/>
            <c:invertIfNegative val="0"/>
            <c:bubble3D val="0"/>
            <c:spPr>
              <a:solidFill>
                <a:srgbClr val="0070C0"/>
              </a:solidFill>
              <a:ln>
                <a:noFill/>
              </a:ln>
              <a:effectLst/>
            </c:spPr>
            <c:extLst>
              <c:ext xmlns:c16="http://schemas.microsoft.com/office/drawing/2014/chart" uri="{C3380CC4-5D6E-409C-BE32-E72D297353CC}">
                <c16:uniqueId val="{00000001-C9B7-2B43-9198-A108ADCA909B}"/>
              </c:ext>
            </c:extLst>
          </c:dPt>
          <c:dPt>
            <c:idx val="10"/>
            <c:invertIfNegative val="0"/>
            <c:bubble3D val="0"/>
            <c:spPr>
              <a:solidFill>
                <a:srgbClr val="0070C0"/>
              </a:solidFill>
              <a:ln>
                <a:noFill/>
              </a:ln>
              <a:effectLst/>
            </c:spPr>
            <c:extLst>
              <c:ext xmlns:c16="http://schemas.microsoft.com/office/drawing/2014/chart" uri="{C3380CC4-5D6E-409C-BE32-E72D297353CC}">
                <c16:uniqueId val="{00000001-2122-9B4D-81AF-2A6D972E6E8A}"/>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0-4C28-A54D-8526-82F6552C5D49}"/>
              </c:ext>
            </c:extLst>
          </c:dPt>
          <c:cat>
            <c:strRef>
              <c:f>Sheet1!$A$2:$A$13</c:f>
              <c:strCache>
                <c:ptCount val="12"/>
                <c:pt idx="0">
                  <c:v>Sep</c:v>
                </c:pt>
                <c:pt idx="1">
                  <c:v>Oct</c:v>
                </c:pt>
                <c:pt idx="2">
                  <c:v>Nov</c:v>
                </c:pt>
                <c:pt idx="3">
                  <c:v>Dec</c:v>
                </c:pt>
                <c:pt idx="4">
                  <c:v>Jan</c:v>
                </c:pt>
                <c:pt idx="5">
                  <c:v>Feb</c:v>
                </c:pt>
                <c:pt idx="6">
                  <c:v>Mar</c:v>
                </c:pt>
                <c:pt idx="7">
                  <c:v>Apr</c:v>
                </c:pt>
                <c:pt idx="8">
                  <c:v>May</c:v>
                </c:pt>
                <c:pt idx="9">
                  <c:v>June</c:v>
                </c:pt>
                <c:pt idx="10">
                  <c:v>July</c:v>
                </c:pt>
                <c:pt idx="11">
                  <c:v>Aug</c:v>
                </c:pt>
              </c:strCache>
            </c:strRef>
          </c:cat>
          <c:val>
            <c:numRef>
              <c:f>Sheet1!$B$2:$B$13</c:f>
              <c:numCache>
                <c:formatCode>General</c:formatCode>
                <c:ptCount val="12"/>
                <c:pt idx="0">
                  <c:v>40.1</c:v>
                </c:pt>
                <c:pt idx="1">
                  <c:v>12.4</c:v>
                </c:pt>
                <c:pt idx="2">
                  <c:v>28</c:v>
                </c:pt>
                <c:pt idx="3">
                  <c:v>42.7</c:v>
                </c:pt>
                <c:pt idx="4">
                  <c:v>41.6</c:v>
                </c:pt>
                <c:pt idx="5">
                  <c:v>35.799999999999997</c:v>
                </c:pt>
                <c:pt idx="6">
                  <c:v>34.6</c:v>
                </c:pt>
                <c:pt idx="7">
                  <c:v>40.1</c:v>
                </c:pt>
                <c:pt idx="8">
                  <c:v>42.8</c:v>
                </c:pt>
                <c:pt idx="9">
                  <c:v>37.200000000000003</c:v>
                </c:pt>
                <c:pt idx="10">
                  <c:v>37.799999999999997</c:v>
                </c:pt>
                <c:pt idx="11">
                  <c:v>36.200000000000003</c:v>
                </c:pt>
              </c:numCache>
            </c:numRef>
          </c:val>
          <c:extLst>
            <c:ext xmlns:c16="http://schemas.microsoft.com/office/drawing/2014/chart" uri="{C3380CC4-5D6E-409C-BE32-E72D297353CC}">
              <c16:uniqueId val="{00000000-7C6D-BB45-B45F-E0DF8DBD7D63}"/>
            </c:ext>
          </c:extLst>
        </c:ser>
        <c:dLbls>
          <c:showLegendKey val="0"/>
          <c:showVal val="0"/>
          <c:showCatName val="0"/>
          <c:showSerName val="0"/>
          <c:showPercent val="0"/>
          <c:showBubbleSize val="0"/>
        </c:dLbls>
        <c:gapWidth val="20"/>
        <c:axId val="1422695456"/>
        <c:axId val="1908174368"/>
      </c:barChart>
      <c:catAx>
        <c:axId val="1422695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50000"/>
                  </a:schemeClr>
                </a:solidFill>
                <a:latin typeface="Calibri" panose="020F0502020204030204" pitchFamily="34" charset="0"/>
                <a:ea typeface="Arial" charset="0"/>
                <a:cs typeface="Calibri" panose="020F0502020204030204" pitchFamily="34" charset="0"/>
              </a:defRPr>
            </a:pPr>
            <a:endParaRPr lang="en-US"/>
          </a:p>
        </c:txPr>
        <c:crossAx val="1908174368"/>
        <c:crosses val="autoZero"/>
        <c:auto val="1"/>
        <c:lblAlgn val="ctr"/>
        <c:lblOffset val="100"/>
        <c:noMultiLvlLbl val="0"/>
      </c:catAx>
      <c:valAx>
        <c:axId val="1908174368"/>
        <c:scaling>
          <c:orientation val="minMax"/>
          <c:max val="80"/>
        </c:scaling>
        <c:delete val="1"/>
        <c:axPos val="l"/>
        <c:majorGridlines>
          <c:spPr>
            <a:ln w="9525" cap="flat" cmpd="sng" algn="ctr">
              <a:noFill/>
              <a:round/>
            </a:ln>
            <a:effectLst/>
          </c:spPr>
        </c:majorGridlines>
        <c:numFmt formatCode="General" sourceLinked="0"/>
        <c:majorTickMark val="out"/>
        <c:minorTickMark val="none"/>
        <c:tickLblPos val="nextTo"/>
        <c:crossAx val="1422695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438294689603601E-2"/>
          <c:y val="3.9227000967684097E-2"/>
          <c:w val="0.96110695587135397"/>
          <c:h val="0.91712053854137143"/>
        </c:manualLayout>
      </c:layout>
      <c:barChart>
        <c:barDir val="col"/>
        <c:grouping val="clustered"/>
        <c:varyColors val="0"/>
        <c:ser>
          <c:idx val="0"/>
          <c:order val="0"/>
          <c:tx>
            <c:strRef>
              <c:f>Sheet1!$B$1</c:f>
              <c:strCache>
                <c:ptCount val="1"/>
                <c:pt idx="0">
                  <c:v>2018</c:v>
                </c:pt>
              </c:strCache>
            </c:strRef>
          </c:tx>
          <c:spPr>
            <a:solidFill>
              <a:srgbClr val="00206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51.6</c:v>
                </c:pt>
                <c:pt idx="1">
                  <c:v>41.9</c:v>
                </c:pt>
                <c:pt idx="2">
                  <c:v>52.4</c:v>
                </c:pt>
                <c:pt idx="3">
                  <c:v>51.6</c:v>
                </c:pt>
                <c:pt idx="4">
                  <c:v>54.3</c:v>
                </c:pt>
                <c:pt idx="5">
                  <c:v>52.6</c:v>
                </c:pt>
                <c:pt idx="6">
                  <c:v>55.8</c:v>
                </c:pt>
                <c:pt idx="7">
                  <c:v>53.2</c:v>
                </c:pt>
                <c:pt idx="8">
                  <c:v>40.1</c:v>
                </c:pt>
                <c:pt idx="9">
                  <c:v>12.4</c:v>
                </c:pt>
                <c:pt idx="10">
                  <c:v>28</c:v>
                </c:pt>
                <c:pt idx="11">
                  <c:v>42.7</c:v>
                </c:pt>
              </c:numCache>
            </c:numRef>
          </c:val>
          <c:extLst>
            <c:ext xmlns:c16="http://schemas.microsoft.com/office/drawing/2014/chart" uri="{C3380CC4-5D6E-409C-BE32-E72D297353CC}">
              <c16:uniqueId val="{00000000-7B5C-5048-A791-564B6FA966C5}"/>
            </c:ext>
          </c:extLst>
        </c:ser>
        <c:ser>
          <c:idx val="1"/>
          <c:order val="1"/>
          <c:tx>
            <c:strRef>
              <c:f>Sheet1!$C$1</c:f>
              <c:strCache>
                <c:ptCount val="1"/>
                <c:pt idx="0">
                  <c:v>2019</c:v>
                </c:pt>
              </c:strCache>
            </c:strRef>
          </c:tx>
          <c:spPr>
            <a:solidFill>
              <a:srgbClr val="00B0F0"/>
            </a:solidFill>
            <a:ln>
              <a:noFill/>
            </a:ln>
            <a:effectLst/>
          </c:spPr>
          <c:invertIfNegative val="0"/>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41.6</c:v>
                </c:pt>
                <c:pt idx="1">
                  <c:v>35.799999999999997</c:v>
                </c:pt>
                <c:pt idx="2">
                  <c:v>34.6</c:v>
                </c:pt>
                <c:pt idx="3">
                  <c:v>40.1</c:v>
                </c:pt>
                <c:pt idx="4">
                  <c:v>42.8</c:v>
                </c:pt>
                <c:pt idx="5">
                  <c:v>37.200000000000003</c:v>
                </c:pt>
                <c:pt idx="6">
                  <c:v>37.799999999999997</c:v>
                </c:pt>
                <c:pt idx="7">
                  <c:v>36.200000000000003</c:v>
                </c:pt>
              </c:numCache>
            </c:numRef>
          </c:val>
          <c:extLst>
            <c:ext xmlns:c16="http://schemas.microsoft.com/office/drawing/2014/chart" uri="{C3380CC4-5D6E-409C-BE32-E72D297353CC}">
              <c16:uniqueId val="{00000000-1852-B74C-BE18-2F2DECE68572}"/>
            </c:ext>
          </c:extLst>
        </c:ser>
        <c:dLbls>
          <c:showLegendKey val="0"/>
          <c:showVal val="0"/>
          <c:showCatName val="0"/>
          <c:showSerName val="0"/>
          <c:showPercent val="0"/>
          <c:showBubbleSize val="0"/>
        </c:dLbls>
        <c:gapWidth val="20"/>
        <c:axId val="1423239568"/>
        <c:axId val="1423241888"/>
      </c:barChart>
      <c:catAx>
        <c:axId val="14232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50000"/>
                  </a:schemeClr>
                </a:solidFill>
                <a:latin typeface="Calibri" panose="020F0502020204030204" pitchFamily="34" charset="0"/>
                <a:ea typeface="Arial" charset="0"/>
                <a:cs typeface="Calibri" panose="020F0502020204030204" pitchFamily="34" charset="0"/>
              </a:defRPr>
            </a:pPr>
            <a:endParaRPr lang="en-US"/>
          </a:p>
        </c:txPr>
        <c:crossAx val="1423241888"/>
        <c:crosses val="autoZero"/>
        <c:auto val="1"/>
        <c:lblAlgn val="ctr"/>
        <c:lblOffset val="100"/>
        <c:noMultiLvlLbl val="0"/>
      </c:catAx>
      <c:valAx>
        <c:axId val="1423241888"/>
        <c:scaling>
          <c:orientation val="minMax"/>
          <c:max val="80"/>
        </c:scaling>
        <c:delete val="1"/>
        <c:axPos val="l"/>
        <c:numFmt formatCode="General" sourceLinked="0"/>
        <c:majorTickMark val="out"/>
        <c:minorTickMark val="none"/>
        <c:tickLblPos val="nextTo"/>
        <c:crossAx val="1423239568"/>
        <c:crosses val="autoZero"/>
        <c:crossBetween val="between"/>
      </c:valAx>
      <c:spPr>
        <a:noFill/>
        <a:ln w="25400">
          <a:noFill/>
        </a:ln>
        <a:effectLst/>
      </c:spPr>
    </c:plotArea>
    <c:legend>
      <c:legendPos val="tr"/>
      <c:legendEntry>
        <c:idx val="0"/>
        <c:txPr>
          <a:bodyPr rot="0" spcFirstLastPara="1" vertOverflow="ellipsis" vert="horz" wrap="square" anchor="ctr" anchorCtr="1"/>
          <a:lstStyle/>
          <a:p>
            <a:pPr>
              <a:defRPr sz="2000" b="0" i="0" u="none" strike="noStrike" kern="1200" baseline="0">
                <a:solidFill>
                  <a:srgbClr val="595959"/>
                </a:solidFill>
                <a:latin typeface="Calibri" panose="020F0502020204030204" pitchFamily="34" charset="0"/>
                <a:ea typeface="Arial" charset="0"/>
                <a:cs typeface="Calibri" panose="020F0502020204030204" pitchFamily="34" charset="0"/>
              </a:defRPr>
            </a:pPr>
            <a:endParaRPr lang="en-US"/>
          </a:p>
        </c:txPr>
      </c:legendEntry>
      <c:overlay val="0"/>
      <c:spPr>
        <a:noFill/>
        <a:ln>
          <a:noFill/>
        </a:ln>
        <a:effectLst/>
      </c:spPr>
      <c:txPr>
        <a:bodyPr rot="0" spcFirstLastPara="1" vertOverflow="ellipsis" vert="horz" wrap="square" anchor="ctr" anchorCtr="1"/>
        <a:lstStyle/>
        <a:p>
          <a:pPr>
            <a:defRPr sz="2000" b="0" i="0" u="none" strike="noStrike" kern="1200" baseline="0">
              <a:solidFill>
                <a:srgbClr val="595959"/>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Series 1</c:v>
                </c:pt>
              </c:strCache>
            </c:strRef>
          </c:tx>
          <c:spPr>
            <a:solidFill>
              <a:srgbClr val="0070C0"/>
            </a:solidFill>
            <a:ln w="57150">
              <a:solidFill>
                <a:srgbClr val="0070C0"/>
              </a:solidFill>
            </a:ln>
            <a:effectLst/>
          </c:spPr>
          <c:cat>
            <c:strRef>
              <c:f>Sheet1!$A$2:$A$92</c:f>
              <c:strCache>
                <c:ptCount val="88"/>
                <c:pt idx="0">
                  <c:v>1/4</c:v>
                </c:pt>
                <c:pt idx="4">
                  <c:v>2/1</c:v>
                </c:pt>
                <c:pt idx="8">
                  <c:v>3/1</c:v>
                </c:pt>
                <c:pt idx="13">
                  <c:v>4/5</c:v>
                </c:pt>
                <c:pt idx="17">
                  <c:v>5/3</c:v>
                </c:pt>
                <c:pt idx="22">
                  <c:v>6/7</c:v>
                </c:pt>
                <c:pt idx="26">
                  <c:v>7/5</c:v>
                </c:pt>
                <c:pt idx="30">
                  <c:v>8/2</c:v>
                </c:pt>
                <c:pt idx="35">
                  <c:v>9/6</c:v>
                </c:pt>
                <c:pt idx="39">
                  <c:v>10/4</c:v>
                </c:pt>
                <c:pt idx="43">
                  <c:v>11/1</c:v>
                </c:pt>
                <c:pt idx="48">
                  <c:v>12/6</c:v>
                </c:pt>
                <c:pt idx="52">
                  <c:v>1/3</c:v>
                </c:pt>
                <c:pt idx="56">
                  <c:v>1/31</c:v>
                </c:pt>
                <c:pt idx="61">
                  <c:v>3/7</c:v>
                </c:pt>
                <c:pt idx="65">
                  <c:v>4/4</c:v>
                </c:pt>
                <c:pt idx="69">
                  <c:v>5/2</c:v>
                </c:pt>
                <c:pt idx="74">
                  <c:v>6/6</c:v>
                </c:pt>
                <c:pt idx="78">
                  <c:v>7/3</c:v>
                </c:pt>
                <c:pt idx="82">
                  <c:v>8/1</c:v>
                </c:pt>
                <c:pt idx="87">
                  <c:v>9/5</c:v>
                </c:pt>
              </c:strCache>
            </c:strRef>
          </c:cat>
          <c:val>
            <c:numRef>
              <c:f>Sheet1!$B$2:$B$92</c:f>
              <c:numCache>
                <c:formatCode>General</c:formatCode>
                <c:ptCount val="91"/>
                <c:pt idx="0">
                  <c:v>3.95</c:v>
                </c:pt>
                <c:pt idx="1">
                  <c:v>3.99</c:v>
                </c:pt>
                <c:pt idx="2">
                  <c:v>4.04</c:v>
                </c:pt>
                <c:pt idx="3">
                  <c:v>4.1500000000000004</c:v>
                </c:pt>
                <c:pt idx="4">
                  <c:v>4.22</c:v>
                </c:pt>
                <c:pt idx="5">
                  <c:v>4.32</c:v>
                </c:pt>
                <c:pt idx="6">
                  <c:v>4.38</c:v>
                </c:pt>
                <c:pt idx="7" formatCode="0.00">
                  <c:v>4.4000000000000004</c:v>
                </c:pt>
                <c:pt idx="8">
                  <c:v>4.43</c:v>
                </c:pt>
                <c:pt idx="9">
                  <c:v>4.46</c:v>
                </c:pt>
                <c:pt idx="10">
                  <c:v>4.4400000000000004</c:v>
                </c:pt>
                <c:pt idx="11">
                  <c:v>4.45</c:v>
                </c:pt>
                <c:pt idx="12">
                  <c:v>4.4400000000000004</c:v>
                </c:pt>
                <c:pt idx="13" formatCode="0.00">
                  <c:v>4.4000000000000004</c:v>
                </c:pt>
                <c:pt idx="14">
                  <c:v>4.42</c:v>
                </c:pt>
                <c:pt idx="15">
                  <c:v>4.47</c:v>
                </c:pt>
                <c:pt idx="16">
                  <c:v>4.58</c:v>
                </c:pt>
                <c:pt idx="17">
                  <c:v>4.55</c:v>
                </c:pt>
                <c:pt idx="18">
                  <c:v>4.55</c:v>
                </c:pt>
                <c:pt idx="19">
                  <c:v>4.6100000000000003</c:v>
                </c:pt>
                <c:pt idx="20">
                  <c:v>4.66</c:v>
                </c:pt>
                <c:pt idx="21">
                  <c:v>4.5599999999999996</c:v>
                </c:pt>
                <c:pt idx="22">
                  <c:v>4.54</c:v>
                </c:pt>
                <c:pt idx="23">
                  <c:v>4.62</c:v>
                </c:pt>
                <c:pt idx="24">
                  <c:v>4.57</c:v>
                </c:pt>
                <c:pt idx="25">
                  <c:v>4.55</c:v>
                </c:pt>
                <c:pt idx="26">
                  <c:v>4.5199999999999996</c:v>
                </c:pt>
                <c:pt idx="27">
                  <c:v>4.53</c:v>
                </c:pt>
                <c:pt idx="28">
                  <c:v>4.5199999999999996</c:v>
                </c:pt>
                <c:pt idx="29">
                  <c:v>4.54</c:v>
                </c:pt>
                <c:pt idx="30" formatCode="0.00">
                  <c:v>4.5999999999999996</c:v>
                </c:pt>
                <c:pt idx="31">
                  <c:v>4.59</c:v>
                </c:pt>
                <c:pt idx="32">
                  <c:v>4.53</c:v>
                </c:pt>
                <c:pt idx="33">
                  <c:v>4.51</c:v>
                </c:pt>
                <c:pt idx="34">
                  <c:v>4.5199999999999996</c:v>
                </c:pt>
                <c:pt idx="35">
                  <c:v>4.54</c:v>
                </c:pt>
                <c:pt idx="36" formatCode="0.00">
                  <c:v>4.5999999999999996</c:v>
                </c:pt>
                <c:pt idx="37">
                  <c:v>4.6500000000000004</c:v>
                </c:pt>
                <c:pt idx="38">
                  <c:v>4.72</c:v>
                </c:pt>
                <c:pt idx="39">
                  <c:v>4.71</c:v>
                </c:pt>
                <c:pt idx="40">
                  <c:v>4.9000000000000004</c:v>
                </c:pt>
                <c:pt idx="41">
                  <c:v>4.8499999999999996</c:v>
                </c:pt>
                <c:pt idx="42">
                  <c:v>4.8600000000000003</c:v>
                </c:pt>
                <c:pt idx="43">
                  <c:v>4.83</c:v>
                </c:pt>
                <c:pt idx="44">
                  <c:v>4.9400000000000004</c:v>
                </c:pt>
                <c:pt idx="45">
                  <c:v>4.9400000000000004</c:v>
                </c:pt>
                <c:pt idx="46">
                  <c:v>4.8099999999999996</c:v>
                </c:pt>
                <c:pt idx="47">
                  <c:v>4.8099999999999996</c:v>
                </c:pt>
                <c:pt idx="48">
                  <c:v>4.75</c:v>
                </c:pt>
                <c:pt idx="49">
                  <c:v>4.63</c:v>
                </c:pt>
                <c:pt idx="50">
                  <c:v>4.62</c:v>
                </c:pt>
                <c:pt idx="51">
                  <c:v>4.55</c:v>
                </c:pt>
                <c:pt idx="52" formatCode="0.00">
                  <c:v>4.51</c:v>
                </c:pt>
                <c:pt idx="53" formatCode="0.00">
                  <c:v>4.45</c:v>
                </c:pt>
                <c:pt idx="54" formatCode="0.00">
                  <c:v>4.45</c:v>
                </c:pt>
                <c:pt idx="55" formatCode="0.00">
                  <c:v>4.45</c:v>
                </c:pt>
                <c:pt idx="56">
                  <c:v>4.46</c:v>
                </c:pt>
                <c:pt idx="57">
                  <c:v>4.41</c:v>
                </c:pt>
                <c:pt idx="58">
                  <c:v>4.37</c:v>
                </c:pt>
                <c:pt idx="59">
                  <c:v>4.3499999999999996</c:v>
                </c:pt>
                <c:pt idx="60">
                  <c:v>4.3499999999999996</c:v>
                </c:pt>
                <c:pt idx="61">
                  <c:v>4.41</c:v>
                </c:pt>
                <c:pt idx="62">
                  <c:v>4.3099999999999996</c:v>
                </c:pt>
                <c:pt idx="63">
                  <c:v>4.28</c:v>
                </c:pt>
                <c:pt idx="64">
                  <c:v>4.0599999999999996</c:v>
                </c:pt>
                <c:pt idx="65">
                  <c:v>4.08</c:v>
                </c:pt>
                <c:pt idx="66">
                  <c:v>4.12</c:v>
                </c:pt>
                <c:pt idx="67">
                  <c:v>4.17</c:v>
                </c:pt>
                <c:pt idx="68">
                  <c:v>4.2</c:v>
                </c:pt>
                <c:pt idx="69">
                  <c:v>4.1399999999999997</c:v>
                </c:pt>
                <c:pt idx="70">
                  <c:v>4.0999999999999996</c:v>
                </c:pt>
                <c:pt idx="71">
                  <c:v>4.07</c:v>
                </c:pt>
                <c:pt idx="72">
                  <c:v>4.0599999999999996</c:v>
                </c:pt>
                <c:pt idx="73">
                  <c:v>3.99</c:v>
                </c:pt>
                <c:pt idx="74" formatCode="0.00">
                  <c:v>3.82</c:v>
                </c:pt>
                <c:pt idx="75" formatCode="0.00">
                  <c:v>3.82</c:v>
                </c:pt>
                <c:pt idx="76" formatCode="0.00">
                  <c:v>3.84</c:v>
                </c:pt>
                <c:pt idx="77" formatCode="0.00">
                  <c:v>3.73</c:v>
                </c:pt>
                <c:pt idx="78" formatCode="0.00">
                  <c:v>3.75</c:v>
                </c:pt>
                <c:pt idx="79" formatCode="0.00">
                  <c:v>3.75</c:v>
                </c:pt>
                <c:pt idx="80" formatCode="0.00">
                  <c:v>3.81</c:v>
                </c:pt>
                <c:pt idx="81" formatCode="0.00">
                  <c:v>3.75</c:v>
                </c:pt>
                <c:pt idx="82">
                  <c:v>3.75</c:v>
                </c:pt>
                <c:pt idx="83">
                  <c:v>3.6</c:v>
                </c:pt>
                <c:pt idx="84">
                  <c:v>3.6</c:v>
                </c:pt>
                <c:pt idx="85">
                  <c:v>3.55</c:v>
                </c:pt>
                <c:pt idx="86">
                  <c:v>3.58</c:v>
                </c:pt>
                <c:pt idx="87">
                  <c:v>3.49</c:v>
                </c:pt>
                <c:pt idx="88">
                  <c:v>3.56</c:v>
                </c:pt>
                <c:pt idx="89">
                  <c:v>3.73</c:v>
                </c:pt>
                <c:pt idx="90">
                  <c:v>3.64</c:v>
                </c:pt>
              </c:numCache>
            </c:numRef>
          </c:val>
          <c:extLst>
            <c:ext xmlns:c16="http://schemas.microsoft.com/office/drawing/2014/chart" uri="{C3380CC4-5D6E-409C-BE32-E72D297353CC}">
              <c16:uniqueId val="{00000000-7AFB-F140-A3A8-D7FCC8179061}"/>
            </c:ext>
          </c:extLst>
        </c:ser>
        <c:dLbls>
          <c:showLegendKey val="0"/>
          <c:showVal val="0"/>
          <c:showCatName val="0"/>
          <c:showSerName val="0"/>
          <c:showPercent val="0"/>
          <c:showBubbleSize val="0"/>
        </c:dLbls>
        <c:axId val="1205961360"/>
        <c:axId val="822039184"/>
      </c:areaChart>
      <c:catAx>
        <c:axId val="120596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2039184"/>
        <c:crosses val="autoZero"/>
        <c:auto val="1"/>
        <c:lblAlgn val="ctr"/>
        <c:lblOffset val="100"/>
        <c:noMultiLvlLbl val="0"/>
      </c:catAx>
      <c:valAx>
        <c:axId val="822039184"/>
        <c:scaling>
          <c:orientation val="minMax"/>
          <c:max val="4.96"/>
          <c:min val="3.5"/>
        </c:scaling>
        <c:delete val="1"/>
        <c:axPos val="l"/>
        <c:numFmt formatCode="0.00" sourceLinked="0"/>
        <c:majorTickMark val="none"/>
        <c:minorTickMark val="none"/>
        <c:tickLblPos val="nextTo"/>
        <c:crossAx val="1205961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910322549203895E-2"/>
          <c:y val="2.6917761597326801E-2"/>
          <c:w val="0.91448919411432983"/>
          <c:h val="0.87999958421896596"/>
        </c:manualLayout>
      </c:layout>
      <c:areaChart>
        <c:grouping val="standard"/>
        <c:varyColors val="0"/>
        <c:ser>
          <c:idx val="0"/>
          <c:order val="0"/>
          <c:tx>
            <c:strRef>
              <c:f>Sheet1!$B$1</c:f>
              <c:strCache>
                <c:ptCount val="1"/>
                <c:pt idx="0">
                  <c:v>Series 1</c:v>
                </c:pt>
              </c:strCache>
            </c:strRef>
          </c:tx>
          <c:spPr>
            <a:solidFill>
              <a:srgbClr val="0070C0"/>
            </a:solidFill>
            <a:ln w="57150">
              <a:solidFill>
                <a:srgbClr val="0070C0"/>
              </a:solidFill>
            </a:ln>
            <a:effectLst/>
          </c:spPr>
          <c:cat>
            <c:strRef>
              <c:f>Sheet1!$A$2:$A$196</c:f>
              <c:strCache>
                <c:ptCount val="192"/>
                <c:pt idx="0">
                  <c:v>1/7/16</c:v>
                </c:pt>
                <c:pt idx="4">
                  <c:v>2/4</c:v>
                </c:pt>
                <c:pt idx="8">
                  <c:v>3/3</c:v>
                </c:pt>
                <c:pt idx="13">
                  <c:v>4/7</c:v>
                </c:pt>
                <c:pt idx="17">
                  <c:v>5/5</c:v>
                </c:pt>
                <c:pt idx="21">
                  <c:v>6/2</c:v>
                </c:pt>
                <c:pt idx="26">
                  <c:v>7/7</c:v>
                </c:pt>
                <c:pt idx="30">
                  <c:v>8/4</c:v>
                </c:pt>
                <c:pt idx="34">
                  <c:v>9/1</c:v>
                </c:pt>
                <c:pt idx="39">
                  <c:v>10/6</c:v>
                </c:pt>
                <c:pt idx="43">
                  <c:v>11/3</c:v>
                </c:pt>
                <c:pt idx="47">
                  <c:v>12/1</c:v>
                </c:pt>
                <c:pt idx="52">
                  <c:v>1/5/2017</c:v>
                </c:pt>
                <c:pt idx="56">
                  <c:v>2/2</c:v>
                </c:pt>
                <c:pt idx="60">
                  <c:v>3/2</c:v>
                </c:pt>
                <c:pt idx="64">
                  <c:v>3/30</c:v>
                </c:pt>
                <c:pt idx="68">
                  <c:v>4/27</c:v>
                </c:pt>
                <c:pt idx="72">
                  <c:v>5/25</c:v>
                </c:pt>
                <c:pt idx="76">
                  <c:v>6/22</c:v>
                </c:pt>
                <c:pt idx="80">
                  <c:v>7/20</c:v>
                </c:pt>
                <c:pt idx="84">
                  <c:v>8/17</c:v>
                </c:pt>
                <c:pt idx="88">
                  <c:v>9/14</c:v>
                </c:pt>
                <c:pt idx="92">
                  <c:v>10/12</c:v>
                </c:pt>
                <c:pt idx="96">
                  <c:v>11/9</c:v>
                </c:pt>
                <c:pt idx="100">
                  <c:v>12/7</c:v>
                </c:pt>
                <c:pt idx="104">
                  <c:v>1/4/2018</c:v>
                </c:pt>
                <c:pt idx="108">
                  <c:v>2/1</c:v>
                </c:pt>
                <c:pt idx="112">
                  <c:v>3/1</c:v>
                </c:pt>
                <c:pt idx="117">
                  <c:v>4/5</c:v>
                </c:pt>
                <c:pt idx="121">
                  <c:v>5/4</c:v>
                </c:pt>
                <c:pt idx="126">
                  <c:v>6/7</c:v>
                </c:pt>
                <c:pt idx="130">
                  <c:v>7/5</c:v>
                </c:pt>
                <c:pt idx="134">
                  <c:v>8/2</c:v>
                </c:pt>
                <c:pt idx="139">
                  <c:v>9/6</c:v>
                </c:pt>
                <c:pt idx="143">
                  <c:v>10/4</c:v>
                </c:pt>
                <c:pt idx="147">
                  <c:v>11/1</c:v>
                </c:pt>
                <c:pt idx="152">
                  <c:v>12/6</c:v>
                </c:pt>
                <c:pt idx="156">
                  <c:v>1/3</c:v>
                </c:pt>
                <c:pt idx="160">
                  <c:v>1/31</c:v>
                </c:pt>
                <c:pt idx="165">
                  <c:v>3/7</c:v>
                </c:pt>
                <c:pt idx="169">
                  <c:v>4/4</c:v>
                </c:pt>
                <c:pt idx="173">
                  <c:v>5/2</c:v>
                </c:pt>
                <c:pt idx="178">
                  <c:v>6/6</c:v>
                </c:pt>
                <c:pt idx="182">
                  <c:v>7/3</c:v>
                </c:pt>
                <c:pt idx="186">
                  <c:v>8/1</c:v>
                </c:pt>
                <c:pt idx="191">
                  <c:v>9/5</c:v>
                </c:pt>
              </c:strCache>
            </c:strRef>
          </c:cat>
          <c:val>
            <c:numRef>
              <c:f>Sheet1!$B$2:$B$196</c:f>
              <c:numCache>
                <c:formatCode>0.00</c:formatCode>
                <c:ptCount val="195"/>
                <c:pt idx="0">
                  <c:v>3.97</c:v>
                </c:pt>
                <c:pt idx="1">
                  <c:v>3.92</c:v>
                </c:pt>
                <c:pt idx="2">
                  <c:v>3.81</c:v>
                </c:pt>
                <c:pt idx="3">
                  <c:v>3.79</c:v>
                </c:pt>
                <c:pt idx="4">
                  <c:v>3.72</c:v>
                </c:pt>
                <c:pt idx="5">
                  <c:v>3.65</c:v>
                </c:pt>
                <c:pt idx="6">
                  <c:v>3.65</c:v>
                </c:pt>
                <c:pt idx="7">
                  <c:v>3.62</c:v>
                </c:pt>
                <c:pt idx="8">
                  <c:v>3.64</c:v>
                </c:pt>
                <c:pt idx="9">
                  <c:v>3.68</c:v>
                </c:pt>
                <c:pt idx="10">
                  <c:v>3.73</c:v>
                </c:pt>
                <c:pt idx="11">
                  <c:v>3.71</c:v>
                </c:pt>
                <c:pt idx="12">
                  <c:v>3.71</c:v>
                </c:pt>
                <c:pt idx="13">
                  <c:v>3.59</c:v>
                </c:pt>
                <c:pt idx="14">
                  <c:v>3.58</c:v>
                </c:pt>
                <c:pt idx="15">
                  <c:v>3.59</c:v>
                </c:pt>
                <c:pt idx="16">
                  <c:v>3.66</c:v>
                </c:pt>
                <c:pt idx="17">
                  <c:v>3.61</c:v>
                </c:pt>
                <c:pt idx="18">
                  <c:v>3.57</c:v>
                </c:pt>
                <c:pt idx="19">
                  <c:v>3.58</c:v>
                </c:pt>
                <c:pt idx="20">
                  <c:v>3.64</c:v>
                </c:pt>
                <c:pt idx="21">
                  <c:v>3.66</c:v>
                </c:pt>
                <c:pt idx="22">
                  <c:v>3.6</c:v>
                </c:pt>
                <c:pt idx="23">
                  <c:v>3.54</c:v>
                </c:pt>
                <c:pt idx="24">
                  <c:v>3.56</c:v>
                </c:pt>
                <c:pt idx="25">
                  <c:v>3.48</c:v>
                </c:pt>
                <c:pt idx="26">
                  <c:v>3.41</c:v>
                </c:pt>
                <c:pt idx="27">
                  <c:v>3.42</c:v>
                </c:pt>
                <c:pt idx="28">
                  <c:v>3.45</c:v>
                </c:pt>
                <c:pt idx="29">
                  <c:v>3.48</c:v>
                </c:pt>
                <c:pt idx="30">
                  <c:v>3.43</c:v>
                </c:pt>
                <c:pt idx="31">
                  <c:v>3.45</c:v>
                </c:pt>
                <c:pt idx="32">
                  <c:v>3.43</c:v>
                </c:pt>
                <c:pt idx="33">
                  <c:v>3.43</c:v>
                </c:pt>
                <c:pt idx="34">
                  <c:v>3.46</c:v>
                </c:pt>
                <c:pt idx="35">
                  <c:v>3.44</c:v>
                </c:pt>
                <c:pt idx="36">
                  <c:v>3.5</c:v>
                </c:pt>
                <c:pt idx="37">
                  <c:v>3.48</c:v>
                </c:pt>
                <c:pt idx="38">
                  <c:v>3.42</c:v>
                </c:pt>
                <c:pt idx="39">
                  <c:v>3.42</c:v>
                </c:pt>
                <c:pt idx="40">
                  <c:v>3.47</c:v>
                </c:pt>
                <c:pt idx="41">
                  <c:v>3.52</c:v>
                </c:pt>
                <c:pt idx="42">
                  <c:v>3.47</c:v>
                </c:pt>
                <c:pt idx="43">
                  <c:v>3.54</c:v>
                </c:pt>
                <c:pt idx="44">
                  <c:v>3.57</c:v>
                </c:pt>
                <c:pt idx="45">
                  <c:v>3.94</c:v>
                </c:pt>
                <c:pt idx="46">
                  <c:v>4.03</c:v>
                </c:pt>
                <c:pt idx="47">
                  <c:v>4.08</c:v>
                </c:pt>
                <c:pt idx="48">
                  <c:v>4.13</c:v>
                </c:pt>
                <c:pt idx="49">
                  <c:v>4.16</c:v>
                </c:pt>
                <c:pt idx="50">
                  <c:v>4.3</c:v>
                </c:pt>
                <c:pt idx="51">
                  <c:v>4.32</c:v>
                </c:pt>
                <c:pt idx="52">
                  <c:v>4.2</c:v>
                </c:pt>
                <c:pt idx="53">
                  <c:v>4.12</c:v>
                </c:pt>
                <c:pt idx="54">
                  <c:v>4.09</c:v>
                </c:pt>
                <c:pt idx="55" formatCode="General">
                  <c:v>4.1900000000000004</c:v>
                </c:pt>
                <c:pt idx="56" formatCode="General">
                  <c:v>4.1900000000000004</c:v>
                </c:pt>
                <c:pt idx="57" formatCode="General">
                  <c:v>4.17</c:v>
                </c:pt>
                <c:pt idx="58" formatCode="General">
                  <c:v>4.1500000000000004</c:v>
                </c:pt>
                <c:pt idx="59" formatCode="General">
                  <c:v>4.16</c:v>
                </c:pt>
                <c:pt idx="60">
                  <c:v>4.0999999999999996</c:v>
                </c:pt>
                <c:pt idx="61" formatCode="General">
                  <c:v>4.21</c:v>
                </c:pt>
                <c:pt idx="62">
                  <c:v>4.3</c:v>
                </c:pt>
                <c:pt idx="63" formatCode="General">
                  <c:v>4.2300000000000004</c:v>
                </c:pt>
                <c:pt idx="64" formatCode="General">
                  <c:v>4.1399999999999997</c:v>
                </c:pt>
                <c:pt idx="65">
                  <c:v>4.0999999999999996</c:v>
                </c:pt>
                <c:pt idx="66" formatCode="General">
                  <c:v>4.08</c:v>
                </c:pt>
                <c:pt idx="67" formatCode="General">
                  <c:v>3.97</c:v>
                </c:pt>
                <c:pt idx="68" formatCode="General">
                  <c:v>4.03</c:v>
                </c:pt>
                <c:pt idx="69" formatCode="General">
                  <c:v>4.0199999999999996</c:v>
                </c:pt>
                <c:pt idx="70">
                  <c:v>4.05</c:v>
                </c:pt>
                <c:pt idx="71">
                  <c:v>4.0199999999999996</c:v>
                </c:pt>
                <c:pt idx="72">
                  <c:v>3.95</c:v>
                </c:pt>
                <c:pt idx="73" formatCode="General">
                  <c:v>3.94</c:v>
                </c:pt>
                <c:pt idx="74" formatCode="General">
                  <c:v>3.89</c:v>
                </c:pt>
                <c:pt idx="75" formatCode="General">
                  <c:v>3.91</c:v>
                </c:pt>
                <c:pt idx="76">
                  <c:v>3.9</c:v>
                </c:pt>
                <c:pt idx="77" formatCode="General">
                  <c:v>3.88</c:v>
                </c:pt>
                <c:pt idx="78" formatCode="General">
                  <c:v>3.96</c:v>
                </c:pt>
                <c:pt idx="79" formatCode="General">
                  <c:v>4.03</c:v>
                </c:pt>
                <c:pt idx="80" formatCode="General">
                  <c:v>3.96</c:v>
                </c:pt>
                <c:pt idx="81" formatCode="General">
                  <c:v>3.92</c:v>
                </c:pt>
                <c:pt idx="82" formatCode="General">
                  <c:v>3.93</c:v>
                </c:pt>
                <c:pt idx="83">
                  <c:v>3.9</c:v>
                </c:pt>
                <c:pt idx="84" formatCode="General">
                  <c:v>3.89</c:v>
                </c:pt>
                <c:pt idx="85" formatCode="General">
                  <c:v>3.86</c:v>
                </c:pt>
                <c:pt idx="86" formatCode="General">
                  <c:v>3.82</c:v>
                </c:pt>
                <c:pt idx="87" formatCode="General">
                  <c:v>3.78</c:v>
                </c:pt>
                <c:pt idx="88" formatCode="General">
                  <c:v>3.78</c:v>
                </c:pt>
                <c:pt idx="89" formatCode="General">
                  <c:v>3.83</c:v>
                </c:pt>
                <c:pt idx="90" formatCode="General">
                  <c:v>3.83</c:v>
                </c:pt>
                <c:pt idx="91" formatCode="General">
                  <c:v>3.85</c:v>
                </c:pt>
                <c:pt idx="92" formatCode="General">
                  <c:v>3.91</c:v>
                </c:pt>
                <c:pt idx="93" formatCode="General">
                  <c:v>3.88</c:v>
                </c:pt>
                <c:pt idx="94" formatCode="General">
                  <c:v>3.94</c:v>
                </c:pt>
                <c:pt idx="95" formatCode="General">
                  <c:v>3.94</c:v>
                </c:pt>
                <c:pt idx="96" formatCode="General">
                  <c:v>3.9</c:v>
                </c:pt>
                <c:pt idx="97" formatCode="General">
                  <c:v>3.95</c:v>
                </c:pt>
                <c:pt idx="98" formatCode="General">
                  <c:v>3.92</c:v>
                </c:pt>
                <c:pt idx="99" formatCode="General">
                  <c:v>3.9</c:v>
                </c:pt>
                <c:pt idx="100" formatCode="General">
                  <c:v>3.94</c:v>
                </c:pt>
                <c:pt idx="101" formatCode="General">
                  <c:v>3.93</c:v>
                </c:pt>
                <c:pt idx="102" formatCode="General">
                  <c:v>3.94</c:v>
                </c:pt>
                <c:pt idx="103" formatCode="General">
                  <c:v>3.99</c:v>
                </c:pt>
                <c:pt idx="104" formatCode="General">
                  <c:v>3.95</c:v>
                </c:pt>
                <c:pt idx="105" formatCode="General">
                  <c:v>3.99</c:v>
                </c:pt>
                <c:pt idx="106" formatCode="General">
                  <c:v>4.04</c:v>
                </c:pt>
                <c:pt idx="107" formatCode="General">
                  <c:v>4.1500000000000004</c:v>
                </c:pt>
                <c:pt idx="108" formatCode="General">
                  <c:v>4.22</c:v>
                </c:pt>
                <c:pt idx="109" formatCode="General">
                  <c:v>4.32</c:v>
                </c:pt>
                <c:pt idx="110" formatCode="General">
                  <c:v>4.38</c:v>
                </c:pt>
                <c:pt idx="111">
                  <c:v>4.4000000000000004</c:v>
                </c:pt>
                <c:pt idx="112" formatCode="General">
                  <c:v>4.43</c:v>
                </c:pt>
                <c:pt idx="113" formatCode="General">
                  <c:v>4.46</c:v>
                </c:pt>
                <c:pt idx="114" formatCode="General">
                  <c:v>4.4400000000000004</c:v>
                </c:pt>
                <c:pt idx="115" formatCode="General">
                  <c:v>4.45</c:v>
                </c:pt>
                <c:pt idx="116" formatCode="General">
                  <c:v>4.4400000000000004</c:v>
                </c:pt>
                <c:pt idx="117">
                  <c:v>4.4000000000000004</c:v>
                </c:pt>
                <c:pt idx="118" formatCode="General">
                  <c:v>4.42</c:v>
                </c:pt>
                <c:pt idx="119" formatCode="General">
                  <c:v>4.47</c:v>
                </c:pt>
                <c:pt idx="120" formatCode="General">
                  <c:v>4.58</c:v>
                </c:pt>
                <c:pt idx="121" formatCode="General">
                  <c:v>4.55</c:v>
                </c:pt>
                <c:pt idx="122" formatCode="General">
                  <c:v>4.55</c:v>
                </c:pt>
                <c:pt idx="123" formatCode="General">
                  <c:v>4.6100000000000003</c:v>
                </c:pt>
                <c:pt idx="124" formatCode="General">
                  <c:v>4.66</c:v>
                </c:pt>
                <c:pt idx="125" formatCode="General">
                  <c:v>4.5599999999999996</c:v>
                </c:pt>
                <c:pt idx="126" formatCode="General">
                  <c:v>4.54</c:v>
                </c:pt>
                <c:pt idx="127" formatCode="General">
                  <c:v>4.62</c:v>
                </c:pt>
                <c:pt idx="128" formatCode="General">
                  <c:v>4.57</c:v>
                </c:pt>
                <c:pt idx="129" formatCode="General">
                  <c:v>4.55</c:v>
                </c:pt>
                <c:pt idx="130" formatCode="General">
                  <c:v>4.5199999999999996</c:v>
                </c:pt>
                <c:pt idx="131" formatCode="General">
                  <c:v>4.53</c:v>
                </c:pt>
                <c:pt idx="132" formatCode="General">
                  <c:v>4.5199999999999996</c:v>
                </c:pt>
                <c:pt idx="133" formatCode="General">
                  <c:v>4.54</c:v>
                </c:pt>
                <c:pt idx="134">
                  <c:v>4.5999999999999996</c:v>
                </c:pt>
                <c:pt idx="135" formatCode="General">
                  <c:v>4.59</c:v>
                </c:pt>
                <c:pt idx="136" formatCode="General">
                  <c:v>4.53</c:v>
                </c:pt>
                <c:pt idx="137" formatCode="General">
                  <c:v>4.51</c:v>
                </c:pt>
                <c:pt idx="138" formatCode="General">
                  <c:v>4.5199999999999996</c:v>
                </c:pt>
                <c:pt idx="139" formatCode="General">
                  <c:v>4.54</c:v>
                </c:pt>
                <c:pt idx="140" formatCode="General">
                  <c:v>4.5999999999999996</c:v>
                </c:pt>
                <c:pt idx="141" formatCode="General">
                  <c:v>4.6500000000000004</c:v>
                </c:pt>
                <c:pt idx="142" formatCode="General">
                  <c:v>4.72</c:v>
                </c:pt>
                <c:pt idx="143" formatCode="General">
                  <c:v>4.71</c:v>
                </c:pt>
                <c:pt idx="144" formatCode="General">
                  <c:v>4.9000000000000004</c:v>
                </c:pt>
                <c:pt idx="145" formatCode="General">
                  <c:v>4.8499999999999996</c:v>
                </c:pt>
                <c:pt idx="146" formatCode="General">
                  <c:v>4.8600000000000003</c:v>
                </c:pt>
                <c:pt idx="147" formatCode="General">
                  <c:v>4.83</c:v>
                </c:pt>
                <c:pt idx="148" formatCode="General">
                  <c:v>4.9400000000000004</c:v>
                </c:pt>
                <c:pt idx="149" formatCode="General">
                  <c:v>4.9400000000000004</c:v>
                </c:pt>
                <c:pt idx="150" formatCode="General">
                  <c:v>4.8099999999999996</c:v>
                </c:pt>
                <c:pt idx="151" formatCode="General">
                  <c:v>4.8099999999999996</c:v>
                </c:pt>
                <c:pt idx="152" formatCode="General">
                  <c:v>4.75</c:v>
                </c:pt>
                <c:pt idx="153" formatCode="General">
                  <c:v>4.63</c:v>
                </c:pt>
                <c:pt idx="154" formatCode="General">
                  <c:v>4.62</c:v>
                </c:pt>
                <c:pt idx="155" formatCode="General">
                  <c:v>4.55</c:v>
                </c:pt>
                <c:pt idx="156" formatCode="General">
                  <c:v>4.51</c:v>
                </c:pt>
                <c:pt idx="157" formatCode="General">
                  <c:v>4.45</c:v>
                </c:pt>
                <c:pt idx="158" formatCode="General">
                  <c:v>4.45</c:v>
                </c:pt>
                <c:pt idx="159" formatCode="General">
                  <c:v>4.45</c:v>
                </c:pt>
                <c:pt idx="160" formatCode="General">
                  <c:v>4.46</c:v>
                </c:pt>
                <c:pt idx="161" formatCode="General">
                  <c:v>4.41</c:v>
                </c:pt>
                <c:pt idx="162" formatCode="General">
                  <c:v>4.37</c:v>
                </c:pt>
                <c:pt idx="163" formatCode="General">
                  <c:v>4.3499999999999996</c:v>
                </c:pt>
                <c:pt idx="164" formatCode="General">
                  <c:v>4.3499999999999996</c:v>
                </c:pt>
                <c:pt idx="165" formatCode="General">
                  <c:v>4.41</c:v>
                </c:pt>
                <c:pt idx="166" formatCode="General">
                  <c:v>4.3099999999999996</c:v>
                </c:pt>
                <c:pt idx="167" formatCode="General">
                  <c:v>4.28</c:v>
                </c:pt>
                <c:pt idx="168" formatCode="General">
                  <c:v>4.0599999999999996</c:v>
                </c:pt>
                <c:pt idx="169" formatCode="General">
                  <c:v>4.08</c:v>
                </c:pt>
                <c:pt idx="170" formatCode="General">
                  <c:v>4.12</c:v>
                </c:pt>
                <c:pt idx="171" formatCode="General">
                  <c:v>4.17</c:v>
                </c:pt>
                <c:pt idx="172" formatCode="General">
                  <c:v>4.2</c:v>
                </c:pt>
                <c:pt idx="173" formatCode="General">
                  <c:v>4.1399999999999997</c:v>
                </c:pt>
                <c:pt idx="174" formatCode="General">
                  <c:v>4.0999999999999996</c:v>
                </c:pt>
                <c:pt idx="175" formatCode="General">
                  <c:v>4.07</c:v>
                </c:pt>
                <c:pt idx="176" formatCode="General">
                  <c:v>4.0599999999999996</c:v>
                </c:pt>
                <c:pt idx="177" formatCode="General">
                  <c:v>3.99</c:v>
                </c:pt>
                <c:pt idx="178" formatCode="General">
                  <c:v>3.82</c:v>
                </c:pt>
                <c:pt idx="179" formatCode="General">
                  <c:v>3.82</c:v>
                </c:pt>
                <c:pt idx="180" formatCode="General">
                  <c:v>3.84</c:v>
                </c:pt>
                <c:pt idx="181" formatCode="General">
                  <c:v>3.73</c:v>
                </c:pt>
                <c:pt idx="182" formatCode="General">
                  <c:v>3.75</c:v>
                </c:pt>
                <c:pt idx="183" formatCode="General">
                  <c:v>3.75</c:v>
                </c:pt>
                <c:pt idx="184" formatCode="General">
                  <c:v>3.81</c:v>
                </c:pt>
                <c:pt idx="185" formatCode="General">
                  <c:v>3.75</c:v>
                </c:pt>
                <c:pt idx="186" formatCode="General">
                  <c:v>3.75</c:v>
                </c:pt>
                <c:pt idx="187" formatCode="General">
                  <c:v>3.6</c:v>
                </c:pt>
                <c:pt idx="188" formatCode="General">
                  <c:v>3.6</c:v>
                </c:pt>
                <c:pt idx="189" formatCode="General">
                  <c:v>3.55</c:v>
                </c:pt>
                <c:pt idx="190" formatCode="General">
                  <c:v>3.58</c:v>
                </c:pt>
                <c:pt idx="191" formatCode="General">
                  <c:v>3.49</c:v>
                </c:pt>
                <c:pt idx="192" formatCode="General">
                  <c:v>3.56</c:v>
                </c:pt>
                <c:pt idx="193" formatCode="General">
                  <c:v>3.73</c:v>
                </c:pt>
                <c:pt idx="194" formatCode="General">
                  <c:v>3.64</c:v>
                </c:pt>
              </c:numCache>
            </c:numRef>
          </c:val>
          <c:extLst>
            <c:ext xmlns:c16="http://schemas.microsoft.com/office/drawing/2014/chart" uri="{C3380CC4-5D6E-409C-BE32-E72D297353CC}">
              <c16:uniqueId val="{00000000-7AFB-F140-A3A8-D7FCC8179061}"/>
            </c:ext>
          </c:extLst>
        </c:ser>
        <c:dLbls>
          <c:showLegendKey val="0"/>
          <c:showVal val="0"/>
          <c:showCatName val="0"/>
          <c:showSerName val="0"/>
          <c:showPercent val="0"/>
          <c:showBubbleSize val="0"/>
        </c:dLbls>
        <c:axId val="1205961360"/>
        <c:axId val="822039184"/>
      </c:areaChart>
      <c:catAx>
        <c:axId val="1205961360"/>
        <c:scaling>
          <c:orientation val="minMax"/>
        </c:scaling>
        <c:delete val="0"/>
        <c:axPos val="b"/>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822039184"/>
        <c:crosses val="autoZero"/>
        <c:auto val="1"/>
        <c:lblAlgn val="ctr"/>
        <c:lblOffset val="100"/>
        <c:noMultiLvlLbl val="0"/>
      </c:catAx>
      <c:valAx>
        <c:axId val="822039184"/>
        <c:scaling>
          <c:orientation val="minMax"/>
          <c:max val="5"/>
          <c:min val="3.39"/>
        </c:scaling>
        <c:delete val="1"/>
        <c:axPos val="l"/>
        <c:numFmt formatCode="0.00" sourceLinked="0"/>
        <c:majorTickMark val="out"/>
        <c:minorTickMark val="none"/>
        <c:tickLblPos val="nextTo"/>
        <c:crossAx val="1205961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76200" cap="rnd">
              <a:solidFill>
                <a:srgbClr val="0070C0"/>
              </a:solidFill>
              <a:round/>
            </a:ln>
            <a:effectLst>
              <a:outerShdw blurRad="50800" dist="38100" dir="18900000" algn="bl" rotWithShape="0">
                <a:prstClr val="black">
                  <a:alpha val="40000"/>
                </a:prstClr>
              </a:outerShdw>
            </a:effectLst>
          </c:spPr>
          <c:marker>
            <c:symbol val="none"/>
          </c:marker>
          <c:dPt>
            <c:idx val="4"/>
            <c:marker>
              <c:symbol val="none"/>
            </c:marker>
            <c:bubble3D val="0"/>
            <c:spPr>
              <a:ln w="76200" cap="rnd">
                <a:solidFill>
                  <a:srgbClr val="0070C0"/>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323E-414D-A15B-51B0209EFD04}"/>
              </c:ext>
            </c:extLst>
          </c:dPt>
          <c:dLbls>
            <c:dLbl>
              <c:idx val="0"/>
              <c:layout>
                <c:manualLayout>
                  <c:x val="-5.289031865468307E-2"/>
                  <c:y val="-7.0454986686677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DF-4E9F-A10B-35DB1072766C}"/>
                </c:ext>
              </c:extLst>
            </c:dLbl>
            <c:dLbl>
              <c:idx val="1"/>
              <c:layout>
                <c:manualLayout>
                  <c:x val="-0.10079892073613739"/>
                  <c:y val="-7.47133721014059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FDF-4E9F-A10B-35DB1072766C}"/>
                </c:ext>
              </c:extLst>
            </c:dLbl>
            <c:dLbl>
              <c:idx val="3"/>
              <c:layout>
                <c:manualLayout>
                  <c:x val="-3.4924592874137711E-2"/>
                  <c:y val="-8.96177210529545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FDF-4E9F-A10B-35DB1072766C}"/>
                </c:ext>
              </c:extLst>
            </c:dLbl>
            <c:dLbl>
              <c:idx val="4"/>
              <c:layout>
                <c:manualLayout>
                  <c:x val="-1.5164534336993508E-2"/>
                  <c:y val="-0.12155561166341596"/>
                </c:manualLayout>
              </c:layout>
              <c:tx>
                <c:rich>
                  <a:bodyPr/>
                  <a:lstStyle/>
                  <a:p>
                    <a:fld id="{D4CF4688-DFDC-4A8C-8EF9-A106CE78706F}" type="VALUE">
                      <a:rPr lang="en-US" smtClean="0"/>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23E-414D-A15B-51B0209EFD04}"/>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bg1">
                          <a:lumMod val="65000"/>
                        </a:schemeClr>
                      </a:solidFill>
                      <a:round/>
                    </a:ln>
                    <a:effectLst/>
                  </c:spPr>
                </c15:leaderLines>
              </c:ext>
            </c:extLst>
          </c:dLbls>
          <c:cat>
            <c:strRef>
              <c:f>Sheet1!$A$2:$A$6</c:f>
              <c:strCache>
                <c:ptCount val="5"/>
                <c:pt idx="0">
                  <c:v>June 2018</c:v>
                </c:pt>
                <c:pt idx="1">
                  <c:v>September 2018</c:v>
                </c:pt>
                <c:pt idx="2">
                  <c:v>December 2018</c:v>
                </c:pt>
                <c:pt idx="3">
                  <c:v>March 2019</c:v>
                </c:pt>
                <c:pt idx="4">
                  <c:v>Today</c:v>
                </c:pt>
              </c:strCache>
            </c:strRef>
          </c:cat>
          <c:val>
            <c:numRef>
              <c:f>Sheet1!$B$2:$B$6</c:f>
              <c:numCache>
                <c:formatCode>0.00%</c:formatCode>
                <c:ptCount val="5"/>
                <c:pt idx="0">
                  <c:v>4.5400000000000003E-2</c:v>
                </c:pt>
                <c:pt idx="1">
                  <c:v>4.5400000000000003E-2</c:v>
                </c:pt>
                <c:pt idx="2">
                  <c:v>4.7500000000000001E-2</c:v>
                </c:pt>
                <c:pt idx="3">
                  <c:v>4.41E-2</c:v>
                </c:pt>
                <c:pt idx="4">
                  <c:v>3.6400000000000002E-2</c:v>
                </c:pt>
              </c:numCache>
            </c:numRef>
          </c:val>
          <c:smooth val="0"/>
          <c:extLst>
            <c:ext xmlns:c16="http://schemas.microsoft.com/office/drawing/2014/chart" uri="{C3380CC4-5D6E-409C-BE32-E72D297353CC}">
              <c16:uniqueId val="{00000000-323E-414D-A15B-51B0209EFD04}"/>
            </c:ext>
          </c:extLst>
        </c:ser>
        <c:dLbls>
          <c:showLegendKey val="0"/>
          <c:showVal val="0"/>
          <c:showCatName val="0"/>
          <c:showSerName val="0"/>
          <c:showPercent val="0"/>
          <c:showBubbleSize val="0"/>
        </c:dLbls>
        <c:smooth val="0"/>
        <c:axId val="222033448"/>
        <c:axId val="222032272"/>
      </c:lineChart>
      <c:catAx>
        <c:axId val="222033448"/>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22032272"/>
        <c:crosses val="autoZero"/>
        <c:auto val="1"/>
        <c:lblAlgn val="ctr"/>
        <c:lblOffset val="100"/>
        <c:noMultiLvlLbl val="0"/>
      </c:catAx>
      <c:valAx>
        <c:axId val="222032272"/>
        <c:scaling>
          <c:orientation val="minMax"/>
          <c:min val="3.5000000000000003E-2"/>
        </c:scaling>
        <c:delete val="1"/>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crossAx val="222033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46495260426771E-2"/>
          <c:y val="2.2688549233745813E-2"/>
          <c:w val="0.93072963309579093"/>
          <c:h val="0.86179896321288052"/>
        </c:manualLayout>
      </c:layout>
      <c:lineChart>
        <c:grouping val="standard"/>
        <c:varyColors val="0"/>
        <c:ser>
          <c:idx val="0"/>
          <c:order val="0"/>
          <c:tx>
            <c:strRef>
              <c:f>Sheet1!$B$1</c:f>
              <c:strCache>
                <c:ptCount val="1"/>
                <c:pt idx="0">
                  <c:v>Rate</c:v>
                </c:pt>
              </c:strCache>
            </c:strRef>
          </c:tx>
          <c:spPr>
            <a:ln w="57150" cap="rnd">
              <a:solidFill>
                <a:srgbClr val="002060"/>
              </a:solidFill>
              <a:round/>
            </a:ln>
            <a:effectLst/>
          </c:spPr>
          <c:marker>
            <c:symbol val="none"/>
          </c:marker>
          <c:dPt>
            <c:idx val="9"/>
            <c:marker>
              <c:symbol val="none"/>
            </c:marker>
            <c:bubble3D val="0"/>
            <c:spPr>
              <a:ln w="57150" cap="rnd">
                <a:solidFill>
                  <a:srgbClr val="002060"/>
                </a:solidFill>
                <a:round/>
              </a:ln>
              <a:effectLst/>
            </c:spPr>
            <c:extLst>
              <c:ext xmlns:c16="http://schemas.microsoft.com/office/drawing/2014/chart" uri="{C3380CC4-5D6E-409C-BE32-E72D297353CC}">
                <c16:uniqueId val="{00000001-D3FD-124C-B7DC-AD384E5BBAE2}"/>
              </c:ext>
            </c:extLst>
          </c:dPt>
          <c:dPt>
            <c:idx val="10"/>
            <c:marker>
              <c:symbol val="none"/>
            </c:marker>
            <c:bubble3D val="0"/>
            <c:spPr>
              <a:ln w="57150" cap="rnd">
                <a:solidFill>
                  <a:srgbClr val="002060"/>
                </a:solidFill>
                <a:round/>
              </a:ln>
              <a:effectLst/>
            </c:spPr>
            <c:extLst>
              <c:ext xmlns:c16="http://schemas.microsoft.com/office/drawing/2014/chart" uri="{C3380CC4-5D6E-409C-BE32-E72D297353CC}">
                <c16:uniqueId val="{00000003-D3FD-124C-B7DC-AD384E5BBAE2}"/>
              </c:ext>
            </c:extLst>
          </c:dPt>
          <c:dPt>
            <c:idx val="11"/>
            <c:marker>
              <c:symbol val="none"/>
            </c:marker>
            <c:bubble3D val="0"/>
            <c:spPr>
              <a:ln w="57150" cap="rnd">
                <a:solidFill>
                  <a:srgbClr val="002060"/>
                </a:solidFill>
                <a:round/>
              </a:ln>
              <a:effectLst/>
            </c:spPr>
            <c:extLst>
              <c:ext xmlns:c16="http://schemas.microsoft.com/office/drawing/2014/chart" uri="{C3380CC4-5D6E-409C-BE32-E72D297353CC}">
                <c16:uniqueId val="{00000005-D3FD-124C-B7DC-AD384E5BBAE2}"/>
              </c:ext>
            </c:extLst>
          </c:dPt>
          <c:dPt>
            <c:idx val="12"/>
            <c:marker>
              <c:symbol val="none"/>
            </c:marker>
            <c:bubble3D val="0"/>
            <c:spPr>
              <a:ln w="57150" cap="rnd">
                <a:solidFill>
                  <a:srgbClr val="002060"/>
                </a:solidFill>
                <a:round/>
              </a:ln>
              <a:effectLst/>
            </c:spPr>
            <c:extLst>
              <c:ext xmlns:c16="http://schemas.microsoft.com/office/drawing/2014/chart" uri="{C3380CC4-5D6E-409C-BE32-E72D297353CC}">
                <c16:uniqueId val="{00000007-D3FD-124C-B7DC-AD384E5BBAE2}"/>
              </c:ext>
            </c:extLst>
          </c:dPt>
          <c:dPt>
            <c:idx val="13"/>
            <c:marker>
              <c:symbol val="none"/>
            </c:marker>
            <c:bubble3D val="0"/>
            <c:spPr>
              <a:ln w="57150" cap="rnd">
                <a:solidFill>
                  <a:srgbClr val="002060"/>
                </a:solidFill>
                <a:round/>
              </a:ln>
              <a:effectLst/>
            </c:spPr>
            <c:extLst>
              <c:ext xmlns:c16="http://schemas.microsoft.com/office/drawing/2014/chart" uri="{C3380CC4-5D6E-409C-BE32-E72D297353CC}">
                <c16:uniqueId val="{00000009-D3FD-124C-B7DC-AD384E5BBAE2}"/>
              </c:ext>
            </c:extLst>
          </c:dPt>
          <c:dPt>
            <c:idx val="14"/>
            <c:marker>
              <c:symbol val="none"/>
            </c:marker>
            <c:bubble3D val="0"/>
            <c:spPr>
              <a:ln w="57150" cap="rnd">
                <a:solidFill>
                  <a:srgbClr val="002060"/>
                </a:solidFill>
                <a:round/>
              </a:ln>
              <a:effectLst/>
            </c:spPr>
            <c:extLst>
              <c:ext xmlns:c16="http://schemas.microsoft.com/office/drawing/2014/chart" uri="{C3380CC4-5D6E-409C-BE32-E72D297353CC}">
                <c16:uniqueId val="{0000000B-D3FD-124C-B7DC-AD384E5BBAE2}"/>
              </c:ext>
            </c:extLst>
          </c:dPt>
          <c:dPt>
            <c:idx val="15"/>
            <c:marker>
              <c:symbol val="none"/>
            </c:marker>
            <c:bubble3D val="0"/>
            <c:spPr>
              <a:ln w="57150" cap="rnd">
                <a:solidFill>
                  <a:srgbClr val="00B0F0"/>
                </a:solidFill>
                <a:round/>
              </a:ln>
              <a:effectLst/>
            </c:spPr>
            <c:extLst>
              <c:ext xmlns:c16="http://schemas.microsoft.com/office/drawing/2014/chart" uri="{C3380CC4-5D6E-409C-BE32-E72D297353CC}">
                <c16:uniqueId val="{0000000D-D3FD-124C-B7DC-AD384E5BBAE2}"/>
              </c:ext>
            </c:extLst>
          </c:dPt>
          <c:dPt>
            <c:idx val="16"/>
            <c:marker>
              <c:symbol val="none"/>
            </c:marker>
            <c:bubble3D val="0"/>
            <c:spPr>
              <a:ln w="57150" cap="rnd">
                <a:solidFill>
                  <a:srgbClr val="00B0F0"/>
                </a:solidFill>
                <a:round/>
              </a:ln>
              <a:effectLst/>
            </c:spPr>
            <c:extLst>
              <c:ext xmlns:c16="http://schemas.microsoft.com/office/drawing/2014/chart" uri="{C3380CC4-5D6E-409C-BE32-E72D297353CC}">
                <c16:uniqueId val="{0000000E-8923-A046-B310-030AF67D542D}"/>
              </c:ext>
            </c:extLst>
          </c:dPt>
          <c:dPt>
            <c:idx val="17"/>
            <c:marker>
              <c:symbol val="none"/>
            </c:marker>
            <c:bubble3D val="0"/>
            <c:spPr>
              <a:ln w="57150" cap="rnd">
                <a:solidFill>
                  <a:srgbClr val="00B0F0"/>
                </a:solidFill>
                <a:round/>
              </a:ln>
              <a:effectLst/>
            </c:spPr>
            <c:extLst>
              <c:ext xmlns:c16="http://schemas.microsoft.com/office/drawing/2014/chart" uri="{C3380CC4-5D6E-409C-BE32-E72D297353CC}">
                <c16:uniqueId val="{0000000F-8923-A046-B310-030AF67D542D}"/>
              </c:ext>
            </c:extLst>
          </c:dPt>
          <c:dPt>
            <c:idx val="18"/>
            <c:marker>
              <c:symbol val="none"/>
            </c:marker>
            <c:bubble3D val="0"/>
            <c:spPr>
              <a:ln w="57150" cap="rnd">
                <a:solidFill>
                  <a:srgbClr val="00B0F0"/>
                </a:solidFill>
                <a:round/>
              </a:ln>
              <a:effectLst/>
            </c:spPr>
            <c:extLst>
              <c:ext xmlns:c16="http://schemas.microsoft.com/office/drawing/2014/chart" uri="{C3380CC4-5D6E-409C-BE32-E72D297353CC}">
                <c16:uniqueId val="{00000010-8923-A046-B310-030AF67D542D}"/>
              </c:ext>
            </c:extLst>
          </c:dPt>
          <c:dPt>
            <c:idx val="19"/>
            <c:marker>
              <c:symbol val="none"/>
            </c:marker>
            <c:bubble3D val="0"/>
            <c:spPr>
              <a:ln w="57150" cap="rnd">
                <a:solidFill>
                  <a:srgbClr val="00B0F0"/>
                </a:solidFill>
                <a:round/>
              </a:ln>
              <a:effectLst/>
            </c:spPr>
            <c:extLst>
              <c:ext xmlns:c16="http://schemas.microsoft.com/office/drawing/2014/chart" uri="{C3380CC4-5D6E-409C-BE32-E72D297353CC}">
                <c16:uniqueId val="{00000011-8923-A046-B310-030AF67D542D}"/>
              </c:ext>
            </c:extLst>
          </c:dPt>
          <c:dPt>
            <c:idx val="20"/>
            <c:marker>
              <c:symbol val="none"/>
            </c:marker>
            <c:bubble3D val="0"/>
            <c:spPr>
              <a:ln w="57150" cap="rnd">
                <a:solidFill>
                  <a:srgbClr val="00B0F0"/>
                </a:solidFill>
                <a:round/>
              </a:ln>
              <a:effectLst/>
            </c:spPr>
            <c:extLst>
              <c:ext xmlns:c16="http://schemas.microsoft.com/office/drawing/2014/chart" uri="{C3380CC4-5D6E-409C-BE32-E72D297353CC}">
                <c16:uniqueId val="{00000016-57AB-7841-9CCC-45FBF09D804D}"/>
              </c:ext>
            </c:extLst>
          </c:dPt>
          <c:cat>
            <c:strRef>
              <c:f>Sheet1!$A$2:$A$21</c:f>
              <c:strCache>
                <c:ptCount val="20"/>
                <c:pt idx="0">
                  <c:v>2016 Q1</c:v>
                </c:pt>
                <c:pt idx="1">
                  <c:v>2016 Q2</c:v>
                </c:pt>
                <c:pt idx="2">
                  <c:v>2016 Q3</c:v>
                </c:pt>
                <c:pt idx="3">
                  <c:v>2016 Q4</c:v>
                </c:pt>
                <c:pt idx="4">
                  <c:v>2017 Q1</c:v>
                </c:pt>
                <c:pt idx="5">
                  <c:v>2017 Q2</c:v>
                </c:pt>
                <c:pt idx="6">
                  <c:v>2017 Q3</c:v>
                </c:pt>
                <c:pt idx="7">
                  <c:v>2017 Q4</c:v>
                </c:pt>
                <c:pt idx="8">
                  <c:v>2018 Q1</c:v>
                </c:pt>
                <c:pt idx="9">
                  <c:v>2018 Q2</c:v>
                </c:pt>
                <c:pt idx="10">
                  <c:v>2018 Q3</c:v>
                </c:pt>
                <c:pt idx="11">
                  <c:v>2018 Q4</c:v>
                </c:pt>
                <c:pt idx="12">
                  <c:v>2019 Q1</c:v>
                </c:pt>
                <c:pt idx="13">
                  <c:v>2019 Q2</c:v>
                </c:pt>
                <c:pt idx="14">
                  <c:v>2019 Q3</c:v>
                </c:pt>
                <c:pt idx="15">
                  <c:v>2019 Q4</c:v>
                </c:pt>
                <c:pt idx="16">
                  <c:v>2020 Q1</c:v>
                </c:pt>
                <c:pt idx="17">
                  <c:v>2020 Q2</c:v>
                </c:pt>
                <c:pt idx="18">
                  <c:v>2020 Q3</c:v>
                </c:pt>
                <c:pt idx="19">
                  <c:v>2020 Q4</c:v>
                </c:pt>
              </c:strCache>
            </c:strRef>
          </c:cat>
          <c:val>
            <c:numRef>
              <c:f>Sheet1!$B$2:$B$21</c:f>
              <c:numCache>
                <c:formatCode>General</c:formatCode>
                <c:ptCount val="20"/>
                <c:pt idx="0">
                  <c:v>3.7</c:v>
                </c:pt>
                <c:pt idx="1">
                  <c:v>3.6</c:v>
                </c:pt>
                <c:pt idx="2">
                  <c:v>3.5</c:v>
                </c:pt>
                <c:pt idx="3">
                  <c:v>3.8</c:v>
                </c:pt>
                <c:pt idx="4" formatCode="0.0">
                  <c:v>4.2</c:v>
                </c:pt>
                <c:pt idx="5" formatCode="0.0">
                  <c:v>4</c:v>
                </c:pt>
                <c:pt idx="6">
                  <c:v>3.9</c:v>
                </c:pt>
                <c:pt idx="7">
                  <c:v>3.9</c:v>
                </c:pt>
                <c:pt idx="8">
                  <c:v>4.3</c:v>
                </c:pt>
                <c:pt idx="9">
                  <c:v>4.5</c:v>
                </c:pt>
                <c:pt idx="10">
                  <c:v>4.5999999999999996</c:v>
                </c:pt>
                <c:pt idx="11">
                  <c:v>4.8</c:v>
                </c:pt>
                <c:pt idx="12">
                  <c:v>4.4000000000000004</c:v>
                </c:pt>
                <c:pt idx="13">
                  <c:v>4</c:v>
                </c:pt>
                <c:pt idx="14">
                  <c:v>3.7</c:v>
                </c:pt>
                <c:pt idx="15">
                  <c:v>3.7</c:v>
                </c:pt>
                <c:pt idx="16">
                  <c:v>3.7</c:v>
                </c:pt>
                <c:pt idx="17">
                  <c:v>3.7</c:v>
                </c:pt>
                <c:pt idx="18">
                  <c:v>3.8</c:v>
                </c:pt>
                <c:pt idx="19">
                  <c:v>3.9</c:v>
                </c:pt>
              </c:numCache>
            </c:numRef>
          </c:val>
          <c:smooth val="0"/>
          <c:extLst>
            <c:ext xmlns:c16="http://schemas.microsoft.com/office/drawing/2014/chart" uri="{C3380CC4-5D6E-409C-BE32-E72D297353CC}">
              <c16:uniqueId val="{0000000E-D3FD-124C-B7DC-AD384E5BBAE2}"/>
            </c:ext>
          </c:extLst>
        </c:ser>
        <c:dLbls>
          <c:showLegendKey val="0"/>
          <c:showVal val="0"/>
          <c:showCatName val="0"/>
          <c:showSerName val="0"/>
          <c:showPercent val="0"/>
          <c:showBubbleSize val="0"/>
        </c:dLbls>
        <c:smooth val="0"/>
        <c:axId val="1255984880"/>
        <c:axId val="1256534448"/>
      </c:lineChart>
      <c:catAx>
        <c:axId val="125598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6534448"/>
        <c:crosses val="autoZero"/>
        <c:auto val="1"/>
        <c:lblAlgn val="ctr"/>
        <c:lblOffset val="100"/>
        <c:noMultiLvlLbl val="0"/>
      </c:catAx>
      <c:valAx>
        <c:axId val="1256534448"/>
        <c:scaling>
          <c:orientation val="minMax"/>
          <c:max val="5.4"/>
          <c:min val="3.4"/>
        </c:scaling>
        <c:delete val="1"/>
        <c:axPos val="l"/>
        <c:numFmt formatCode="General" sourceLinked="0"/>
        <c:majorTickMark val="out"/>
        <c:minorTickMark val="none"/>
        <c:tickLblPos val="nextTo"/>
        <c:crossAx val="1255984880"/>
        <c:crosses val="autoZero"/>
        <c:crossBetween val="between"/>
        <c:majorUnit val="0.5"/>
      </c:valAx>
      <c:dTable>
        <c:showHorzBorder val="1"/>
        <c:showVertBorder val="1"/>
        <c:showOutline val="1"/>
        <c:showKeys val="0"/>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847974736382483E-2"/>
          <c:y val="2.2209027166711578E-2"/>
          <c:w val="0.94630405052723499"/>
          <c:h val="0.95558194566657684"/>
        </c:manualLayout>
      </c:layout>
      <c:barChart>
        <c:barDir val="col"/>
        <c:grouping val="clustered"/>
        <c:varyColors val="0"/>
        <c:ser>
          <c:idx val="0"/>
          <c:order val="0"/>
          <c:tx>
            <c:strRef>
              <c:f>Sheet1!$B$1</c:f>
              <c:strCache>
                <c:ptCount val="1"/>
                <c:pt idx="0">
                  <c:v>Series 1</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2019 Q4</c:v>
                </c:pt>
                <c:pt idx="1">
                  <c:v>2020 Q1</c:v>
                </c:pt>
                <c:pt idx="2">
                  <c:v>2020 Q2</c:v>
                </c:pt>
                <c:pt idx="3">
                  <c:v>2020 Q3</c:v>
                </c:pt>
              </c:strCache>
            </c:strRef>
          </c:cat>
          <c:val>
            <c:numRef>
              <c:f>Sheet1!$B$2:$B$5</c:f>
              <c:numCache>
                <c:formatCode>0.0</c:formatCode>
                <c:ptCount val="4"/>
                <c:pt idx="0">
                  <c:v>3.7</c:v>
                </c:pt>
                <c:pt idx="1">
                  <c:v>3.7</c:v>
                </c:pt>
                <c:pt idx="2" formatCode="General">
                  <c:v>3.7</c:v>
                </c:pt>
                <c:pt idx="3" formatCode="General">
                  <c:v>3.8</c:v>
                </c:pt>
              </c:numCache>
            </c:numRef>
          </c:val>
          <c:extLst>
            <c:ext xmlns:c16="http://schemas.microsoft.com/office/drawing/2014/chart" uri="{C3380CC4-5D6E-409C-BE32-E72D297353CC}">
              <c16:uniqueId val="{00000000-7AB7-4031-9C92-0F008CFF29DF}"/>
            </c:ext>
          </c:extLst>
        </c:ser>
        <c:dLbls>
          <c:showLegendKey val="0"/>
          <c:showVal val="0"/>
          <c:showCatName val="0"/>
          <c:showSerName val="0"/>
          <c:showPercent val="0"/>
          <c:showBubbleSize val="0"/>
        </c:dLbls>
        <c:gapWidth val="0"/>
        <c:axId val="236932271"/>
        <c:axId val="238733407"/>
      </c:barChart>
      <c:catAx>
        <c:axId val="236932271"/>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8733407"/>
        <c:crosses val="autoZero"/>
        <c:auto val="1"/>
        <c:lblAlgn val="ctr"/>
        <c:lblOffset val="100"/>
        <c:noMultiLvlLbl val="0"/>
      </c:catAx>
      <c:valAx>
        <c:axId val="238733407"/>
        <c:scaling>
          <c:orientation val="minMax"/>
          <c:max val="5.4"/>
          <c:min val="3.4"/>
        </c:scaling>
        <c:delete val="1"/>
        <c:axPos val="l"/>
        <c:numFmt formatCode="0.0" sourceLinked="1"/>
        <c:majorTickMark val="out"/>
        <c:minorTickMark val="none"/>
        <c:tickLblPos val="nextTo"/>
        <c:crossAx val="2369322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628893871046817E-2"/>
          <c:y val="2.6917761597326801E-2"/>
          <c:w val="0.93555878360621259"/>
          <c:h val="0.92743134228020818"/>
        </c:manualLayout>
      </c:layout>
      <c:areaChart>
        <c:grouping val="standard"/>
        <c:varyColors val="0"/>
        <c:ser>
          <c:idx val="0"/>
          <c:order val="0"/>
          <c:tx>
            <c:strRef>
              <c:f>Sheet1!$B$1</c:f>
              <c:strCache>
                <c:ptCount val="1"/>
                <c:pt idx="0">
                  <c:v>Series 1</c:v>
                </c:pt>
              </c:strCache>
            </c:strRef>
          </c:tx>
          <c:spPr>
            <a:solidFill>
              <a:srgbClr val="0070C0"/>
            </a:solidFill>
            <a:ln w="57150">
              <a:solidFill>
                <a:srgbClr val="0070C0"/>
              </a:solidFill>
            </a:ln>
            <a:effectLst/>
          </c:spPr>
          <c:cat>
            <c:strRef>
              <c:f>Sheet1!$A$2:$A$92</c:f>
              <c:strCache>
                <c:ptCount val="88"/>
                <c:pt idx="0">
                  <c:v>1/4</c:v>
                </c:pt>
                <c:pt idx="4">
                  <c:v>2/1</c:v>
                </c:pt>
                <c:pt idx="8">
                  <c:v>3/1</c:v>
                </c:pt>
                <c:pt idx="13">
                  <c:v>4/5</c:v>
                </c:pt>
                <c:pt idx="17">
                  <c:v>5/3</c:v>
                </c:pt>
                <c:pt idx="22">
                  <c:v>6/7</c:v>
                </c:pt>
                <c:pt idx="26">
                  <c:v>7/5</c:v>
                </c:pt>
                <c:pt idx="30">
                  <c:v>8/2</c:v>
                </c:pt>
                <c:pt idx="35">
                  <c:v>9/6</c:v>
                </c:pt>
                <c:pt idx="39">
                  <c:v>10/4</c:v>
                </c:pt>
                <c:pt idx="43">
                  <c:v>11/1</c:v>
                </c:pt>
                <c:pt idx="48">
                  <c:v>12/6</c:v>
                </c:pt>
                <c:pt idx="52">
                  <c:v>1/3</c:v>
                </c:pt>
                <c:pt idx="56">
                  <c:v>1/31</c:v>
                </c:pt>
                <c:pt idx="61">
                  <c:v>3/7</c:v>
                </c:pt>
                <c:pt idx="65">
                  <c:v>4/4</c:v>
                </c:pt>
                <c:pt idx="69">
                  <c:v>5/2</c:v>
                </c:pt>
                <c:pt idx="74">
                  <c:v>6/6</c:v>
                </c:pt>
                <c:pt idx="78">
                  <c:v>7/3</c:v>
                </c:pt>
                <c:pt idx="82">
                  <c:v>8/1</c:v>
                </c:pt>
                <c:pt idx="87">
                  <c:v>9/5</c:v>
                </c:pt>
              </c:strCache>
            </c:strRef>
          </c:cat>
          <c:val>
            <c:numRef>
              <c:f>Sheet1!$B$2:$B$92</c:f>
              <c:numCache>
                <c:formatCode>General</c:formatCode>
                <c:ptCount val="91"/>
                <c:pt idx="0">
                  <c:v>3.95</c:v>
                </c:pt>
                <c:pt idx="1">
                  <c:v>3.99</c:v>
                </c:pt>
                <c:pt idx="2">
                  <c:v>4.04</c:v>
                </c:pt>
                <c:pt idx="3">
                  <c:v>4.1500000000000004</c:v>
                </c:pt>
                <c:pt idx="4">
                  <c:v>4.22</c:v>
                </c:pt>
                <c:pt idx="5">
                  <c:v>4.32</c:v>
                </c:pt>
                <c:pt idx="6">
                  <c:v>4.38</c:v>
                </c:pt>
                <c:pt idx="7">
                  <c:v>4.4000000000000004</c:v>
                </c:pt>
                <c:pt idx="8">
                  <c:v>4.43</c:v>
                </c:pt>
                <c:pt idx="9">
                  <c:v>4.46</c:v>
                </c:pt>
                <c:pt idx="10">
                  <c:v>4.4400000000000004</c:v>
                </c:pt>
                <c:pt idx="11">
                  <c:v>4.45</c:v>
                </c:pt>
                <c:pt idx="12">
                  <c:v>4.4400000000000004</c:v>
                </c:pt>
                <c:pt idx="13">
                  <c:v>4.4000000000000004</c:v>
                </c:pt>
                <c:pt idx="14">
                  <c:v>4.42</c:v>
                </c:pt>
                <c:pt idx="15">
                  <c:v>4.47</c:v>
                </c:pt>
                <c:pt idx="16">
                  <c:v>4.58</c:v>
                </c:pt>
                <c:pt idx="17">
                  <c:v>4.55</c:v>
                </c:pt>
                <c:pt idx="18">
                  <c:v>4.55</c:v>
                </c:pt>
                <c:pt idx="19">
                  <c:v>4.6100000000000003</c:v>
                </c:pt>
                <c:pt idx="20">
                  <c:v>4.66</c:v>
                </c:pt>
                <c:pt idx="21">
                  <c:v>4.5599999999999996</c:v>
                </c:pt>
                <c:pt idx="22">
                  <c:v>4.54</c:v>
                </c:pt>
                <c:pt idx="23">
                  <c:v>4.62</c:v>
                </c:pt>
                <c:pt idx="24">
                  <c:v>4.57</c:v>
                </c:pt>
                <c:pt idx="25">
                  <c:v>4.55</c:v>
                </c:pt>
                <c:pt idx="26">
                  <c:v>4.5199999999999996</c:v>
                </c:pt>
                <c:pt idx="27">
                  <c:v>4.53</c:v>
                </c:pt>
                <c:pt idx="28">
                  <c:v>4.5199999999999996</c:v>
                </c:pt>
                <c:pt idx="29">
                  <c:v>4.54</c:v>
                </c:pt>
                <c:pt idx="30" formatCode="0.00">
                  <c:v>4.5999999999999996</c:v>
                </c:pt>
                <c:pt idx="31">
                  <c:v>4.59</c:v>
                </c:pt>
                <c:pt idx="32">
                  <c:v>4.53</c:v>
                </c:pt>
                <c:pt idx="33">
                  <c:v>4.51</c:v>
                </c:pt>
                <c:pt idx="34">
                  <c:v>4.5199999999999996</c:v>
                </c:pt>
                <c:pt idx="35">
                  <c:v>4.54</c:v>
                </c:pt>
                <c:pt idx="36">
                  <c:v>4.5999999999999996</c:v>
                </c:pt>
                <c:pt idx="37">
                  <c:v>4.6500000000000004</c:v>
                </c:pt>
                <c:pt idx="38">
                  <c:v>4.72</c:v>
                </c:pt>
                <c:pt idx="39">
                  <c:v>4.71</c:v>
                </c:pt>
                <c:pt idx="40" formatCode="0.00">
                  <c:v>4.9000000000000004</c:v>
                </c:pt>
                <c:pt idx="41">
                  <c:v>4.8499999999999996</c:v>
                </c:pt>
                <c:pt idx="42">
                  <c:v>4.8600000000000003</c:v>
                </c:pt>
                <c:pt idx="43">
                  <c:v>4.83</c:v>
                </c:pt>
                <c:pt idx="44">
                  <c:v>4.9400000000000004</c:v>
                </c:pt>
                <c:pt idx="45">
                  <c:v>4.9400000000000004</c:v>
                </c:pt>
                <c:pt idx="46">
                  <c:v>4.8099999999999996</c:v>
                </c:pt>
                <c:pt idx="47">
                  <c:v>4.8099999999999996</c:v>
                </c:pt>
                <c:pt idx="48">
                  <c:v>4.75</c:v>
                </c:pt>
                <c:pt idx="49">
                  <c:v>4.63</c:v>
                </c:pt>
                <c:pt idx="50">
                  <c:v>4.62</c:v>
                </c:pt>
                <c:pt idx="51">
                  <c:v>4.55</c:v>
                </c:pt>
                <c:pt idx="52">
                  <c:v>4.51</c:v>
                </c:pt>
                <c:pt idx="53">
                  <c:v>4.45</c:v>
                </c:pt>
                <c:pt idx="54">
                  <c:v>4.45</c:v>
                </c:pt>
                <c:pt idx="55">
                  <c:v>4.45</c:v>
                </c:pt>
                <c:pt idx="56">
                  <c:v>4.46</c:v>
                </c:pt>
                <c:pt idx="57">
                  <c:v>4.41</c:v>
                </c:pt>
                <c:pt idx="58">
                  <c:v>4.37</c:v>
                </c:pt>
                <c:pt idx="59">
                  <c:v>4.3499999999999996</c:v>
                </c:pt>
                <c:pt idx="60">
                  <c:v>4.3499999999999996</c:v>
                </c:pt>
                <c:pt idx="61">
                  <c:v>4.41</c:v>
                </c:pt>
                <c:pt idx="62">
                  <c:v>4.3099999999999996</c:v>
                </c:pt>
                <c:pt idx="63">
                  <c:v>4.28</c:v>
                </c:pt>
                <c:pt idx="64">
                  <c:v>4.0599999999999996</c:v>
                </c:pt>
                <c:pt idx="65">
                  <c:v>4.08</c:v>
                </c:pt>
                <c:pt idx="66">
                  <c:v>4.12</c:v>
                </c:pt>
                <c:pt idx="67">
                  <c:v>4.17</c:v>
                </c:pt>
                <c:pt idx="68">
                  <c:v>4.2</c:v>
                </c:pt>
                <c:pt idx="69">
                  <c:v>4.1399999999999997</c:v>
                </c:pt>
                <c:pt idx="70">
                  <c:v>4.0999999999999996</c:v>
                </c:pt>
                <c:pt idx="71">
                  <c:v>4.07</c:v>
                </c:pt>
                <c:pt idx="72">
                  <c:v>4.0599999999999996</c:v>
                </c:pt>
                <c:pt idx="73">
                  <c:v>3.99</c:v>
                </c:pt>
                <c:pt idx="74">
                  <c:v>3.82</c:v>
                </c:pt>
                <c:pt idx="75">
                  <c:v>3.82</c:v>
                </c:pt>
                <c:pt idx="76">
                  <c:v>3.84</c:v>
                </c:pt>
                <c:pt idx="77">
                  <c:v>3.73</c:v>
                </c:pt>
                <c:pt idx="78">
                  <c:v>3.75</c:v>
                </c:pt>
                <c:pt idx="79">
                  <c:v>3.75</c:v>
                </c:pt>
                <c:pt idx="80">
                  <c:v>3.81</c:v>
                </c:pt>
                <c:pt idx="81">
                  <c:v>3.75</c:v>
                </c:pt>
                <c:pt idx="82">
                  <c:v>3.75</c:v>
                </c:pt>
                <c:pt idx="83">
                  <c:v>3.6</c:v>
                </c:pt>
                <c:pt idx="84">
                  <c:v>3.6</c:v>
                </c:pt>
                <c:pt idx="85">
                  <c:v>3.55</c:v>
                </c:pt>
                <c:pt idx="86">
                  <c:v>3.58</c:v>
                </c:pt>
                <c:pt idx="87">
                  <c:v>3.49</c:v>
                </c:pt>
                <c:pt idx="88">
                  <c:v>3.56</c:v>
                </c:pt>
                <c:pt idx="89">
                  <c:v>3.73</c:v>
                </c:pt>
                <c:pt idx="90">
                  <c:v>3.64</c:v>
                </c:pt>
              </c:numCache>
            </c:numRef>
          </c:val>
          <c:extLst>
            <c:ext xmlns:c16="http://schemas.microsoft.com/office/drawing/2014/chart" uri="{C3380CC4-5D6E-409C-BE32-E72D297353CC}">
              <c16:uniqueId val="{00000000-60D5-6143-B67A-92BB4EFF533C}"/>
            </c:ext>
          </c:extLst>
        </c:ser>
        <c:dLbls>
          <c:showLegendKey val="0"/>
          <c:showVal val="0"/>
          <c:showCatName val="0"/>
          <c:showSerName val="0"/>
          <c:showPercent val="0"/>
          <c:showBubbleSize val="0"/>
        </c:dLbls>
        <c:axId val="1306624352"/>
        <c:axId val="1306626128"/>
      </c:areaChart>
      <c:catAx>
        <c:axId val="1306624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306626128"/>
        <c:crosses val="autoZero"/>
        <c:auto val="1"/>
        <c:lblAlgn val="ctr"/>
        <c:lblOffset val="100"/>
        <c:noMultiLvlLbl val="0"/>
      </c:catAx>
      <c:valAx>
        <c:axId val="1306626128"/>
        <c:scaling>
          <c:orientation val="minMax"/>
          <c:max val="5.4"/>
          <c:min val="3.4"/>
        </c:scaling>
        <c:delete val="1"/>
        <c:axPos val="l"/>
        <c:numFmt formatCode="0.0" sourceLinked="0"/>
        <c:majorTickMark val="out"/>
        <c:minorTickMark val="none"/>
        <c:tickLblPos val="nextTo"/>
        <c:crossAx val="130662435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spPr>
            <a:solidFill>
              <a:schemeClr val="accent1"/>
            </a:solidFill>
            <a:ln w="25400">
              <a:noFill/>
            </a:ln>
            <a:effectLst/>
          </c:spPr>
          <c:cat>
            <c:strRef>
              <c:f>Sheet1!$A$2:$A$78</c:f>
              <c:strCache>
                <c:ptCount val="70"/>
                <c:pt idx="0">
                  <c:v>Apr 2013</c:v>
                </c:pt>
                <c:pt idx="9">
                  <c:v>Jan 2014</c:v>
                </c:pt>
                <c:pt idx="21">
                  <c:v>Jan 2015</c:v>
                </c:pt>
                <c:pt idx="33">
                  <c:v>Jan 2016</c:v>
                </c:pt>
                <c:pt idx="45">
                  <c:v>Jan 2017</c:v>
                </c:pt>
                <c:pt idx="57">
                  <c:v>Jan 2018</c:v>
                </c:pt>
                <c:pt idx="69">
                  <c:v>Jan 2019</c:v>
                </c:pt>
              </c:strCache>
            </c:strRef>
          </c:cat>
          <c:val>
            <c:numRef>
              <c:f>Sheet1!$B$2:$B$78</c:f>
              <c:numCache>
                <c:formatCode>General</c:formatCode>
                <c:ptCount val="77"/>
                <c:pt idx="0">
                  <c:v>102.8</c:v>
                </c:pt>
                <c:pt idx="1">
                  <c:v>105.9</c:v>
                </c:pt>
                <c:pt idx="2">
                  <c:v>110.8</c:v>
                </c:pt>
                <c:pt idx="3">
                  <c:v>115.5</c:v>
                </c:pt>
                <c:pt idx="4">
                  <c:v>114.7</c:v>
                </c:pt>
                <c:pt idx="5">
                  <c:v>118.1</c:v>
                </c:pt>
                <c:pt idx="6">
                  <c:v>123.5</c:v>
                </c:pt>
                <c:pt idx="7">
                  <c:v>113.6</c:v>
                </c:pt>
                <c:pt idx="8">
                  <c:v>112.8</c:v>
                </c:pt>
                <c:pt idx="9">
                  <c:v>113.4</c:v>
                </c:pt>
                <c:pt idx="10">
                  <c:v>114.8</c:v>
                </c:pt>
                <c:pt idx="11">
                  <c:v>119</c:v>
                </c:pt>
                <c:pt idx="12">
                  <c:v>122.8</c:v>
                </c:pt>
                <c:pt idx="13">
                  <c:v>126.2</c:v>
                </c:pt>
                <c:pt idx="14">
                  <c:v>127.5</c:v>
                </c:pt>
                <c:pt idx="15">
                  <c:v>130.4</c:v>
                </c:pt>
                <c:pt idx="16">
                  <c:v>130.5</c:v>
                </c:pt>
                <c:pt idx="17">
                  <c:v>130.30000000000001</c:v>
                </c:pt>
                <c:pt idx="18">
                  <c:v>131.69999999999999</c:v>
                </c:pt>
                <c:pt idx="19">
                  <c:v>132.9</c:v>
                </c:pt>
                <c:pt idx="20">
                  <c:v>134.30000000000001</c:v>
                </c:pt>
                <c:pt idx="21">
                  <c:v>135</c:v>
                </c:pt>
                <c:pt idx="22">
                  <c:v>136.6</c:v>
                </c:pt>
                <c:pt idx="23">
                  <c:v>141</c:v>
                </c:pt>
                <c:pt idx="24">
                  <c:v>145</c:v>
                </c:pt>
                <c:pt idx="25">
                  <c:v>149</c:v>
                </c:pt>
                <c:pt idx="26">
                  <c:v>150.69999999999999</c:v>
                </c:pt>
                <c:pt idx="27">
                  <c:v>155.69999999999999</c:v>
                </c:pt>
                <c:pt idx="28">
                  <c:v>163</c:v>
                </c:pt>
                <c:pt idx="29">
                  <c:v>161.5</c:v>
                </c:pt>
                <c:pt idx="30">
                  <c:v>159.5</c:v>
                </c:pt>
                <c:pt idx="31">
                  <c:v>160.1</c:v>
                </c:pt>
                <c:pt idx="32">
                  <c:v>164</c:v>
                </c:pt>
                <c:pt idx="33">
                  <c:v>162.69999999999999</c:v>
                </c:pt>
                <c:pt idx="34">
                  <c:v>164</c:v>
                </c:pt>
                <c:pt idx="35">
                  <c:v>165</c:v>
                </c:pt>
                <c:pt idx="36">
                  <c:v>165.9</c:v>
                </c:pt>
                <c:pt idx="37">
                  <c:v>163.80000000000001</c:v>
                </c:pt>
                <c:pt idx="38">
                  <c:v>163.69999999999999</c:v>
                </c:pt>
                <c:pt idx="39">
                  <c:v>165.3</c:v>
                </c:pt>
                <c:pt idx="40">
                  <c:v>164.7</c:v>
                </c:pt>
                <c:pt idx="41" formatCode="0.0">
                  <c:v>167</c:v>
                </c:pt>
                <c:pt idx="42" formatCode="0.0">
                  <c:v>171.3</c:v>
                </c:pt>
                <c:pt idx="43">
                  <c:v>174.1</c:v>
                </c:pt>
                <c:pt idx="44">
                  <c:v>175.2</c:v>
                </c:pt>
                <c:pt idx="45">
                  <c:v>177.1</c:v>
                </c:pt>
                <c:pt idx="46">
                  <c:v>177.8</c:v>
                </c:pt>
                <c:pt idx="47">
                  <c:v>183.4</c:v>
                </c:pt>
                <c:pt idx="48">
                  <c:v>183</c:v>
                </c:pt>
                <c:pt idx="49">
                  <c:v>181</c:v>
                </c:pt>
                <c:pt idx="50">
                  <c:v>178.5</c:v>
                </c:pt>
                <c:pt idx="51">
                  <c:v>179</c:v>
                </c:pt>
                <c:pt idx="52">
                  <c:v>180.2</c:v>
                </c:pt>
                <c:pt idx="53">
                  <c:v>181.4</c:v>
                </c:pt>
                <c:pt idx="54">
                  <c:v>181</c:v>
                </c:pt>
                <c:pt idx="55">
                  <c:v>182.4</c:v>
                </c:pt>
                <c:pt idx="56">
                  <c:v>179.2</c:v>
                </c:pt>
                <c:pt idx="57">
                  <c:v>182.9</c:v>
                </c:pt>
                <c:pt idx="58">
                  <c:v>180.7</c:v>
                </c:pt>
                <c:pt idx="59">
                  <c:v>177.9</c:v>
                </c:pt>
                <c:pt idx="60">
                  <c:v>177.9</c:v>
                </c:pt>
                <c:pt idx="61">
                  <c:v>180.6</c:v>
                </c:pt>
                <c:pt idx="62">
                  <c:v>181</c:v>
                </c:pt>
                <c:pt idx="63">
                  <c:v>184.1</c:v>
                </c:pt>
                <c:pt idx="64">
                  <c:v>183.5</c:v>
                </c:pt>
                <c:pt idx="65">
                  <c:v>182.1</c:v>
                </c:pt>
                <c:pt idx="66">
                  <c:v>186.7</c:v>
                </c:pt>
                <c:pt idx="67">
                  <c:v>188.8</c:v>
                </c:pt>
                <c:pt idx="68">
                  <c:v>175</c:v>
                </c:pt>
                <c:pt idx="69">
                  <c:v>179</c:v>
                </c:pt>
                <c:pt idx="70">
                  <c:v>180.1</c:v>
                </c:pt>
                <c:pt idx="71">
                  <c:v>182.1</c:v>
                </c:pt>
                <c:pt idx="72">
                  <c:v>186</c:v>
                </c:pt>
                <c:pt idx="73">
                  <c:v>189.5</c:v>
                </c:pt>
                <c:pt idx="74">
                  <c:v>189.8</c:v>
                </c:pt>
                <c:pt idx="75">
                  <c:v>189</c:v>
                </c:pt>
                <c:pt idx="76">
                  <c:v>181.7</c:v>
                </c:pt>
              </c:numCache>
            </c:numRef>
          </c:val>
          <c:extLst>
            <c:ext xmlns:c16="http://schemas.microsoft.com/office/drawing/2014/chart" uri="{C3380CC4-5D6E-409C-BE32-E72D297353CC}">
              <c16:uniqueId val="{00000000-A591-8E4D-99E2-947E1CD88224}"/>
            </c:ext>
          </c:extLst>
        </c:ser>
        <c:ser>
          <c:idx val="1"/>
          <c:order val="1"/>
          <c:spPr>
            <a:solidFill>
              <a:srgbClr val="0070C0"/>
            </a:solidFill>
            <a:ln>
              <a:noFill/>
            </a:ln>
            <a:effectLst/>
          </c:spPr>
          <c:cat>
            <c:strRef>
              <c:f>Sheet1!$A$2:$A$78</c:f>
              <c:strCache>
                <c:ptCount val="70"/>
                <c:pt idx="0">
                  <c:v>Apr 2013</c:v>
                </c:pt>
                <c:pt idx="9">
                  <c:v>Jan 2014</c:v>
                </c:pt>
                <c:pt idx="21">
                  <c:v>Jan 2015</c:v>
                </c:pt>
                <c:pt idx="33">
                  <c:v>Jan 2016</c:v>
                </c:pt>
                <c:pt idx="45">
                  <c:v>Jan 2017</c:v>
                </c:pt>
                <c:pt idx="57">
                  <c:v>Jan 2018</c:v>
                </c:pt>
                <c:pt idx="69">
                  <c:v>Jan 2019</c:v>
                </c:pt>
              </c:strCache>
            </c:strRef>
          </c:cat>
          <c:val>
            <c:numRef>
              <c:f>Sheet1!$B$2:$B$78</c:f>
              <c:numCache>
                <c:formatCode>General</c:formatCode>
                <c:ptCount val="77"/>
                <c:pt idx="0">
                  <c:v>102.8</c:v>
                </c:pt>
                <c:pt idx="1">
                  <c:v>105.9</c:v>
                </c:pt>
                <c:pt idx="2">
                  <c:v>110.8</c:v>
                </c:pt>
                <c:pt idx="3">
                  <c:v>115.5</c:v>
                </c:pt>
                <c:pt idx="4">
                  <c:v>114.7</c:v>
                </c:pt>
                <c:pt idx="5">
                  <c:v>118.1</c:v>
                </c:pt>
                <c:pt idx="6">
                  <c:v>123.5</c:v>
                </c:pt>
                <c:pt idx="7">
                  <c:v>113.6</c:v>
                </c:pt>
                <c:pt idx="8">
                  <c:v>112.8</c:v>
                </c:pt>
                <c:pt idx="9">
                  <c:v>113.4</c:v>
                </c:pt>
                <c:pt idx="10">
                  <c:v>114.8</c:v>
                </c:pt>
                <c:pt idx="11">
                  <c:v>119</c:v>
                </c:pt>
                <c:pt idx="12">
                  <c:v>122.8</c:v>
                </c:pt>
                <c:pt idx="13">
                  <c:v>126.2</c:v>
                </c:pt>
                <c:pt idx="14">
                  <c:v>127.5</c:v>
                </c:pt>
                <c:pt idx="15">
                  <c:v>130.4</c:v>
                </c:pt>
                <c:pt idx="16">
                  <c:v>130.5</c:v>
                </c:pt>
                <c:pt idx="17">
                  <c:v>130.30000000000001</c:v>
                </c:pt>
                <c:pt idx="18">
                  <c:v>131.69999999999999</c:v>
                </c:pt>
                <c:pt idx="19">
                  <c:v>132.9</c:v>
                </c:pt>
                <c:pt idx="20">
                  <c:v>134.30000000000001</c:v>
                </c:pt>
                <c:pt idx="21">
                  <c:v>135</c:v>
                </c:pt>
                <c:pt idx="22">
                  <c:v>136.6</c:v>
                </c:pt>
                <c:pt idx="23">
                  <c:v>141</c:v>
                </c:pt>
                <c:pt idx="24">
                  <c:v>145</c:v>
                </c:pt>
                <c:pt idx="25">
                  <c:v>149</c:v>
                </c:pt>
                <c:pt idx="26">
                  <c:v>150.69999999999999</c:v>
                </c:pt>
                <c:pt idx="27">
                  <c:v>155.69999999999999</c:v>
                </c:pt>
                <c:pt idx="28">
                  <c:v>163</c:v>
                </c:pt>
                <c:pt idx="29">
                  <c:v>161.5</c:v>
                </c:pt>
                <c:pt idx="30">
                  <c:v>159.5</c:v>
                </c:pt>
                <c:pt idx="31">
                  <c:v>160.1</c:v>
                </c:pt>
                <c:pt idx="32">
                  <c:v>164</c:v>
                </c:pt>
                <c:pt idx="33">
                  <c:v>162.69999999999999</c:v>
                </c:pt>
                <c:pt idx="34">
                  <c:v>164</c:v>
                </c:pt>
                <c:pt idx="35">
                  <c:v>165</c:v>
                </c:pt>
                <c:pt idx="36">
                  <c:v>165.9</c:v>
                </c:pt>
                <c:pt idx="37">
                  <c:v>163.80000000000001</c:v>
                </c:pt>
                <c:pt idx="38">
                  <c:v>163.69999999999999</c:v>
                </c:pt>
                <c:pt idx="39">
                  <c:v>165.3</c:v>
                </c:pt>
                <c:pt idx="40">
                  <c:v>164.7</c:v>
                </c:pt>
                <c:pt idx="41" formatCode="0.0">
                  <c:v>167</c:v>
                </c:pt>
                <c:pt idx="42" formatCode="0.0">
                  <c:v>171.3</c:v>
                </c:pt>
                <c:pt idx="43">
                  <c:v>174.1</c:v>
                </c:pt>
                <c:pt idx="44">
                  <c:v>175.2</c:v>
                </c:pt>
                <c:pt idx="45">
                  <c:v>177.1</c:v>
                </c:pt>
                <c:pt idx="46">
                  <c:v>177.8</c:v>
                </c:pt>
                <c:pt idx="47">
                  <c:v>183.4</c:v>
                </c:pt>
                <c:pt idx="48">
                  <c:v>183</c:v>
                </c:pt>
                <c:pt idx="49">
                  <c:v>181</c:v>
                </c:pt>
                <c:pt idx="50">
                  <c:v>178.5</c:v>
                </c:pt>
                <c:pt idx="51">
                  <c:v>179</c:v>
                </c:pt>
                <c:pt idx="52">
                  <c:v>180.2</c:v>
                </c:pt>
                <c:pt idx="53">
                  <c:v>181.4</c:v>
                </c:pt>
                <c:pt idx="54">
                  <c:v>181</c:v>
                </c:pt>
                <c:pt idx="55">
                  <c:v>182.4</c:v>
                </c:pt>
                <c:pt idx="56">
                  <c:v>179.2</c:v>
                </c:pt>
                <c:pt idx="57">
                  <c:v>182.9</c:v>
                </c:pt>
                <c:pt idx="58">
                  <c:v>180.7</c:v>
                </c:pt>
                <c:pt idx="59">
                  <c:v>177.9</c:v>
                </c:pt>
                <c:pt idx="60">
                  <c:v>177.9</c:v>
                </c:pt>
                <c:pt idx="61">
                  <c:v>180.6</c:v>
                </c:pt>
                <c:pt idx="62">
                  <c:v>181</c:v>
                </c:pt>
                <c:pt idx="63">
                  <c:v>184.1</c:v>
                </c:pt>
                <c:pt idx="64">
                  <c:v>183.5</c:v>
                </c:pt>
                <c:pt idx="65">
                  <c:v>182.1</c:v>
                </c:pt>
                <c:pt idx="66">
                  <c:v>186.7</c:v>
                </c:pt>
                <c:pt idx="67">
                  <c:v>188.8</c:v>
                </c:pt>
                <c:pt idx="68">
                  <c:v>175</c:v>
                </c:pt>
                <c:pt idx="69">
                  <c:v>179</c:v>
                </c:pt>
                <c:pt idx="70">
                  <c:v>180.1</c:v>
                </c:pt>
                <c:pt idx="71">
                  <c:v>182.1</c:v>
                </c:pt>
                <c:pt idx="72">
                  <c:v>186</c:v>
                </c:pt>
                <c:pt idx="73">
                  <c:v>189.5</c:v>
                </c:pt>
                <c:pt idx="74">
                  <c:v>189.8</c:v>
                </c:pt>
                <c:pt idx="75">
                  <c:v>189</c:v>
                </c:pt>
                <c:pt idx="76">
                  <c:v>181.7</c:v>
                </c:pt>
              </c:numCache>
            </c:numRef>
          </c:val>
          <c:extLst>
            <c:ext xmlns:c16="http://schemas.microsoft.com/office/drawing/2014/chart" uri="{C3380CC4-5D6E-409C-BE32-E72D297353CC}">
              <c16:uniqueId val="{00000001-A591-8E4D-99E2-947E1CD88224}"/>
            </c:ext>
          </c:extLst>
        </c:ser>
        <c:dLbls>
          <c:showLegendKey val="0"/>
          <c:showVal val="0"/>
          <c:showCatName val="0"/>
          <c:showSerName val="0"/>
          <c:showPercent val="0"/>
          <c:showBubbleSize val="0"/>
        </c:dLbls>
        <c:axId val="-1254982080"/>
        <c:axId val="-1254979760"/>
      </c:areaChart>
      <c:catAx>
        <c:axId val="-125498208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50000"/>
                  </a:schemeClr>
                </a:solidFill>
                <a:latin typeface="Calibri" panose="020F0502020204030204" pitchFamily="34" charset="0"/>
                <a:ea typeface="Arial" charset="0"/>
                <a:cs typeface="Calibri" panose="020F0502020204030204" pitchFamily="34" charset="0"/>
              </a:defRPr>
            </a:pPr>
            <a:endParaRPr lang="en-US"/>
          </a:p>
        </c:txPr>
        <c:crossAx val="-1254979760"/>
        <c:crosses val="autoZero"/>
        <c:auto val="1"/>
        <c:lblAlgn val="ctr"/>
        <c:lblOffset val="100"/>
        <c:noMultiLvlLbl val="0"/>
      </c:catAx>
      <c:valAx>
        <c:axId val="-1254979760"/>
        <c:scaling>
          <c:orientation val="minMax"/>
          <c:max val="190"/>
          <c:min val="100"/>
        </c:scaling>
        <c:delete val="1"/>
        <c:axPos val="l"/>
        <c:numFmt formatCode="General" sourceLinked="0"/>
        <c:majorTickMark val="out"/>
        <c:minorTickMark val="none"/>
        <c:tickLblPos val="nextTo"/>
        <c:crossAx val="-1254982080"/>
        <c:crosses val="autoZero"/>
        <c:crossBetween val="midCat"/>
      </c:valAx>
      <c:spPr>
        <a:noFill/>
        <a:ln w="25400">
          <a:noFill/>
        </a:ln>
        <a:effectLst/>
      </c:spPr>
    </c:plotArea>
    <c:plotVisOnly val="0"/>
    <c:dispBlanksAs val="zero"/>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298929074752298E-2"/>
          <c:y val="2.6384153271635E-2"/>
          <c:w val="0.92631120463390304"/>
          <c:h val="0.91669031811841795"/>
        </c:manualLayout>
      </c:layout>
      <c:lineChart>
        <c:grouping val="standard"/>
        <c:varyColors val="0"/>
        <c:ser>
          <c:idx val="0"/>
          <c:order val="0"/>
          <c:tx>
            <c:strRef>
              <c:f>Sheet1!$B$1</c:f>
              <c:strCache>
                <c:ptCount val="1"/>
                <c:pt idx="0">
                  <c:v>Series 1</c:v>
                </c:pt>
              </c:strCache>
            </c:strRef>
          </c:tx>
          <c:spPr>
            <a:ln w="38100" cap="rnd">
              <a:solidFill>
                <a:srgbClr val="0070C0"/>
              </a:solidFill>
              <a:round/>
            </a:ln>
            <a:effectLst/>
          </c:spPr>
          <c:marker>
            <c:symbol val="none"/>
          </c:marker>
          <c:cat>
            <c:strRef>
              <c:f>Sheet1!$A$2:$A$18</c:f>
              <c:strCache>
                <c:ptCount val="17"/>
                <c:pt idx="0">
                  <c:v>June 2004</c:v>
                </c:pt>
                <c:pt idx="1">
                  <c:v>June 2005</c:v>
                </c:pt>
                <c:pt idx="2">
                  <c:v>June 2006 </c:v>
                </c:pt>
                <c:pt idx="3">
                  <c:v>June 2007</c:v>
                </c:pt>
                <c:pt idx="4">
                  <c:v>June 2008</c:v>
                </c:pt>
                <c:pt idx="5">
                  <c:v>June 2009</c:v>
                </c:pt>
                <c:pt idx="6">
                  <c:v>June 2010</c:v>
                </c:pt>
                <c:pt idx="7">
                  <c:v>June 2011</c:v>
                </c:pt>
                <c:pt idx="8">
                  <c:v>June 2012</c:v>
                </c:pt>
                <c:pt idx="9">
                  <c:v>June 2013</c:v>
                </c:pt>
                <c:pt idx="10">
                  <c:v>June 2014</c:v>
                </c:pt>
                <c:pt idx="11">
                  <c:v>June 2015</c:v>
                </c:pt>
                <c:pt idx="12">
                  <c:v>June 2016</c:v>
                </c:pt>
                <c:pt idx="13">
                  <c:v>June 2017</c:v>
                </c:pt>
                <c:pt idx="14">
                  <c:v>June 2018</c:v>
                </c:pt>
                <c:pt idx="15">
                  <c:v>June 2019</c:v>
                </c:pt>
                <c:pt idx="16">
                  <c:v>Aug-19</c:v>
                </c:pt>
              </c:strCache>
            </c:strRef>
          </c:cat>
          <c:val>
            <c:numRef>
              <c:f>Sheet1!$B$2:$B$18</c:f>
              <c:numCache>
                <c:formatCode>General</c:formatCode>
                <c:ptCount val="17"/>
                <c:pt idx="0">
                  <c:v>378.3</c:v>
                </c:pt>
                <c:pt idx="1">
                  <c:v>802.6</c:v>
                </c:pt>
                <c:pt idx="2">
                  <c:v>868.7</c:v>
                </c:pt>
                <c:pt idx="3">
                  <c:v>547.79999999999995</c:v>
                </c:pt>
                <c:pt idx="4">
                  <c:v>117.7</c:v>
                </c:pt>
                <c:pt idx="5">
                  <c:v>126.2</c:v>
                </c:pt>
                <c:pt idx="6">
                  <c:v>97.7</c:v>
                </c:pt>
                <c:pt idx="7">
                  <c:v>92.6</c:v>
                </c:pt>
                <c:pt idx="8">
                  <c:v>101.7</c:v>
                </c:pt>
                <c:pt idx="9">
                  <c:v>110.8</c:v>
                </c:pt>
                <c:pt idx="10">
                  <c:v>127.5</c:v>
                </c:pt>
                <c:pt idx="11">
                  <c:v>150.69999999999999</c:v>
                </c:pt>
                <c:pt idx="12">
                  <c:v>163.69999999999999</c:v>
                </c:pt>
                <c:pt idx="13">
                  <c:v>178.5</c:v>
                </c:pt>
                <c:pt idx="14">
                  <c:v>181</c:v>
                </c:pt>
                <c:pt idx="15">
                  <c:v>189.8</c:v>
                </c:pt>
                <c:pt idx="16">
                  <c:v>181.7</c:v>
                </c:pt>
              </c:numCache>
            </c:numRef>
          </c:val>
          <c:smooth val="0"/>
          <c:extLst>
            <c:ext xmlns:c16="http://schemas.microsoft.com/office/drawing/2014/chart" uri="{C3380CC4-5D6E-409C-BE32-E72D297353CC}">
              <c16:uniqueId val="{00000000-6E2B-F94B-95C1-8A18070ED999}"/>
            </c:ext>
          </c:extLst>
        </c:ser>
        <c:dLbls>
          <c:showLegendKey val="0"/>
          <c:showVal val="0"/>
          <c:showCatName val="0"/>
          <c:showSerName val="0"/>
          <c:showPercent val="0"/>
          <c:showBubbleSize val="0"/>
        </c:dLbls>
        <c:smooth val="0"/>
        <c:axId val="-1198290624"/>
        <c:axId val="-1197634048"/>
      </c:lineChart>
      <c:catAx>
        <c:axId val="-1198290624"/>
        <c:scaling>
          <c:orientation val="minMax"/>
        </c:scaling>
        <c:delete val="0"/>
        <c:axPos val="b"/>
        <c:numFmt formatCode="General" sourceLinked="1"/>
        <c:majorTickMark val="out"/>
        <c:minorTickMark val="none"/>
        <c:tickLblPos val="nextTo"/>
        <c:spPr>
          <a:noFill/>
          <a:ln w="3175" cap="flat" cmpd="sng" algn="ctr">
            <a:solidFill>
              <a:srgbClr val="C0C0C0"/>
            </a:solidFill>
            <a:round/>
          </a:ln>
          <a:effectLst/>
        </c:spPr>
        <c:txPr>
          <a:bodyPr rot="0" spcFirstLastPara="1" vertOverflow="ellipsis" wrap="square" anchor="ctr" anchorCtr="1"/>
          <a:lstStyle/>
          <a:p>
            <a:pPr>
              <a:defRPr sz="800" b="0" i="0" u="none" strike="noStrike" kern="1200" baseline="0">
                <a:solidFill>
                  <a:schemeClr val="tx1"/>
                </a:solidFill>
                <a:latin typeface="Arial" charset="0"/>
                <a:ea typeface="Arial" charset="0"/>
                <a:cs typeface="Arial" charset="0"/>
              </a:defRPr>
            </a:pPr>
            <a:endParaRPr lang="en-US"/>
          </a:p>
        </c:txPr>
        <c:crossAx val="-1197634048"/>
        <c:crosses val="autoZero"/>
        <c:auto val="1"/>
        <c:lblAlgn val="ctr"/>
        <c:lblOffset val="100"/>
        <c:tickMarkSkip val="1"/>
        <c:noMultiLvlLbl val="0"/>
      </c:catAx>
      <c:valAx>
        <c:axId val="-1197634048"/>
        <c:scaling>
          <c:orientation val="minMax"/>
          <c:max val="900"/>
        </c:scaling>
        <c:delete val="0"/>
        <c:axPos val="l"/>
        <c:majorGridlines>
          <c:spPr>
            <a:ln w="3175" cap="flat" cmpd="sng" algn="ctr">
              <a:solidFill>
                <a:srgbClr val="C0C0C0"/>
              </a:solidFill>
              <a:round/>
            </a:ln>
            <a:effectLst/>
          </c:spPr>
        </c:majorGridlines>
        <c:numFmt formatCode="General" sourceLinked="0"/>
        <c:majorTickMark val="out"/>
        <c:minorTickMark val="none"/>
        <c:tickLblPos val="nextTo"/>
        <c:spPr>
          <a:noFill/>
          <a:ln>
            <a:solidFill>
              <a:srgbClr val="C0C0C0"/>
            </a:solidFill>
          </a:ln>
          <a:effectLst/>
        </c:spPr>
        <c:txPr>
          <a:bodyPr rot="-60000000" spcFirstLastPara="1" vertOverflow="ellipsis" vert="horz" wrap="square" anchor="ctr" anchorCtr="1"/>
          <a:lstStyle/>
          <a:p>
            <a:pPr>
              <a:defRPr sz="1100" b="0" i="0" u="none" strike="noStrike" kern="1200" baseline="0">
                <a:solidFill>
                  <a:schemeClr val="tx1">
                    <a:lumMod val="50000"/>
                  </a:schemeClr>
                </a:solidFill>
                <a:latin typeface="Arial" charset="0"/>
                <a:ea typeface="Arial" charset="0"/>
                <a:cs typeface="Arial" charset="0"/>
              </a:defRPr>
            </a:pPr>
            <a:endParaRPr lang="en-US"/>
          </a:p>
        </c:txPr>
        <c:crossAx val="-1198290624"/>
        <c:crosses val="autoZero"/>
        <c:crossBetween val="between"/>
      </c:valAx>
      <c:spPr>
        <a:noFill/>
        <a:ln>
          <a:noFill/>
        </a:ln>
        <a:effectLst/>
      </c:spPr>
    </c:plotArea>
    <c:plotVisOnly val="1"/>
    <c:dispBlanksAs val="span"/>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748088711277301E-2"/>
          <c:y val="4.4208567754484798E-2"/>
          <c:w val="0.96250382257744505"/>
          <c:h val="0.89032145657287198"/>
        </c:manualLayout>
      </c:layout>
      <c:barChart>
        <c:barDir val="col"/>
        <c:grouping val="clustered"/>
        <c:varyColors val="0"/>
        <c:ser>
          <c:idx val="0"/>
          <c:order val="0"/>
          <c:tx>
            <c:strRef>
              <c:f>Sheet1!$B$1</c:f>
              <c:strCache>
                <c:ptCount val="1"/>
                <c:pt idx="0">
                  <c:v>Series 1</c:v>
                </c:pt>
              </c:strCache>
            </c:strRef>
          </c:tx>
          <c:spPr>
            <a:solidFill>
              <a:srgbClr val="00B0F0"/>
            </a:solidFill>
            <a:ln>
              <a:noFill/>
            </a:ln>
            <a:effectLst/>
          </c:spPr>
          <c:invertIfNegative val="0"/>
          <c:dPt>
            <c:idx val="2"/>
            <c:invertIfNegative val="0"/>
            <c:bubble3D val="0"/>
            <c:spPr>
              <a:solidFill>
                <a:srgbClr val="00B0F0"/>
              </a:solidFill>
              <a:ln>
                <a:noFill/>
              </a:ln>
              <a:effectLst/>
            </c:spPr>
            <c:extLst>
              <c:ext xmlns:c16="http://schemas.microsoft.com/office/drawing/2014/chart" uri="{C3380CC4-5D6E-409C-BE32-E72D297353CC}">
                <c16:uniqueId val="{0000000E-5872-8E48-BE4C-7C0D43133810}"/>
              </c:ext>
            </c:extLst>
          </c:dPt>
          <c:dPt>
            <c:idx val="3"/>
            <c:invertIfNegative val="0"/>
            <c:bubble3D val="0"/>
            <c:spPr>
              <a:solidFill>
                <a:srgbClr val="00B0F0"/>
              </a:solidFill>
              <a:ln>
                <a:noFill/>
              </a:ln>
              <a:effectLst/>
            </c:spPr>
            <c:extLst>
              <c:ext xmlns:c16="http://schemas.microsoft.com/office/drawing/2014/chart" uri="{C3380CC4-5D6E-409C-BE32-E72D297353CC}">
                <c16:uniqueId val="{0000000C-74CB-F445-A470-0BA724615FBC}"/>
              </c:ext>
            </c:extLst>
          </c:dPt>
          <c:dPt>
            <c:idx val="4"/>
            <c:invertIfNegative val="0"/>
            <c:bubble3D val="0"/>
            <c:spPr>
              <a:solidFill>
                <a:srgbClr val="00B0F0"/>
              </a:solidFill>
              <a:ln>
                <a:noFill/>
              </a:ln>
              <a:effectLst/>
            </c:spPr>
            <c:extLst>
              <c:ext xmlns:c16="http://schemas.microsoft.com/office/drawing/2014/chart" uri="{C3380CC4-5D6E-409C-BE32-E72D297353CC}">
                <c16:uniqueId val="{0000000A-50E2-1F47-ABBB-E4806650B4CD}"/>
              </c:ext>
            </c:extLst>
          </c:dPt>
          <c:dPt>
            <c:idx val="5"/>
            <c:invertIfNegative val="0"/>
            <c:bubble3D val="0"/>
            <c:spPr>
              <a:solidFill>
                <a:srgbClr val="00B0F0"/>
              </a:solidFill>
              <a:ln>
                <a:noFill/>
              </a:ln>
              <a:effectLst/>
            </c:spPr>
            <c:extLst>
              <c:ext xmlns:c16="http://schemas.microsoft.com/office/drawing/2014/chart" uri="{C3380CC4-5D6E-409C-BE32-E72D297353CC}">
                <c16:uniqueId val="{00000008-D000-0C4A-BD86-F01530ACB5D1}"/>
              </c:ext>
            </c:extLst>
          </c:dPt>
          <c:dPt>
            <c:idx val="6"/>
            <c:invertIfNegative val="0"/>
            <c:bubble3D val="0"/>
            <c:spPr>
              <a:solidFill>
                <a:srgbClr val="00B0F0"/>
              </a:solidFill>
              <a:ln>
                <a:noFill/>
              </a:ln>
              <a:effectLst/>
            </c:spPr>
            <c:extLst>
              <c:ext xmlns:c16="http://schemas.microsoft.com/office/drawing/2014/chart" uri="{C3380CC4-5D6E-409C-BE32-E72D297353CC}">
                <c16:uniqueId val="{00000004-42D8-F14F-AA1D-6880CB2874FE}"/>
              </c:ext>
            </c:extLst>
          </c:dPt>
          <c:dPt>
            <c:idx val="7"/>
            <c:invertIfNegative val="0"/>
            <c:bubble3D val="0"/>
            <c:spPr>
              <a:solidFill>
                <a:srgbClr val="00B0F0"/>
              </a:solidFill>
              <a:ln>
                <a:noFill/>
              </a:ln>
              <a:effectLst/>
            </c:spPr>
            <c:extLst>
              <c:ext xmlns:c16="http://schemas.microsoft.com/office/drawing/2014/chart" uri="{C3380CC4-5D6E-409C-BE32-E72D297353CC}">
                <c16:uniqueId val="{00000005-42D8-F14F-AA1D-6880CB2874FE}"/>
              </c:ext>
            </c:extLst>
          </c:dPt>
          <c:dPt>
            <c:idx val="8"/>
            <c:invertIfNegative val="0"/>
            <c:bubble3D val="0"/>
            <c:spPr>
              <a:solidFill>
                <a:srgbClr val="00B0F0"/>
              </a:solidFill>
              <a:ln>
                <a:noFill/>
              </a:ln>
              <a:effectLst/>
            </c:spPr>
            <c:extLst>
              <c:ext xmlns:c16="http://schemas.microsoft.com/office/drawing/2014/chart" uri="{C3380CC4-5D6E-409C-BE32-E72D297353CC}">
                <c16:uniqueId val="{00000001-0FD3-8744-8743-61D1E7BB42EE}"/>
              </c:ext>
            </c:extLst>
          </c:dPt>
          <c:dPt>
            <c:idx val="9"/>
            <c:invertIfNegative val="0"/>
            <c:bubble3D val="0"/>
            <c:spPr>
              <a:solidFill>
                <a:srgbClr val="00B0F0"/>
              </a:solidFill>
              <a:ln>
                <a:noFill/>
              </a:ln>
              <a:effectLst/>
            </c:spPr>
            <c:extLst>
              <c:ext xmlns:c16="http://schemas.microsoft.com/office/drawing/2014/chart" uri="{C3380CC4-5D6E-409C-BE32-E72D297353CC}">
                <c16:uniqueId val="{00000001-8576-0649-AF3D-CD1BEB0CEC47}"/>
              </c:ext>
            </c:extLst>
          </c:dPt>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Sep</c:v>
                </c:pt>
                <c:pt idx="1">
                  <c:v>Oct</c:v>
                </c:pt>
                <c:pt idx="2">
                  <c:v>Nov</c:v>
                </c:pt>
                <c:pt idx="3">
                  <c:v>Dec</c:v>
                </c:pt>
                <c:pt idx="4">
                  <c:v>Jan</c:v>
                </c:pt>
                <c:pt idx="5">
                  <c:v>Feb</c:v>
                </c:pt>
                <c:pt idx="6">
                  <c:v>Mar</c:v>
                </c:pt>
                <c:pt idx="7">
                  <c:v>Apr</c:v>
                </c:pt>
                <c:pt idx="8">
                  <c:v>May</c:v>
                </c:pt>
                <c:pt idx="9">
                  <c:v>June</c:v>
                </c:pt>
                <c:pt idx="10">
                  <c:v>July</c:v>
                </c:pt>
                <c:pt idx="11">
                  <c:v>Aug</c:v>
                </c:pt>
              </c:strCache>
            </c:strRef>
          </c:cat>
          <c:val>
            <c:numRef>
              <c:f>Sheet1!$B$2:$B$13</c:f>
              <c:numCache>
                <c:formatCode>General</c:formatCode>
                <c:ptCount val="12"/>
                <c:pt idx="0">
                  <c:v>45</c:v>
                </c:pt>
                <c:pt idx="1">
                  <c:v>46</c:v>
                </c:pt>
                <c:pt idx="2">
                  <c:v>48</c:v>
                </c:pt>
                <c:pt idx="3">
                  <c:v>47</c:v>
                </c:pt>
                <c:pt idx="4">
                  <c:v>49</c:v>
                </c:pt>
                <c:pt idx="5">
                  <c:v>47</c:v>
                </c:pt>
                <c:pt idx="6">
                  <c:v>45</c:v>
                </c:pt>
                <c:pt idx="7">
                  <c:v>43</c:v>
                </c:pt>
                <c:pt idx="8">
                  <c:v>44</c:v>
                </c:pt>
                <c:pt idx="9">
                  <c:v>45</c:v>
                </c:pt>
                <c:pt idx="10">
                  <c:v>43</c:v>
                </c:pt>
                <c:pt idx="11">
                  <c:v>45</c:v>
                </c:pt>
              </c:numCache>
            </c:numRef>
          </c:val>
          <c:extLst>
            <c:ext xmlns:c16="http://schemas.microsoft.com/office/drawing/2014/chart" uri="{C3380CC4-5D6E-409C-BE32-E72D297353CC}">
              <c16:uniqueId val="{00000004-F4B7-A54C-913E-897CBC646486}"/>
            </c:ext>
          </c:extLst>
        </c:ser>
        <c:dLbls>
          <c:dLblPos val="outEnd"/>
          <c:showLegendKey val="0"/>
          <c:showVal val="1"/>
          <c:showCatName val="0"/>
          <c:showSerName val="0"/>
          <c:showPercent val="0"/>
          <c:showBubbleSize val="0"/>
        </c:dLbls>
        <c:gapWidth val="20"/>
        <c:axId val="1514633040"/>
        <c:axId val="1514635360"/>
      </c:barChart>
      <c:catAx>
        <c:axId val="151463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514635360"/>
        <c:crosses val="autoZero"/>
        <c:auto val="1"/>
        <c:lblAlgn val="ctr"/>
        <c:lblOffset val="100"/>
        <c:noMultiLvlLbl val="0"/>
      </c:catAx>
      <c:valAx>
        <c:axId val="1514635360"/>
        <c:scaling>
          <c:orientation val="minMax"/>
          <c:max val="50"/>
          <c:min val="41"/>
        </c:scaling>
        <c:delete val="1"/>
        <c:axPos val="l"/>
        <c:numFmt formatCode="General" sourceLinked="1"/>
        <c:majorTickMark val="out"/>
        <c:minorTickMark val="none"/>
        <c:tickLblPos val="nextTo"/>
        <c:crossAx val="1514633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212650555988306E-2"/>
          <c:y val="5.3022413723311582E-2"/>
          <c:w val="0.96757469888802339"/>
          <c:h val="0.82262432449063716"/>
        </c:manualLayout>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200" b="0" i="0" u="none" strike="noStrike" kern="1200" baseline="0">
                    <a:solidFill>
                      <a:schemeClr val="bg1"/>
                    </a:solidFill>
                    <a:latin typeface="Calibri" panose="020F0502020204030204" pitchFamily="34" charset="0"/>
                    <a:ea typeface="Arial"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Sep</c:v>
                </c:pt>
                <c:pt idx="1">
                  <c:v>Oct</c:v>
                </c:pt>
                <c:pt idx="2">
                  <c:v>Nov</c:v>
                </c:pt>
                <c:pt idx="3">
                  <c:v>Dec</c:v>
                </c:pt>
                <c:pt idx="4">
                  <c:v>Jan</c:v>
                </c:pt>
                <c:pt idx="5">
                  <c:v>Feb</c:v>
                </c:pt>
                <c:pt idx="6">
                  <c:v>Mar</c:v>
                </c:pt>
                <c:pt idx="7">
                  <c:v>Apr</c:v>
                </c:pt>
                <c:pt idx="8">
                  <c:v>May</c:v>
                </c:pt>
                <c:pt idx="9">
                  <c:v>Jun</c:v>
                </c:pt>
                <c:pt idx="10">
                  <c:v>Jul</c:v>
                </c:pt>
                <c:pt idx="11">
                  <c:v>Aug</c:v>
                </c:pt>
              </c:strCache>
            </c:strRef>
          </c:cat>
          <c:val>
            <c:numRef>
              <c:f>Sheet1!$B$2:$B$13</c:f>
              <c:numCache>
                <c:formatCode>General</c:formatCode>
                <c:ptCount val="12"/>
                <c:pt idx="0">
                  <c:v>727</c:v>
                </c:pt>
                <c:pt idx="1">
                  <c:v>727</c:v>
                </c:pt>
                <c:pt idx="2">
                  <c:v>727</c:v>
                </c:pt>
                <c:pt idx="3">
                  <c:v>726</c:v>
                </c:pt>
                <c:pt idx="4">
                  <c:v>724</c:v>
                </c:pt>
                <c:pt idx="5">
                  <c:v>726</c:v>
                </c:pt>
                <c:pt idx="6">
                  <c:v>726</c:v>
                </c:pt>
                <c:pt idx="7">
                  <c:v>728</c:v>
                </c:pt>
                <c:pt idx="8">
                  <c:v>728</c:v>
                </c:pt>
                <c:pt idx="9">
                  <c:v>731</c:v>
                </c:pt>
                <c:pt idx="10">
                  <c:v>731</c:v>
                </c:pt>
                <c:pt idx="11">
                  <c:v>734</c:v>
                </c:pt>
              </c:numCache>
            </c:numRef>
          </c:val>
          <c:extLst>
            <c:ext xmlns:c16="http://schemas.microsoft.com/office/drawing/2014/chart" uri="{C3380CC4-5D6E-409C-BE32-E72D297353CC}">
              <c16:uniqueId val="{00000000-B368-204D-B5EB-DE2103B4952D}"/>
            </c:ext>
          </c:extLst>
        </c:ser>
        <c:dLbls>
          <c:dLblPos val="inEnd"/>
          <c:showLegendKey val="0"/>
          <c:showVal val="1"/>
          <c:showCatName val="0"/>
          <c:showSerName val="0"/>
          <c:showPercent val="0"/>
          <c:showBubbleSize val="0"/>
        </c:dLbls>
        <c:gapWidth val="20"/>
        <c:axId val="1510864752"/>
        <c:axId val="1510867504"/>
      </c:barChart>
      <c:catAx>
        <c:axId val="1510864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510867504"/>
        <c:crosses val="autoZero"/>
        <c:auto val="1"/>
        <c:lblAlgn val="ctr"/>
        <c:lblOffset val="100"/>
        <c:noMultiLvlLbl val="0"/>
      </c:catAx>
      <c:valAx>
        <c:axId val="1510867504"/>
        <c:scaling>
          <c:orientation val="minMax"/>
          <c:max val="735"/>
          <c:min val="700"/>
        </c:scaling>
        <c:delete val="1"/>
        <c:axPos val="l"/>
        <c:numFmt formatCode="General" sourceLinked="1"/>
        <c:majorTickMark val="out"/>
        <c:minorTickMark val="none"/>
        <c:tickLblPos val="nextTo"/>
        <c:crossAx val="15108647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500-549</c:v>
                </c:pt>
                <c:pt idx="1">
                  <c:v>550-599</c:v>
                </c:pt>
                <c:pt idx="2">
                  <c:v>600-649</c:v>
                </c:pt>
                <c:pt idx="3">
                  <c:v>650-699</c:v>
                </c:pt>
                <c:pt idx="4">
                  <c:v>700-749</c:v>
                </c:pt>
                <c:pt idx="5">
                  <c:v>750-799</c:v>
                </c:pt>
                <c:pt idx="6">
                  <c:v>800+</c:v>
                </c:pt>
              </c:strCache>
            </c:strRef>
          </c:cat>
          <c:val>
            <c:numRef>
              <c:f>Sheet1!$B$2:$B$8</c:f>
              <c:numCache>
                <c:formatCode>0.00%</c:formatCode>
                <c:ptCount val="7"/>
                <c:pt idx="0">
                  <c:v>5.9999999999999995E-4</c:v>
                </c:pt>
                <c:pt idx="1">
                  <c:v>6.1999999999999998E-3</c:v>
                </c:pt>
                <c:pt idx="2">
                  <c:v>8.09E-2</c:v>
                </c:pt>
                <c:pt idx="3">
                  <c:v>0.1774</c:v>
                </c:pt>
                <c:pt idx="4">
                  <c:v>0.23760000000000001</c:v>
                </c:pt>
                <c:pt idx="5">
                  <c:v>0.35630000000000001</c:v>
                </c:pt>
                <c:pt idx="6">
                  <c:v>0.14099999999999999</c:v>
                </c:pt>
              </c:numCache>
            </c:numRef>
          </c:val>
          <c:extLst>
            <c:ext xmlns:c16="http://schemas.microsoft.com/office/drawing/2014/chart" uri="{C3380CC4-5D6E-409C-BE32-E72D297353CC}">
              <c16:uniqueId val="{00000000-6EAA-E74D-B99C-DBCC3B412078}"/>
            </c:ext>
          </c:extLst>
        </c:ser>
        <c:dLbls>
          <c:dLblPos val="outEnd"/>
          <c:showLegendKey val="0"/>
          <c:showVal val="1"/>
          <c:showCatName val="0"/>
          <c:showSerName val="0"/>
          <c:showPercent val="0"/>
          <c:showBubbleSize val="0"/>
        </c:dLbls>
        <c:gapWidth val="20"/>
        <c:axId val="1515498848"/>
        <c:axId val="1515501600"/>
      </c:barChart>
      <c:catAx>
        <c:axId val="151549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515501600"/>
        <c:crosses val="autoZero"/>
        <c:auto val="1"/>
        <c:lblAlgn val="ctr"/>
        <c:lblOffset val="100"/>
        <c:noMultiLvlLbl val="0"/>
      </c:catAx>
      <c:valAx>
        <c:axId val="1515501600"/>
        <c:scaling>
          <c:orientation val="minMax"/>
          <c:max val="0.4"/>
        </c:scaling>
        <c:delete val="1"/>
        <c:axPos val="l"/>
        <c:numFmt formatCode="0.00%" sourceLinked="1"/>
        <c:majorTickMark val="none"/>
        <c:minorTickMark val="none"/>
        <c:tickLblPos val="nextTo"/>
        <c:crossAx val="151549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F278-274E-BF36-12F054866F70}"/>
              </c:ext>
            </c:extLst>
          </c:dPt>
          <c:dLbls>
            <c:dLbl>
              <c:idx val="1"/>
              <c:layout>
                <c:manualLayout>
                  <c:x val="0"/>
                  <c:y val="8.9849948952603204E-2"/>
                </c:manualLayout>
              </c:layout>
              <c:tx>
                <c:rich>
                  <a:bodyPr/>
                  <a:lstStyle/>
                  <a:p>
                    <a:fld id="{AA425281-47CB-2849-89DF-8865EFA41EDC}" type="VALUE">
                      <a:rPr lang="en-US" b="0" i="0">
                        <a:solidFill>
                          <a:schemeClr val="bg1"/>
                        </a:solidFill>
                        <a:latin typeface="Calibri Regular"/>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278-274E-BF36-12F054866F70}"/>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Loans</c:v>
                </c:pt>
                <c:pt idx="1">
                  <c:v>Conventional</c:v>
                </c:pt>
                <c:pt idx="2">
                  <c:v>FHA</c:v>
                </c:pt>
                <c:pt idx="3">
                  <c:v>VA</c:v>
                </c:pt>
              </c:strCache>
            </c:strRef>
          </c:cat>
          <c:val>
            <c:numRef>
              <c:f>Sheet1!$B$2:$B$5</c:f>
              <c:numCache>
                <c:formatCode>General</c:formatCode>
                <c:ptCount val="4"/>
                <c:pt idx="0">
                  <c:v>734</c:v>
                </c:pt>
                <c:pt idx="1">
                  <c:v>754</c:v>
                </c:pt>
                <c:pt idx="2">
                  <c:v>675</c:v>
                </c:pt>
                <c:pt idx="3">
                  <c:v>712</c:v>
                </c:pt>
              </c:numCache>
            </c:numRef>
          </c:val>
          <c:extLst>
            <c:ext xmlns:c16="http://schemas.microsoft.com/office/drawing/2014/chart" uri="{C3380CC4-5D6E-409C-BE32-E72D297353CC}">
              <c16:uniqueId val="{00000003-F278-274E-BF36-12F054866F70}"/>
            </c:ext>
          </c:extLst>
        </c:ser>
        <c:dLbls>
          <c:showLegendKey val="0"/>
          <c:showVal val="0"/>
          <c:showCatName val="0"/>
          <c:showSerName val="0"/>
          <c:showPercent val="0"/>
          <c:showBubbleSize val="0"/>
        </c:dLbls>
        <c:gapWidth val="20"/>
        <c:axId val="1406463312"/>
        <c:axId val="1406175296"/>
      </c:barChart>
      <c:catAx>
        <c:axId val="140646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406175296"/>
        <c:crosses val="autoZero"/>
        <c:auto val="1"/>
        <c:lblAlgn val="ctr"/>
        <c:lblOffset val="100"/>
        <c:noMultiLvlLbl val="0"/>
      </c:catAx>
      <c:valAx>
        <c:axId val="1406175296"/>
        <c:scaling>
          <c:orientation val="minMax"/>
        </c:scaling>
        <c:delete val="1"/>
        <c:axPos val="l"/>
        <c:numFmt formatCode="General" sourceLinked="1"/>
        <c:majorTickMark val="none"/>
        <c:minorTickMark val="none"/>
        <c:tickLblPos val="nextTo"/>
        <c:crossAx val="1406463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187284281058498E-2"/>
          <c:y val="6.4642215010797796E-2"/>
          <c:w val="0.96162543143788304"/>
          <c:h val="0.84471209375421796"/>
        </c:manualLayout>
      </c:layout>
      <c:barChart>
        <c:barDir val="col"/>
        <c:grouping val="clustered"/>
        <c:varyColors val="0"/>
        <c:ser>
          <c:idx val="0"/>
          <c:order val="0"/>
          <c:tx>
            <c:strRef>
              <c:f>Sheet1!$B$1</c:f>
              <c:strCache>
                <c:ptCount val="1"/>
                <c:pt idx="0">
                  <c:v>Series 1</c:v>
                </c:pt>
              </c:strCache>
            </c:strRef>
          </c:tx>
          <c:spPr>
            <a:solidFill>
              <a:srgbClr val="0070C0"/>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7BC6-8241-A925-8BF068A30746}"/>
              </c:ext>
            </c:extLst>
          </c:dPt>
          <c:dLbls>
            <c:dLbl>
              <c:idx val="1"/>
              <c:tx>
                <c:rich>
                  <a:bodyPr/>
                  <a:lstStyle/>
                  <a:p>
                    <a:fld id="{AA425281-47CB-2849-89DF-8865EFA41EDC}" type="VALUE">
                      <a:rPr lang="en-US" b="0" i="0">
                        <a:solidFill>
                          <a:schemeClr val="tx2"/>
                        </a:solidFill>
                        <a:latin typeface="Calibri Regular"/>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BC6-8241-A925-8BF068A30746}"/>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65000"/>
                        <a:lumOff val="35000"/>
                      </a:schemeClr>
                    </a:solidFill>
                    <a:latin typeface="Calibri" panose="020F0502020204030204" pitchFamily="34" charset="0"/>
                    <a:ea typeface="Arial" charset="0"/>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Loans*</c:v>
                </c:pt>
                <c:pt idx="1">
                  <c:v>Conventional</c:v>
                </c:pt>
                <c:pt idx="2">
                  <c:v>FHA</c:v>
                </c:pt>
                <c:pt idx="3">
                  <c:v>VA</c:v>
                </c:pt>
              </c:strCache>
            </c:strRef>
          </c:cat>
          <c:val>
            <c:numRef>
              <c:f>Sheet1!$B$2:$B$5</c:f>
              <c:numCache>
                <c:formatCode>General</c:formatCode>
                <c:ptCount val="4"/>
                <c:pt idx="0">
                  <c:v>37</c:v>
                </c:pt>
                <c:pt idx="1">
                  <c:v>36</c:v>
                </c:pt>
                <c:pt idx="2">
                  <c:v>43</c:v>
                </c:pt>
                <c:pt idx="3">
                  <c:v>42</c:v>
                </c:pt>
              </c:numCache>
            </c:numRef>
          </c:val>
          <c:extLst>
            <c:ext xmlns:c16="http://schemas.microsoft.com/office/drawing/2014/chart" uri="{C3380CC4-5D6E-409C-BE32-E72D297353CC}">
              <c16:uniqueId val="{00000003-7BC6-8241-A925-8BF068A30746}"/>
            </c:ext>
          </c:extLst>
        </c:ser>
        <c:dLbls>
          <c:showLegendKey val="0"/>
          <c:showVal val="0"/>
          <c:showCatName val="0"/>
          <c:showSerName val="0"/>
          <c:showPercent val="0"/>
          <c:showBubbleSize val="0"/>
        </c:dLbls>
        <c:gapWidth val="20"/>
        <c:axId val="1408581152"/>
        <c:axId val="1408429328"/>
      </c:barChart>
      <c:catAx>
        <c:axId val="1408581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1408429328"/>
        <c:crosses val="autoZero"/>
        <c:auto val="1"/>
        <c:lblAlgn val="ctr"/>
        <c:lblOffset val="100"/>
        <c:noMultiLvlLbl val="0"/>
      </c:catAx>
      <c:valAx>
        <c:axId val="1408429328"/>
        <c:scaling>
          <c:orientation val="minMax"/>
          <c:max val="46"/>
          <c:min val="0"/>
        </c:scaling>
        <c:delete val="1"/>
        <c:axPos val="l"/>
        <c:numFmt formatCode="General" sourceLinked="1"/>
        <c:majorTickMark val="out"/>
        <c:minorTickMark val="none"/>
        <c:tickLblPos val="nextTo"/>
        <c:crossAx val="14085811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76200" cap="rnd">
              <a:solidFill>
                <a:schemeClr val="accent1"/>
              </a:solidFill>
              <a:round/>
            </a:ln>
            <a:effectLst>
              <a:outerShdw blurRad="50800" dist="38100" dir="18900000" algn="bl" rotWithShape="0">
                <a:prstClr val="black">
                  <a:alpha val="40000"/>
                </a:prstClr>
              </a:outerShdw>
            </a:effectLst>
          </c:spPr>
          <c:marker>
            <c:symbol val="none"/>
          </c:marker>
          <c:dPt>
            <c:idx val="0"/>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E6AA-4DC8-A5BE-AAD1D2D6294D}"/>
              </c:ext>
            </c:extLst>
          </c:dPt>
          <c:dPt>
            <c:idx val="1"/>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4-E6AA-4DC8-A5BE-AAD1D2D6294D}"/>
              </c:ext>
            </c:extLst>
          </c:dPt>
          <c:dPt>
            <c:idx val="2"/>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E6AA-4DC8-A5BE-AAD1D2D6294D}"/>
              </c:ext>
            </c:extLst>
          </c:dPt>
          <c:dPt>
            <c:idx val="3"/>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6-E6AA-4DC8-A5BE-AAD1D2D6294D}"/>
              </c:ext>
            </c:extLst>
          </c:dPt>
          <c:dPt>
            <c:idx val="4"/>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7-E6AA-4DC8-A5BE-AAD1D2D6294D}"/>
              </c:ext>
            </c:extLst>
          </c:dPt>
          <c:dPt>
            <c:idx val="5"/>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0-DF9A-4A0B-BAD2-520FB5EF3E4A}"/>
              </c:ext>
            </c:extLst>
          </c:dPt>
          <c:dPt>
            <c:idx val="6"/>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9-E6AA-4DC8-A5BE-AAD1D2D6294D}"/>
              </c:ext>
            </c:extLst>
          </c:dPt>
          <c:dPt>
            <c:idx val="7"/>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8-E6AA-4DC8-A5BE-AAD1D2D6294D}"/>
              </c:ext>
            </c:extLst>
          </c:dPt>
          <c:dPt>
            <c:idx val="8"/>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E-E559-466D-8587-C065C935F3DF}"/>
              </c:ext>
            </c:extLst>
          </c:dPt>
          <c:dPt>
            <c:idx val="9"/>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F-E559-466D-8587-C065C935F3DF}"/>
              </c:ext>
            </c:extLst>
          </c:dPt>
          <c:dPt>
            <c:idx val="10"/>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12-2BB6-4D01-8F42-95F668C21C6F}"/>
              </c:ext>
            </c:extLst>
          </c:dPt>
          <c:dPt>
            <c:idx val="11"/>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13-2BB6-4D01-8F42-95F668C21C6F}"/>
              </c:ext>
            </c:extLst>
          </c:dPt>
          <c:dPt>
            <c:idx val="12"/>
            <c:marker>
              <c:symbol val="none"/>
            </c:marker>
            <c:bubble3D val="0"/>
            <c:spPr>
              <a:ln w="76200" cap="rnd">
                <a:solidFill>
                  <a:schemeClr val="accent1"/>
                </a:solidFill>
                <a:round/>
              </a:ln>
              <a:effectLst>
                <a:outerShdw blurRad="50800" dist="38100" dir="18900000" algn="bl" rotWithShape="0">
                  <a:prstClr val="black">
                    <a:alpha val="40000"/>
                  </a:prstClr>
                </a:outerShdw>
              </a:effectLst>
            </c:spPr>
            <c:extLst>
              <c:ext xmlns:c16="http://schemas.microsoft.com/office/drawing/2014/chart" uri="{C3380CC4-5D6E-409C-BE32-E72D297353CC}">
                <c16:uniqueId val="{00000000-B2B6-4427-9909-7FCBEFE906CD}"/>
              </c:ext>
            </c:extLst>
          </c:dPt>
          <c:dLbls>
            <c:dLbl>
              <c:idx val="1"/>
              <c:layout>
                <c:manualLayout>
                  <c:x val="-2.0851058870150003E-2"/>
                  <c:y val="-6.53761025879049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AA-4DC8-A5BE-AAD1D2D6294D}"/>
                </c:ext>
              </c:extLst>
            </c:dLbl>
            <c:dLbl>
              <c:idx val="2"/>
              <c:layout>
                <c:manualLayout>
                  <c:x val="-3.1109896616533787E-2"/>
                  <c:y val="-6.33462603913535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AA-4DC8-A5BE-AAD1D2D6294D}"/>
                </c:ext>
              </c:extLst>
            </c:dLbl>
            <c:dLbl>
              <c:idx val="3"/>
              <c:layout>
                <c:manualLayout>
                  <c:x val="-1.2655066833039142E-2"/>
                  <c:y val="-5.31970494085966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AA-4DC8-A5BE-AAD1D2D6294D}"/>
                </c:ext>
              </c:extLst>
            </c:dLbl>
            <c:dLbl>
              <c:idx val="4"/>
              <c:layout>
                <c:manualLayout>
                  <c:x val="-3.4638290575290054E-2"/>
                  <c:y val="-5.5226891605148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6AA-4DC8-A5BE-AAD1D2D6294D}"/>
                </c:ext>
              </c:extLst>
            </c:dLbl>
            <c:dLbl>
              <c:idx val="6"/>
              <c:layout>
                <c:manualLayout>
                  <c:x val="-9.3068083717193499E-4"/>
                  <c:y val="-5.31970494085966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6AA-4DC8-A5BE-AAD1D2D6294D}"/>
                </c:ext>
              </c:extLst>
            </c:dLbl>
            <c:dLbl>
              <c:idx val="7"/>
              <c:layout>
                <c:manualLayout>
                  <c:x val="-1.6454414121699925E-2"/>
                  <c:y val="-6.94357869810077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6AA-4DC8-A5BE-AAD1D2D6294D}"/>
                </c:ext>
              </c:extLst>
            </c:dLbl>
            <c:dLbl>
              <c:idx val="8"/>
              <c:layout>
                <c:manualLayout>
                  <c:x val="-3.3172742325806609E-2"/>
                  <c:y val="-5.52268916051480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559-466D-8587-C065C935F3DF}"/>
                </c:ext>
              </c:extLst>
            </c:dLbl>
            <c:dLbl>
              <c:idx val="9"/>
              <c:layout>
                <c:manualLayout>
                  <c:x val="-3.2575444866017156E-2"/>
                  <c:y val="-6.94357869810077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559-466D-8587-C065C935F3DF}"/>
                </c:ext>
              </c:extLst>
            </c:dLbl>
            <c:dLbl>
              <c:idx val="10"/>
              <c:layout>
                <c:manualLayout>
                  <c:x val="-4.4299830861884312E-2"/>
                  <c:y val="-6.94357869810077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BB6-4D01-8F42-95F668C21C6F}"/>
                </c:ext>
              </c:extLst>
            </c:dLbl>
            <c:dLbl>
              <c:idx val="12"/>
              <c:layout>
                <c:manualLayout>
                  <c:x val="-1.5637630616987735E-2"/>
                  <c:y val="-4.7107522818942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B6-4427-9909-7FCBEFE906CD}"/>
                </c:ext>
              </c:extLst>
            </c:dLbl>
            <c:dLbl>
              <c:idx val="13"/>
              <c:layout>
                <c:manualLayout>
                  <c:x val="-7.7463110592694256E-2"/>
                  <c:y val="-1.6659889870671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21B-4F96-95FD-7A74A5F39A6E}"/>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June</c:v>
                </c:pt>
                <c:pt idx="1">
                  <c:v>July</c:v>
                </c:pt>
                <c:pt idx="2">
                  <c:v>August</c:v>
                </c:pt>
                <c:pt idx="3">
                  <c:v>September</c:v>
                </c:pt>
                <c:pt idx="4">
                  <c:v>October</c:v>
                </c:pt>
                <c:pt idx="5">
                  <c:v>November</c:v>
                </c:pt>
                <c:pt idx="6">
                  <c:v>December</c:v>
                </c:pt>
                <c:pt idx="7">
                  <c:v>January </c:v>
                </c:pt>
                <c:pt idx="8">
                  <c:v>February</c:v>
                </c:pt>
                <c:pt idx="9">
                  <c:v>March</c:v>
                </c:pt>
                <c:pt idx="10">
                  <c:v>April</c:v>
                </c:pt>
                <c:pt idx="11">
                  <c:v>May</c:v>
                </c:pt>
                <c:pt idx="12">
                  <c:v>June</c:v>
                </c:pt>
                <c:pt idx="13">
                  <c:v>July</c:v>
                </c:pt>
              </c:strCache>
            </c:strRef>
          </c:cat>
          <c:val>
            <c:numRef>
              <c:f>Sheet1!$B$2:$B$15</c:f>
              <c:numCache>
                <c:formatCode>General</c:formatCode>
                <c:ptCount val="14"/>
                <c:pt idx="0">
                  <c:v>18.2</c:v>
                </c:pt>
                <c:pt idx="1">
                  <c:v>17.8</c:v>
                </c:pt>
                <c:pt idx="2">
                  <c:v>17.600000000000001</c:v>
                </c:pt>
                <c:pt idx="3">
                  <c:v>17</c:v>
                </c:pt>
                <c:pt idx="4">
                  <c:v>17</c:v>
                </c:pt>
                <c:pt idx="5">
                  <c:v>17.3</c:v>
                </c:pt>
                <c:pt idx="6">
                  <c:v>17</c:v>
                </c:pt>
                <c:pt idx="7">
                  <c:v>16.100000000000001</c:v>
                </c:pt>
                <c:pt idx="8">
                  <c:v>16</c:v>
                </c:pt>
                <c:pt idx="9">
                  <c:v>16.399999999999999</c:v>
                </c:pt>
                <c:pt idx="10">
                  <c:v>16.399999999999999</c:v>
                </c:pt>
                <c:pt idx="11">
                  <c:v>16.7</c:v>
                </c:pt>
                <c:pt idx="12">
                  <c:v>16.5</c:v>
                </c:pt>
                <c:pt idx="13">
                  <c:v>15.7</c:v>
                </c:pt>
              </c:numCache>
            </c:numRef>
          </c:val>
          <c:smooth val="0"/>
          <c:extLst>
            <c:ext xmlns:c16="http://schemas.microsoft.com/office/drawing/2014/chart" uri="{C3380CC4-5D6E-409C-BE32-E72D297353CC}">
              <c16:uniqueId val="{00000000-E6AA-4DC8-A5BE-AAD1D2D6294D}"/>
            </c:ext>
          </c:extLst>
        </c:ser>
        <c:dLbls>
          <c:dLblPos val="t"/>
          <c:showLegendKey val="0"/>
          <c:showVal val="1"/>
          <c:showCatName val="0"/>
          <c:showSerName val="0"/>
          <c:showPercent val="0"/>
          <c:showBubbleSize val="0"/>
        </c:dLbls>
        <c:smooth val="0"/>
        <c:axId val="222031488"/>
        <c:axId val="222033056"/>
      </c:lineChart>
      <c:catAx>
        <c:axId val="222031488"/>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crossAx val="222033056"/>
        <c:crosses val="autoZero"/>
        <c:auto val="1"/>
        <c:lblAlgn val="ctr"/>
        <c:lblOffset val="100"/>
        <c:noMultiLvlLbl val="0"/>
      </c:catAx>
      <c:valAx>
        <c:axId val="222033056"/>
        <c:scaling>
          <c:orientation val="minMax"/>
          <c:min val="15.5"/>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22031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70C0"/>
            </a:solidFill>
            <a:ln>
              <a:noFill/>
            </a:ln>
            <a:effectLst>
              <a:outerShdw blurRad="50800" dist="38100" dir="18900000" algn="bl" rotWithShape="0">
                <a:prstClr val="black">
                  <a:alpha val="40000"/>
                </a:prstClr>
              </a:outerShdw>
            </a:effectLst>
          </c:spPr>
          <c:invertIfNegative val="0"/>
          <c:dPt>
            <c:idx val="1"/>
            <c:invertIfNegative val="0"/>
            <c:bubble3D val="0"/>
            <c:spPr>
              <a:solidFill>
                <a:srgbClr val="FF00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1-C3F7-4F73-A933-250900689A86}"/>
              </c:ext>
            </c:extLst>
          </c:dPt>
          <c:dPt>
            <c:idx val="2"/>
            <c:invertIfNegative val="0"/>
            <c:bubble3D val="0"/>
            <c:spPr>
              <a:solidFill>
                <a:srgbClr val="00B800"/>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0-C3F7-4F73-A933-250900689A86}"/>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January 2000</c:v>
                </c:pt>
                <c:pt idx="1">
                  <c:v>June 2006</c:v>
                </c:pt>
                <c:pt idx="2">
                  <c:v>January 2012</c:v>
                </c:pt>
                <c:pt idx="3">
                  <c:v>June 2018</c:v>
                </c:pt>
                <c:pt idx="4">
                  <c:v>June 2019</c:v>
                </c:pt>
                <c:pt idx="5">
                  <c:v>June 2020 Projected</c:v>
                </c:pt>
              </c:strCache>
            </c:strRef>
          </c:cat>
          <c:val>
            <c:numRef>
              <c:f>Sheet1!$B$2:$B$7</c:f>
              <c:numCache>
                <c:formatCode>"$"#,##0_);[Red]\("$"#,##0\)</c:formatCode>
                <c:ptCount val="6"/>
                <c:pt idx="0">
                  <c:v>1100</c:v>
                </c:pt>
                <c:pt idx="1">
                  <c:v>1287</c:v>
                </c:pt>
                <c:pt idx="2">
                  <c:v>575</c:v>
                </c:pt>
                <c:pt idx="3">
                  <c:v>962</c:v>
                </c:pt>
                <c:pt idx="4">
                  <c:v>878</c:v>
                </c:pt>
                <c:pt idx="5">
                  <c:v>899</c:v>
                </c:pt>
              </c:numCache>
            </c:numRef>
          </c:val>
          <c:extLst>
            <c:ext xmlns:c16="http://schemas.microsoft.com/office/drawing/2014/chart" uri="{C3380CC4-5D6E-409C-BE32-E72D297353CC}">
              <c16:uniqueId val="{00000000-F11C-44F1-9671-4A3C3A5B352A}"/>
            </c:ext>
          </c:extLst>
        </c:ser>
        <c:dLbls>
          <c:showLegendKey val="0"/>
          <c:showVal val="0"/>
          <c:showCatName val="0"/>
          <c:showSerName val="0"/>
          <c:showPercent val="0"/>
          <c:showBubbleSize val="0"/>
        </c:dLbls>
        <c:gapWidth val="20"/>
        <c:overlap val="-27"/>
        <c:axId val="765257944"/>
        <c:axId val="765263824"/>
      </c:barChart>
      <c:catAx>
        <c:axId val="765257944"/>
        <c:scaling>
          <c:orientation val="minMax"/>
        </c:scaling>
        <c:delete val="0"/>
        <c:axPos val="b"/>
        <c:numFmt formatCode="General" sourceLinked="1"/>
        <c:majorTickMark val="none"/>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765263824"/>
        <c:crosses val="autoZero"/>
        <c:auto val="1"/>
        <c:lblAlgn val="ctr"/>
        <c:lblOffset val="100"/>
        <c:noMultiLvlLbl val="0"/>
      </c:catAx>
      <c:valAx>
        <c:axId val="765263824"/>
        <c:scaling>
          <c:orientation val="minMax"/>
        </c:scaling>
        <c:delete val="1"/>
        <c:axPos val="l"/>
        <c:numFmt formatCode="&quot;$&quot;#,##0_);[Red]\(&quot;$&quot;#,##0\)" sourceLinked="1"/>
        <c:majorTickMark val="none"/>
        <c:minorTickMark val="none"/>
        <c:tickLblPos val="nextTo"/>
        <c:crossAx val="765257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366921547355325E-2"/>
          <c:y val="2.7488001499812599E-2"/>
          <c:w val="0.96557885576951574"/>
          <c:h val="0.887870078740158"/>
        </c:manualLayout>
      </c:layout>
      <c:barChart>
        <c:barDir val="col"/>
        <c:grouping val="clustered"/>
        <c:varyColors val="0"/>
        <c:ser>
          <c:idx val="0"/>
          <c:order val="0"/>
          <c:tx>
            <c:strRef>
              <c:f>Sheet1!$B$1</c:f>
              <c:strCache>
                <c:ptCount val="1"/>
                <c:pt idx="0">
                  <c:v>Series 1</c:v>
                </c:pt>
              </c:strCache>
            </c:strRef>
          </c:tx>
          <c:spPr>
            <a:solidFill>
              <a:srgbClr val="0070C0"/>
            </a:solidFill>
            <a:ln w="25392">
              <a:noFill/>
            </a:ln>
            <a:effectLst>
              <a:outerShdw blurRad="50800" dist="38100" dir="18900000" algn="bl" rotWithShape="0">
                <a:prstClr val="black">
                  <a:alpha val="40000"/>
                </a:prstClr>
              </a:outerShdw>
            </a:effectLst>
          </c:spPr>
          <c:invertIfNegative val="1"/>
          <c:dPt>
            <c:idx val="0"/>
            <c:invertIfNegative val="1"/>
            <c:bubble3D val="0"/>
            <c:spPr>
              <a:solidFill>
                <a:srgbClr val="0070C0"/>
              </a:solidFill>
              <a:ln w="25392">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1-96E4-7144-B7C3-ABE572D0C496}"/>
              </c:ext>
            </c:extLst>
          </c:dPt>
          <c:dPt>
            <c:idx val="1"/>
            <c:invertIfNegative val="1"/>
            <c:bubble3D val="0"/>
            <c:spPr>
              <a:solidFill>
                <a:srgbClr val="00B0F0"/>
              </a:solidFill>
              <a:ln w="25392">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96E4-7144-B7C3-ABE572D0C496}"/>
              </c:ext>
            </c:extLst>
          </c:dPt>
          <c:dPt>
            <c:idx val="2"/>
            <c:invertIfNegative val="1"/>
            <c:bubble3D val="0"/>
            <c:spPr>
              <a:solidFill>
                <a:srgbClr val="00B0F0"/>
              </a:solidFill>
              <a:ln w="25392">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96E4-7144-B7C3-ABE572D0C496}"/>
              </c:ext>
            </c:extLst>
          </c:dPt>
          <c:dPt>
            <c:idx val="3"/>
            <c:invertIfNegative val="1"/>
            <c:bubble3D val="0"/>
            <c:spPr>
              <a:solidFill>
                <a:srgbClr val="00B0F0"/>
              </a:solidFill>
              <a:ln w="25392">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7-96E4-7144-B7C3-ABE572D0C496}"/>
              </c:ext>
            </c:extLst>
          </c:dPt>
          <c:dPt>
            <c:idx val="4"/>
            <c:invertIfNegative val="1"/>
            <c:bubble3D val="0"/>
            <c:extLst>
              <c:ext xmlns:c16="http://schemas.microsoft.com/office/drawing/2014/chart" uri="{C3380CC4-5D6E-409C-BE32-E72D297353CC}">
                <c16:uniqueId val="{00000009-96E4-7144-B7C3-ABE572D0C496}"/>
              </c:ext>
            </c:extLst>
          </c:dPt>
          <c:dPt>
            <c:idx val="5"/>
            <c:invertIfNegative val="1"/>
            <c:bubble3D val="0"/>
            <c:spPr>
              <a:solidFill>
                <a:srgbClr val="00B0F0"/>
              </a:solidFill>
              <a:ln w="25392">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A-3CA3-5E4C-BD9E-8665C718E173}"/>
              </c:ext>
            </c:extLst>
          </c:dPt>
          <c:dLbls>
            <c:spPr>
              <a:noFill/>
              <a:ln w="25392">
                <a:noFill/>
              </a:ln>
            </c:spPr>
            <c:txPr>
              <a:bodyPr/>
              <a:lstStyle/>
              <a:p>
                <a:pPr>
                  <a:defRPr sz="3591" b="0">
                    <a:solidFill>
                      <a:schemeClr val="bg1"/>
                    </a:solidFill>
                    <a:latin typeface="Calibri" panose="020F0502020204030204" pitchFamily="34"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0.0</c:formatCode>
                <c:ptCount val="5"/>
                <c:pt idx="0">
                  <c:v>3.57</c:v>
                </c:pt>
                <c:pt idx="1">
                  <c:v>2.52</c:v>
                </c:pt>
                <c:pt idx="2">
                  <c:v>2.17</c:v>
                </c:pt>
                <c:pt idx="3">
                  <c:v>2.65</c:v>
                </c:pt>
                <c:pt idx="4">
                  <c:v>3.38</c:v>
                </c:pt>
              </c:numCache>
            </c:numRef>
          </c:val>
          <c:extLst>
            <c:ext xmlns:c14="http://schemas.microsoft.com/office/drawing/2007/8/2/chart" uri="{6F2FDCE9-48DA-4B69-8628-5D25D57E5C99}">
              <c14:invertSolidFillFmt>
                <c14:spPr xmlns:c14="http://schemas.microsoft.com/office/drawing/2007/8/2/chart">
                  <a:solidFill>
                    <a:srgbClr val="FFFFFF"/>
                  </a:solidFill>
                  <a:ln w="25392">
                    <a:noFill/>
                  </a:ln>
                  <a:effectLst>
                    <a:outerShdw blurRad="50800" dist="38100" dir="18900000" algn="bl" rotWithShape="0">
                      <a:prstClr val="black">
                        <a:alpha val="40000"/>
                      </a:prstClr>
                    </a:outerShdw>
                  </a:effectLst>
                </c14:spPr>
              </c14:invertSolidFillFmt>
            </c:ext>
            <c:ext xmlns:c16="http://schemas.microsoft.com/office/drawing/2014/chart" uri="{C3380CC4-5D6E-409C-BE32-E72D297353CC}">
              <c16:uniqueId val="{0000000C-96E4-7144-B7C3-ABE572D0C496}"/>
            </c:ext>
          </c:extLst>
        </c:ser>
        <c:dLbls>
          <c:showLegendKey val="0"/>
          <c:showVal val="0"/>
          <c:showCatName val="0"/>
          <c:showSerName val="0"/>
          <c:showPercent val="0"/>
          <c:showBubbleSize val="0"/>
        </c:dLbls>
        <c:gapWidth val="25"/>
        <c:axId val="396285984"/>
        <c:axId val="396297744"/>
      </c:barChart>
      <c:catAx>
        <c:axId val="396285984"/>
        <c:scaling>
          <c:orientation val="minMax"/>
        </c:scaling>
        <c:delete val="0"/>
        <c:axPos val="b"/>
        <c:numFmt formatCode="General" sourceLinked="1"/>
        <c:majorTickMark val="none"/>
        <c:minorTickMark val="none"/>
        <c:tickLblPos val="low"/>
        <c:spPr>
          <a:ln w="38100">
            <a:solidFill>
              <a:schemeClr val="tx1"/>
            </a:solidFill>
            <a:prstDash val="solid"/>
          </a:ln>
        </c:spPr>
        <c:txPr>
          <a:bodyPr/>
          <a:lstStyle/>
          <a:p>
            <a:pPr>
              <a:defRPr b="1">
                <a:solidFill>
                  <a:schemeClr val="tx1"/>
                </a:solidFill>
                <a:latin typeface="Calibri" panose="020F0502020204030204" pitchFamily="34" charset="0"/>
                <a:cs typeface="Calibri" panose="020F0502020204030204" pitchFamily="34" charset="0"/>
              </a:defRPr>
            </a:pPr>
            <a:endParaRPr lang="en-US"/>
          </a:p>
        </c:txPr>
        <c:crossAx val="396297744"/>
        <c:crossesAt val="0"/>
        <c:auto val="1"/>
        <c:lblAlgn val="ctr"/>
        <c:lblOffset val="80"/>
        <c:tickMarkSkip val="1"/>
        <c:noMultiLvlLbl val="0"/>
      </c:catAx>
      <c:valAx>
        <c:axId val="396297744"/>
        <c:scaling>
          <c:orientation val="minMax"/>
          <c:max val="4"/>
          <c:min val="0"/>
        </c:scaling>
        <c:delete val="1"/>
        <c:axPos val="l"/>
        <c:numFmt formatCode="0.0" sourceLinked="1"/>
        <c:majorTickMark val="out"/>
        <c:minorTickMark val="none"/>
        <c:tickLblPos val="nextTo"/>
        <c:crossAx val="396285984"/>
        <c:crosses val="autoZero"/>
        <c:crossBetween val="between"/>
        <c:majorUnit val="0.5"/>
        <c:minorUnit val="0.1"/>
      </c:valAx>
      <c:spPr>
        <a:noFill/>
        <a:ln w="25392">
          <a:noFill/>
        </a:ln>
      </c:spPr>
    </c:plotArea>
    <c:plotVisOnly val="1"/>
    <c:dispBlanksAs val="gap"/>
    <c:showDLblsOverMax val="0"/>
  </c:chart>
  <c:spPr>
    <a:noFill/>
    <a:ln>
      <a:noFill/>
    </a:ln>
  </c:spPr>
  <c:txPr>
    <a:bodyPr/>
    <a:lstStyle/>
    <a:p>
      <a:pPr>
        <a:defRPr sz="1676"/>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0070C0"/>
            </a:solidFill>
            <a:ln>
              <a:noFill/>
            </a:ln>
            <a:effectLst>
              <a:outerShdw blurRad="50800" dist="38100" dir="18900000" algn="bl" rotWithShape="0">
                <a:prstClr val="black">
                  <a:alpha val="40000"/>
                </a:prstClr>
              </a:outerShdw>
            </a:effectLst>
          </c:spPr>
          <c:invertIfNegative val="0"/>
          <c:dLbls>
            <c:dLbl>
              <c:idx val="5"/>
              <c:layout>
                <c:manualLayout>
                  <c:x val="1.48732268215095E-3"/>
                  <c:y val="-6.5843615709698905E-4"/>
                </c:manualLayout>
              </c:layout>
              <c:tx>
                <c:rich>
                  <a:bodyPr/>
                  <a:lstStyle/>
                  <a:p>
                    <a:fld id="{19EF6566-7CA3-4947-9941-7B541C33E6AE}" type="VALUE">
                      <a:rPr lang="en-US" sz="2400" b="1" i="0">
                        <a:solidFill>
                          <a:schemeClr val="tx1"/>
                        </a:solidFill>
                        <a:latin typeface="Calibri Regular"/>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61F-764A-BDDB-C95DB4F55E34}"/>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Calibri" panose="020F0502020204030204" pitchFamily="34" charset="0"/>
                    <a:ea typeface="Arial" charset="0"/>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January 2019</c:v>
                </c:pt>
                <c:pt idx="1">
                  <c:v>January 2020</c:v>
                </c:pt>
                <c:pt idx="2">
                  <c:v>January 2021</c:v>
                </c:pt>
                <c:pt idx="3">
                  <c:v>January 2022</c:v>
                </c:pt>
                <c:pt idx="4">
                  <c:v>January 2023</c:v>
                </c:pt>
                <c:pt idx="5">
                  <c:v>January 2024</c:v>
                </c:pt>
              </c:strCache>
            </c:strRef>
          </c:cat>
          <c:val>
            <c:numRef>
              <c:f>Sheet1!$B$2:$B$7</c:f>
              <c:numCache>
                <c:formatCode>"$"#,##0</c:formatCode>
                <c:ptCount val="6"/>
                <c:pt idx="0">
                  <c:v>250000</c:v>
                </c:pt>
                <c:pt idx="1">
                  <c:v>258925</c:v>
                </c:pt>
                <c:pt idx="2">
                  <c:v>265425</c:v>
                </c:pt>
                <c:pt idx="3">
                  <c:v>271175</c:v>
                </c:pt>
                <c:pt idx="4">
                  <c:v>278350</c:v>
                </c:pt>
                <c:pt idx="5">
                  <c:v>287750</c:v>
                </c:pt>
              </c:numCache>
            </c:numRef>
          </c:val>
          <c:extLst>
            <c:ext xmlns:c16="http://schemas.microsoft.com/office/drawing/2014/chart" uri="{C3380CC4-5D6E-409C-BE32-E72D297353CC}">
              <c16:uniqueId val="{00000001-C61F-764A-BDDB-C95DB4F55E34}"/>
            </c:ext>
          </c:extLst>
        </c:ser>
        <c:dLbls>
          <c:dLblPos val="inEnd"/>
          <c:showLegendKey val="0"/>
          <c:showVal val="1"/>
          <c:showCatName val="0"/>
          <c:showSerName val="0"/>
          <c:showPercent val="0"/>
          <c:showBubbleSize val="0"/>
        </c:dLbls>
        <c:gapWidth val="20"/>
        <c:axId val="396296568"/>
        <c:axId val="396297352"/>
      </c:barChart>
      <c:catAx>
        <c:axId val="396296568"/>
        <c:scaling>
          <c:orientation val="minMax"/>
        </c:scaling>
        <c:delete val="0"/>
        <c:axPos val="b"/>
        <c:numFmt formatCode="General" sourceLinked="1"/>
        <c:majorTickMark val="out"/>
        <c:minorTickMark val="none"/>
        <c:tickLblPos val="nextTo"/>
        <c:spPr>
          <a:noFill/>
          <a:ln w="38100"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Arial" charset="0"/>
                <a:cs typeface="Calibri" panose="020F0502020204030204" pitchFamily="34" charset="0"/>
              </a:defRPr>
            </a:pPr>
            <a:endParaRPr lang="en-US"/>
          </a:p>
        </c:txPr>
        <c:crossAx val="396297352"/>
        <c:crosses val="autoZero"/>
        <c:auto val="1"/>
        <c:lblAlgn val="ctr"/>
        <c:lblOffset val="100"/>
        <c:noMultiLvlLbl val="0"/>
      </c:catAx>
      <c:valAx>
        <c:axId val="396297352"/>
        <c:scaling>
          <c:orientation val="minMax"/>
          <c:max val="300000"/>
          <c:min val="220000"/>
        </c:scaling>
        <c:delete val="1"/>
        <c:axPos val="l"/>
        <c:numFmt formatCode="&quot;$&quot;#,##0" sourceLinked="1"/>
        <c:majorTickMark val="out"/>
        <c:minorTickMark val="none"/>
        <c:tickLblPos val="nextTo"/>
        <c:crossAx val="396296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211185140318992E-2"/>
          <c:y val="2.9222022114257E-2"/>
          <c:w val="0.95027884334970947"/>
          <c:h val="0.91249790584687496"/>
        </c:manualLayout>
      </c:layout>
      <c:barChart>
        <c:barDir val="col"/>
        <c:grouping val="clustered"/>
        <c:varyColors val="0"/>
        <c:ser>
          <c:idx val="0"/>
          <c:order val="0"/>
          <c:tx>
            <c:strRef>
              <c:f>Sheet1!$B$1</c:f>
              <c:strCache>
                <c:ptCount val="1"/>
                <c:pt idx="0">
                  <c:v> Rent </c:v>
                </c:pt>
              </c:strCache>
            </c:strRef>
          </c:tx>
          <c:spPr>
            <a:solidFill>
              <a:srgbClr val="FF0000"/>
            </a:solidFill>
            <a:ln w="25365">
              <a:noFill/>
            </a:ln>
            <a:effectLst>
              <a:outerShdw blurRad="50800" dist="38100" dir="18900000" algn="bl" rotWithShape="0">
                <a:prstClr val="black">
                  <a:alpha val="40000"/>
                </a:prstClr>
              </a:outerShdw>
            </a:effectLst>
          </c:spPr>
          <c:invertIfNegative val="0"/>
          <c:dLbls>
            <c:spPr>
              <a:noFill/>
              <a:ln>
                <a:noFill/>
              </a:ln>
              <a:effectLst/>
            </c:spPr>
            <c:txPr>
              <a:bodyPr wrap="square" lIns="38100" tIns="19050" rIns="38100" bIns="19050" anchor="ctr">
                <a:spAutoFit/>
              </a:bodyPr>
              <a:lstStyle/>
              <a:p>
                <a:pPr>
                  <a:defRPr sz="1600" b="1">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Sheet1!$A$2:$A$11</c:f>
              <c:strCache>
                <c:ptCount val="10"/>
                <c:pt idx="0">
                  <c:v>2010</c:v>
                </c:pt>
                <c:pt idx="1">
                  <c:v>2011</c:v>
                </c:pt>
                <c:pt idx="2">
                  <c:v>2012</c:v>
                </c:pt>
                <c:pt idx="3">
                  <c:v>2013</c:v>
                </c:pt>
                <c:pt idx="4">
                  <c:v>2014</c:v>
                </c:pt>
                <c:pt idx="5">
                  <c:v>2015</c:v>
                </c:pt>
                <c:pt idx="6">
                  <c:v>2016</c:v>
                </c:pt>
                <c:pt idx="7">
                  <c:v>2017</c:v>
                </c:pt>
                <c:pt idx="8">
                  <c:v>2018</c:v>
                </c:pt>
                <c:pt idx="9">
                  <c:v>Q2 2019</c:v>
                </c:pt>
              </c:strCache>
            </c:strRef>
          </c:cat>
          <c:val>
            <c:numRef>
              <c:f>Sheet1!$B$2:$B$11</c:f>
              <c:numCache>
                <c:formatCode>_("$"* #,##0_);_("$"* \(#,##0\);_("$"* "-"??_);_(@_)</c:formatCode>
                <c:ptCount val="10"/>
                <c:pt idx="0">
                  <c:v>698</c:v>
                </c:pt>
                <c:pt idx="1">
                  <c:v>694</c:v>
                </c:pt>
                <c:pt idx="2">
                  <c:v>717</c:v>
                </c:pt>
                <c:pt idx="3">
                  <c:v>734</c:v>
                </c:pt>
                <c:pt idx="4">
                  <c:v>762</c:v>
                </c:pt>
                <c:pt idx="5">
                  <c:v>850</c:v>
                </c:pt>
                <c:pt idx="6">
                  <c:v>856</c:v>
                </c:pt>
                <c:pt idx="7">
                  <c:v>910</c:v>
                </c:pt>
                <c:pt idx="8">
                  <c:v>947</c:v>
                </c:pt>
                <c:pt idx="9">
                  <c:v>1008</c:v>
                </c:pt>
              </c:numCache>
            </c:numRef>
          </c:val>
          <c:extLst>
            <c:ext xmlns:c16="http://schemas.microsoft.com/office/drawing/2014/chart" uri="{C3380CC4-5D6E-409C-BE32-E72D297353CC}">
              <c16:uniqueId val="{00000000-6B32-4F44-81A0-3D63ED309665}"/>
            </c:ext>
          </c:extLst>
        </c:ser>
        <c:dLbls>
          <c:showLegendKey val="0"/>
          <c:showVal val="0"/>
          <c:showCatName val="0"/>
          <c:showSerName val="0"/>
          <c:showPercent val="0"/>
          <c:showBubbleSize val="0"/>
        </c:dLbls>
        <c:gapWidth val="20"/>
        <c:axId val="759612680"/>
        <c:axId val="759612288"/>
      </c:barChart>
      <c:catAx>
        <c:axId val="759612680"/>
        <c:scaling>
          <c:orientation val="minMax"/>
        </c:scaling>
        <c:delete val="0"/>
        <c:axPos val="b"/>
        <c:numFmt formatCode="General" sourceLinked="1"/>
        <c:majorTickMark val="out"/>
        <c:minorTickMark val="none"/>
        <c:tickLblPos val="nextTo"/>
        <c:spPr>
          <a:ln w="38100">
            <a:solidFill>
              <a:schemeClr val="tx1"/>
            </a:solidFill>
            <a:prstDash val="solid"/>
          </a:ln>
        </c:spPr>
        <c:txPr>
          <a:bodyPr/>
          <a:lstStyle/>
          <a:p>
            <a:pPr>
              <a:defRPr sz="1400">
                <a:solidFill>
                  <a:schemeClr val="tx1"/>
                </a:solidFill>
                <a:latin typeface="Calibri" panose="020F0502020204030204" pitchFamily="34" charset="0"/>
                <a:cs typeface="Calibri" panose="020F0502020204030204" pitchFamily="34" charset="0"/>
              </a:defRPr>
            </a:pPr>
            <a:endParaRPr lang="en-US"/>
          </a:p>
        </c:txPr>
        <c:crossAx val="759612288"/>
        <c:crosses val="autoZero"/>
        <c:auto val="1"/>
        <c:lblAlgn val="ctr"/>
        <c:lblOffset val="100"/>
        <c:noMultiLvlLbl val="0"/>
      </c:catAx>
      <c:valAx>
        <c:axId val="759612288"/>
        <c:scaling>
          <c:orientation val="minMax"/>
          <c:max val="1010"/>
          <c:min val="325"/>
        </c:scaling>
        <c:delete val="1"/>
        <c:axPos val="l"/>
        <c:numFmt formatCode="_(&quot;$&quot;* #,##0_);_(&quot;$&quot;* \(#,##0\);_(&quot;$&quot;* &quot;-&quot;??_);_(@_)" sourceLinked="1"/>
        <c:majorTickMark val="out"/>
        <c:minorTickMark val="none"/>
        <c:tickLblPos val="nextTo"/>
        <c:crossAx val="759612680"/>
        <c:crosses val="autoZero"/>
        <c:crossBetween val="between"/>
        <c:majorUnit val="50"/>
      </c:valAx>
      <c:spPr>
        <a:noFill/>
        <a:ln w="25365">
          <a:noFill/>
        </a:ln>
      </c:spPr>
    </c:plotArea>
    <c:plotVisOnly val="1"/>
    <c:dispBlanksAs val="zero"/>
    <c:showDLblsOverMax val="0"/>
  </c:chart>
  <c:spPr>
    <a:noFill/>
    <a:ln>
      <a:noFill/>
    </a:ln>
  </c:spPr>
  <c:txPr>
    <a:bodyPr/>
    <a:lstStyle/>
    <a:p>
      <a:pPr>
        <a:defRPr sz="1794"/>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501D0-008A-4365-9EC2-2C2D771BDB04}" type="datetimeFigureOut">
              <a:rPr lang="en-US" smtClean="0"/>
              <a:t>10/14/2019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4A7694-F0F1-42C9-BC56-1663342B6C63}" type="slidenum">
              <a:rPr lang="en-US" smtClean="0"/>
              <a:t>‹#›</a:t>
            </a:fld>
            <a:endParaRPr lang="en-US"/>
          </a:p>
        </p:txBody>
      </p:sp>
    </p:spTree>
    <p:extLst>
      <p:ext uri="{BB962C8B-B14F-4D97-AF65-F5344CB8AC3E}">
        <p14:creationId xmlns:p14="http://schemas.microsoft.com/office/powerpoint/2010/main" val="307562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orelogic.com/insights-download/homeowner-equity-report.aspx"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snews.com/daily-dose/08-21-2019/ask-the-economist-millennial-demand-and-affordability-issue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r.realtor/sites/default/files/documents/2019-08-realtors-confidence-index-09-19-2019.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census.gov/construction/nrs/pdf/newressales.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ensus.gov/construction/nrs/pdf/newressales.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census.gov/construction/nrs/pdf/newressales.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us.spindices.com/indices/real-estate/sp-case-shiller-20-city-composite-home-price-index"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us.spindices.com/indices/real-estate/sp-case-shiller-20-city-composite-home-price-index"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us.spindices.com/indices/real-estate/sp-case-shiller-20-city-composite-home-price-index"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orelogic.com/downloadable-docs/marketpulse/the-marketpulse-vol-8-issue-9-september-2019-screen-092519.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nar.realtor/sites/default/files/documents/2019-08-realtors-confidence-index-09-19-2019.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orelogic.com/insights-download/homeowner-equity-report.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nar.realtor/sites/default/files/documents/2019-08-realtors-confidence-index-09-19-2019.pdf"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FR" dirty="0"/>
              <a:t>https://pulsenomics.com/surveys/#home-price-expectations</a:t>
            </a:r>
          </a:p>
          <a:p>
            <a:r>
              <a:rPr lang="fr-FR" dirty="0"/>
              <a:t>https://www.wsj.com/articles/ (</a:t>
            </a:r>
            <a:r>
              <a:rPr lang="fr-FR" dirty="0" err="1"/>
              <a:t>subscription</a:t>
            </a:r>
            <a:r>
              <a:rPr lang="fr-FR" dirty="0"/>
              <a:t> </a:t>
            </a:r>
            <a:r>
              <a:rPr lang="fr-FR" dirty="0" err="1"/>
              <a:t>required</a:t>
            </a:r>
            <a:r>
              <a:rPr lang="fr-FR" dirty="0"/>
              <a:t>)</a:t>
            </a:r>
          </a:p>
          <a:p>
            <a:r>
              <a:rPr lang="fr-FR" dirty="0"/>
              <a:t>https://www.cfosurvey.org/wp-content/uploads/2019/09/2019-Q3-US-Banners.pdf</a:t>
            </a:r>
          </a:p>
          <a:p>
            <a:r>
              <a:rPr lang="fr-FR" dirty="0"/>
              <a:t>https://files.constantcontact.com/668faa28001/2f0b98b4-3c7e-47e3-ade5-9887542aa300.pdf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4796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hlinkClick r:id="rId3"/>
              </a:rPr>
              <a:t>https://www.corelogic.com/insights-download/homeowner-equity-report.aspx</a:t>
            </a:r>
            <a:endParaRPr lang="en-US" dirty="0"/>
          </a:p>
          <a:p>
            <a:endParaRPr lang="en-US" altLang="en-US" dirty="0"/>
          </a:p>
          <a:p>
            <a:r>
              <a:rPr lang="en-US" altLang="en-US" dirty="0"/>
              <a:t>**Replace </a:t>
            </a:r>
            <a:r>
              <a:rPr lang="en-US" altLang="en-US"/>
              <a:t>with updated map</a:t>
            </a:r>
            <a:endParaRPr lang="en-US" altLang="en-US" dirty="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92BCBDC-7D58-D64D-9F6E-A3F83B58B247}" type="slidenum">
              <a:rPr kumimoji="0" lang="en-US" altLang="en-US" sz="1200" b="0" i="0" u="none" strike="noStrike" kern="1200" cap="none" spc="0" normalizeH="0" baseline="0" noProof="0">
                <a:ln>
                  <a:noFill/>
                </a:ln>
                <a:solidFill>
                  <a:prstClr val="black"/>
                </a:solidFill>
                <a:effectLst/>
                <a:uLnTx/>
                <a:uFillTx/>
                <a:latin typeface="Calibri"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604245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https://</a:t>
            </a:r>
            <a:r>
              <a:rPr lang="en-US" dirty="0" err="1">
                <a:latin typeface="Calibri" charset="0"/>
              </a:rPr>
              <a:t>pulsenomics.com</a:t>
            </a:r>
            <a:r>
              <a:rPr lang="en-US" dirty="0">
                <a:latin typeface="Calibri" charset="0"/>
              </a:rPr>
              <a:t>/surveys/#home-price-expectations</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9331B04-A3F7-1141-9E57-D9FFC82E660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ＭＳ Ｐゴシック" charset="0"/>
            </a:endParaRPr>
          </a:p>
        </p:txBody>
      </p:sp>
    </p:spTree>
    <p:extLst>
      <p:ext uri="{BB962C8B-B14F-4D97-AF65-F5344CB8AC3E}">
        <p14:creationId xmlns:p14="http://schemas.microsoft.com/office/powerpoint/2010/main" val="3747341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https://</a:t>
            </a:r>
            <a:r>
              <a:rPr lang="en-US" dirty="0" err="1">
                <a:latin typeface="Calibri" charset="0"/>
              </a:rPr>
              <a:t>pulsenomics.com</a:t>
            </a:r>
            <a:r>
              <a:rPr lang="en-US" dirty="0">
                <a:latin typeface="Calibri" charset="0"/>
              </a:rPr>
              <a:t>/surveys/#home-price-expectations</a:t>
            </a: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7360F8E-D3BF-E746-AECC-1A6A449B26F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62500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http://</a:t>
            </a:r>
            <a:r>
              <a:rPr lang="en-US" altLang="en-US" dirty="0" err="1"/>
              <a:t>www.census.gov</a:t>
            </a:r>
            <a:r>
              <a:rPr lang="en-US" altLang="en-US" dirty="0"/>
              <a:t>/housing/</a:t>
            </a:r>
            <a:r>
              <a:rPr lang="en-US" altLang="en-US" dirty="0" err="1"/>
              <a:t>hvs</a:t>
            </a:r>
            <a:r>
              <a:rPr lang="en-US" altLang="en-US" dirty="0"/>
              <a:t>/files/</a:t>
            </a:r>
            <a:r>
              <a:rPr lang="en-US" altLang="en-US" dirty="0" err="1"/>
              <a:t>currenthvspress.pdf</a:t>
            </a:r>
            <a:endParaRPr lang="en-US" altLang="en-US"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F6D1C7-1C97-7F41-93E2-E95A0E187CF8}" type="slidenum">
              <a:rPr kumimoji="0" lang="en-US" altLang="en-US" sz="1200" b="0" i="0" u="none" strike="noStrike" kern="1200" cap="none" spc="0" normalizeH="0" baseline="0" noProof="0">
                <a:ln>
                  <a:noFill/>
                </a:ln>
                <a:solidFill>
                  <a:srgbClr val="000000"/>
                </a:solidFill>
                <a:effectLst/>
                <a:uLnTx/>
                <a:uFillTx/>
                <a:latin typeface="Calibri" charset="0"/>
                <a:ea typeface="Arial"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Calibri" charset="0"/>
              <a:ea typeface="Arial" charset="0"/>
              <a:cs typeface="Arial" charset="0"/>
            </a:endParaRPr>
          </a:p>
        </p:txBody>
      </p:sp>
    </p:spTree>
    <p:extLst>
      <p:ext uri="{BB962C8B-B14F-4D97-AF65-F5344CB8AC3E}">
        <p14:creationId xmlns:p14="http://schemas.microsoft.com/office/powerpoint/2010/main" val="381330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https://info.bankofamerica.com/homebuyers-report/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140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https://www.corelogic.com/insights/home-price-index.aspx</a:t>
            </a:r>
          </a:p>
        </p:txBody>
      </p:sp>
      <p:sp>
        <p:nvSpPr>
          <p:cNvPr id="4" name="Slide Number Placeholder 3"/>
          <p:cNvSpPr>
            <a:spLocks noGrp="1"/>
          </p:cNvSpPr>
          <p:nvPr>
            <p:ph type="sldNum" sz="quarter" idx="5"/>
          </p:nvPr>
        </p:nvSpPr>
        <p:spPr/>
        <p:txBody>
          <a:bodyPr/>
          <a:lstStyle/>
          <a:p>
            <a:fld id="{4DD4B903-A3CD-465A-903C-7ABA1CDDA67D}" type="slidenum">
              <a:rPr lang="en-US" smtClean="0"/>
              <a:t>17</a:t>
            </a:fld>
            <a:endParaRPr lang="en-US"/>
          </a:p>
        </p:txBody>
      </p:sp>
    </p:spTree>
    <p:extLst>
      <p:ext uri="{BB962C8B-B14F-4D97-AF65-F5344CB8AC3E}">
        <p14:creationId xmlns:p14="http://schemas.microsoft.com/office/powerpoint/2010/main" val="1949904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https://dsnews.com/daily-dose/08-21-2019/ask-the-economist-millennial-demand-and-affordability-issues</a:t>
            </a:r>
            <a:r>
              <a:rPr lang="en-US"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97833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https://www.nar.realtor/topics/existing-home-sales</a:t>
            </a:r>
          </a:p>
          <a:p>
            <a:pPr eaLnBrk="1" hangingPunct="1">
              <a:spcBef>
                <a:spcPct val="0"/>
              </a:spcBef>
            </a:pPr>
            <a:endParaRPr lang="en-US" altLang="en-US" dirty="0"/>
          </a:p>
          <a:p>
            <a:pPr eaLnBrk="1" hangingPunct="1">
              <a:spcBef>
                <a:spcPct val="0"/>
              </a:spcBef>
            </a:pPr>
            <a:r>
              <a:rPr lang="en-US" altLang="en-US" dirty="0"/>
              <a:t>**Aug instead of Ago</a:t>
            </a:r>
          </a:p>
          <a:p>
            <a:pPr eaLnBrk="1" hangingPunct="1">
              <a:spcBef>
                <a:spcPct val="0"/>
              </a:spcBef>
            </a:pPr>
            <a:endParaRPr lang="en-US" altLang="en-US" dirty="0"/>
          </a:p>
          <a:p>
            <a:r>
              <a:rPr lang="en-US" dirty="0"/>
              <a:t>So, we have more people looking for homes to buy, especially in the entry-level and mid-range markets. </a:t>
            </a:r>
          </a:p>
          <a:p>
            <a:r>
              <a:rPr lang="en-US" dirty="0"/>
              <a:t>We’ve also established over the past year in so many of our Monthly Market Reports that inventory of current homes is below the desired 6-month supply for a normal market, checking in at about 4.1 months right now.</a:t>
            </a:r>
            <a:endParaRPr lang="en-US" altLang="en-US" dirty="0"/>
          </a:p>
        </p:txBody>
      </p:sp>
      <p:sp>
        <p:nvSpPr>
          <p:cNvPr id="4" name="Slide Number Placeholder 3"/>
          <p:cNvSpPr>
            <a:spLocks noGrp="1"/>
          </p:cNvSpPr>
          <p:nvPr>
            <p:ph type="sldNum" sz="quarter" idx="10"/>
          </p:nvPr>
        </p:nvSpPr>
        <p:spPr/>
        <p:txBody>
          <a:bodyPr/>
          <a:lstStyle/>
          <a:p>
            <a:fld id="{DE655293-A01F-1A42-9F35-6A9EF92421BE}" type="slidenum">
              <a:rPr lang="en-US" smtClean="0"/>
              <a:t>19</a:t>
            </a:fld>
            <a:endParaRPr lang="en-US"/>
          </a:p>
        </p:txBody>
      </p:sp>
    </p:spTree>
    <p:extLst>
      <p:ext uri="{BB962C8B-B14F-4D97-AF65-F5344CB8AC3E}">
        <p14:creationId xmlns:p14="http://schemas.microsoft.com/office/powerpoint/2010/main" val="1488091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01901-9640-7E40-9D2A-D951FF7BC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2096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E01901-9640-7E40-9D2A-D951FF7BC1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370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fr-FR" dirty="0"/>
              <a:t>https://pulsenomics.com/Q3_2018_HPE_Survey.php</a:t>
            </a:r>
          </a:p>
          <a:p>
            <a:r>
              <a:rPr lang="fr-FR" dirty="0"/>
              <a:t>https://www.wsj.com/articles/economists-see-u-s-recession-risk-rising-11547132401 (</a:t>
            </a:r>
            <a:r>
              <a:rPr lang="fr-FR" dirty="0" err="1"/>
              <a:t>subscription</a:t>
            </a:r>
            <a:r>
              <a:rPr lang="fr-FR" dirty="0"/>
              <a:t> </a:t>
            </a:r>
            <a:r>
              <a:rPr lang="fr-FR" dirty="0" err="1"/>
              <a:t>required</a:t>
            </a:r>
            <a:r>
              <a:rPr lang="fr-FR" dirty="0"/>
              <a:t>)</a:t>
            </a:r>
          </a:p>
          <a:p>
            <a:r>
              <a:rPr lang="fr-FR" dirty="0"/>
              <a:t>https://www.cfosurvey.org/wp-content/uploads/2018/12/Q4-18-US-Toplines.pdf#page14</a:t>
            </a:r>
          </a:p>
          <a:p>
            <a:r>
              <a:rPr lang="fr-FR" dirty="0"/>
              <a:t>https://files.constantcontact.com/668faa28001/286fb75e-4f63-46ac-b351-7f6e78c57f67.pdf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479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369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DA980-D333-284A-BF59-16285F4B93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934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BDA980-D333-284A-BF59-16285F4B93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58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a:t>
            </a:r>
            <a:r>
              <a:rPr lang="en-US" altLang="en-US" dirty="0" err="1"/>
              <a:t>www.nar.realtor</a:t>
            </a:r>
            <a:r>
              <a:rPr lang="en-US" altLang="en-US" dirty="0"/>
              <a:t>/reports/realtors-confidence-index</a:t>
            </a:r>
          </a:p>
          <a:p>
            <a:r>
              <a:rPr lang="en-US" dirty="0">
                <a:hlinkClick r:id="rId3"/>
              </a:rPr>
              <a:t>https://www.nar.realtor/sites/default/files/documents/2019-08-realtors-confidence-index-09-19-2019.pdf</a:t>
            </a:r>
            <a:endParaRPr lang="en-US" altLang="en-US" dirty="0"/>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BA701E2-2D83-8848-813C-6C1D93751D93}" type="slidenum">
              <a:rPr kumimoji="0" lang="en-US" altLang="en-US" sz="1200" b="0" i="0" u="none" strike="noStrike" kern="1200" cap="none" spc="0" normalizeH="0" baseline="0" noProof="0">
                <a:ln>
                  <a:noFill/>
                </a:ln>
                <a:solidFill>
                  <a:prstClr val="black"/>
                </a:solidFill>
                <a:effectLst/>
                <a:uLnTx/>
                <a:uFillTx/>
                <a:latin typeface="Calibri" charset="0"/>
                <a:ea typeface="+mn-ea"/>
                <a:cs typeface="Arial" charset="0"/>
              </a:rPr>
              <a:pPr marL="0" marR="0" lvl="0" indent="0" algn="r" defTabSz="4572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dirty="0">
              <a:ln>
                <a:noFill/>
              </a:ln>
              <a:solidFill>
                <a:prstClr val="black"/>
              </a:solidFill>
              <a:effectLst/>
              <a:uLnTx/>
              <a:uFillTx/>
              <a:latin typeface="Calibri" charset="0"/>
              <a:ea typeface="+mn-ea"/>
              <a:cs typeface="Arial" charset="0"/>
            </a:endParaRPr>
          </a:p>
        </p:txBody>
      </p:sp>
    </p:spTree>
    <p:extLst>
      <p:ext uri="{BB962C8B-B14F-4D97-AF65-F5344CB8AC3E}">
        <p14:creationId xmlns:p14="http://schemas.microsoft.com/office/powerpoint/2010/main" val="2221353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0371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72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u="none" strike="noStrike" cap="none" normalizeH="0" baseline="0" dirty="0">
                <a:ln>
                  <a:noFill/>
                </a:ln>
                <a:solidFill>
                  <a:schemeClr val="tx1"/>
                </a:solidFill>
                <a:effectLst/>
                <a:latin typeface="Calibri Regular"/>
                <a:ea typeface="Arial" charset="0"/>
                <a:cs typeface="Arial" charset="0"/>
                <a:hlinkClick r:id="rId3"/>
              </a:rPr>
              <a:t>http://www.census.gov/construction/nrs/pdf/newressales.pdf</a:t>
            </a:r>
            <a:endParaRPr kumimoji="0" lang="en-US" altLang="en-US" sz="1200" u="none" strike="noStrike" cap="none" normalizeH="0" baseline="0" dirty="0">
              <a:ln>
                <a:noFill/>
              </a:ln>
              <a:solidFill>
                <a:schemeClr val="tx1"/>
              </a:solidFill>
              <a:effectLst/>
              <a:latin typeface="Calibri Regular"/>
              <a:ea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u="none" strike="noStrike" cap="none" normalizeH="0" baseline="0" dirty="0">
                <a:ln>
                  <a:noFill/>
                </a:ln>
                <a:solidFill>
                  <a:schemeClr val="tx1"/>
                </a:solidFill>
                <a:effectLst/>
                <a:latin typeface="Calibri Regular"/>
                <a:ea typeface="Arial" charset="0"/>
                <a:cs typeface="Arial" charset="0"/>
              </a:rPr>
              <a:t>http://</a:t>
            </a:r>
            <a:r>
              <a:rPr kumimoji="0" lang="en-US" altLang="en-US" sz="1200" u="none" strike="noStrike" cap="none" normalizeH="0" baseline="0" dirty="0" err="1">
                <a:ln>
                  <a:noFill/>
                </a:ln>
                <a:solidFill>
                  <a:schemeClr val="tx1"/>
                </a:solidFill>
                <a:effectLst/>
                <a:latin typeface="Calibri Regular"/>
                <a:ea typeface="Arial" charset="0"/>
                <a:cs typeface="Arial" charset="0"/>
              </a:rPr>
              <a:t>nar.realtor</a:t>
            </a:r>
            <a:endParaRPr kumimoji="0" lang="en-US" altLang="en-US" sz="1200" u="none" strike="noStrike" cap="none" normalizeH="0" baseline="0" dirty="0">
              <a:ln>
                <a:noFill/>
              </a:ln>
              <a:solidFill>
                <a:schemeClr val="tx1"/>
              </a:solidFill>
              <a:effectLst/>
              <a:latin typeface="Calibri Regular"/>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E0B3F-3572-884F-BAD9-3F5202BC82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495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u="none" strike="noStrike" cap="none" normalizeH="0" baseline="0" dirty="0">
                <a:ln>
                  <a:noFill/>
                </a:ln>
                <a:solidFill>
                  <a:schemeClr val="tx1"/>
                </a:solidFill>
                <a:effectLst/>
                <a:latin typeface="Calibri Regular"/>
                <a:ea typeface="Arial" charset="0"/>
                <a:cs typeface="Arial" charset="0"/>
                <a:hlinkClick r:id="rId3"/>
              </a:rPr>
              <a:t>http://www.census.gov/construction/nrs/pdf/newressales.pdf</a:t>
            </a:r>
            <a:endParaRPr kumimoji="0" lang="en-US" altLang="en-US" sz="1200" u="none" strike="noStrike" cap="none" normalizeH="0" baseline="0" dirty="0">
              <a:ln>
                <a:noFill/>
              </a:ln>
              <a:solidFill>
                <a:schemeClr val="tx1"/>
              </a:solidFill>
              <a:effectLst/>
              <a:latin typeface="Calibri Regular"/>
              <a:ea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u="none" strike="noStrike" cap="none" normalizeH="0" baseline="0" dirty="0">
                <a:ln>
                  <a:noFill/>
                </a:ln>
                <a:solidFill>
                  <a:schemeClr val="tx1"/>
                </a:solidFill>
                <a:effectLst/>
                <a:latin typeface="Calibri Regular"/>
                <a:ea typeface="Arial" charset="0"/>
                <a:cs typeface="Arial" charset="0"/>
              </a:rPr>
              <a:t>http://</a:t>
            </a:r>
            <a:r>
              <a:rPr kumimoji="0" lang="en-US" altLang="en-US" sz="1200" u="none" strike="noStrike" cap="none" normalizeH="0" baseline="0" dirty="0" err="1">
                <a:ln>
                  <a:noFill/>
                </a:ln>
                <a:solidFill>
                  <a:schemeClr val="tx1"/>
                </a:solidFill>
                <a:effectLst/>
                <a:latin typeface="Calibri Regular"/>
                <a:ea typeface="Arial" charset="0"/>
                <a:cs typeface="Arial" charset="0"/>
              </a:rPr>
              <a:t>nar.realtor</a:t>
            </a:r>
            <a:endParaRPr kumimoji="0" lang="en-US" altLang="en-US" sz="1200" u="none" strike="noStrike" cap="none" normalizeH="0" baseline="0" dirty="0">
              <a:ln>
                <a:noFill/>
              </a:ln>
              <a:solidFill>
                <a:schemeClr val="tx1"/>
              </a:solidFill>
              <a:effectLst/>
              <a:latin typeface="Calibri Regular"/>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E0B3F-3572-884F-BAD9-3F5202BC82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364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http://</a:t>
            </a:r>
            <a:r>
              <a:rPr lang="en-US" altLang="en-US" dirty="0" err="1"/>
              <a:t>www.census.gov</a:t>
            </a:r>
            <a:r>
              <a:rPr lang="en-US" altLang="en-US" dirty="0"/>
              <a:t>/</a:t>
            </a:r>
            <a:r>
              <a:rPr lang="en-US" altLang="en-US" dirty="0" err="1"/>
              <a:t>newhomesales</a:t>
            </a:r>
            <a:endParaRPr lang="en-US" altLang="en-US" dirty="0"/>
          </a:p>
          <a:p>
            <a:pPr eaLnBrk="1" hangingPunct="1">
              <a:spcBef>
                <a:spcPct val="0"/>
              </a:spcBef>
            </a:pPr>
            <a:r>
              <a:rPr lang="en-US" altLang="en-US" dirty="0">
                <a:ea typeface="MS PGothic" charset="-128"/>
              </a:rPr>
              <a:t>http://</a:t>
            </a:r>
            <a:r>
              <a:rPr lang="en-US" altLang="en-US" dirty="0" err="1">
                <a:ea typeface="MS PGothic" charset="-128"/>
              </a:rPr>
              <a:t>www.census.gov</a:t>
            </a:r>
            <a:r>
              <a:rPr lang="en-US" altLang="en-US" dirty="0">
                <a:ea typeface="MS PGothic" charset="-128"/>
              </a:rPr>
              <a:t>/construction/</a:t>
            </a:r>
            <a:r>
              <a:rPr lang="en-US" altLang="en-US" dirty="0" err="1">
                <a:ea typeface="MS PGothic" charset="-128"/>
              </a:rPr>
              <a:t>nrs</a:t>
            </a:r>
            <a:r>
              <a:rPr lang="en-US" altLang="en-US" dirty="0">
                <a:ea typeface="MS PGothic" charset="-128"/>
              </a:rPr>
              <a:t>/pdf/</a:t>
            </a:r>
            <a:r>
              <a:rPr lang="en-US" altLang="en-US" dirty="0" err="1">
                <a:ea typeface="MS PGothic" charset="-128"/>
              </a:rPr>
              <a:t>newressales.pdf</a:t>
            </a:r>
            <a:endParaRPr lang="en-US" altLang="en-US" dirty="0">
              <a:ea typeface="MS PGothic"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F3171-BDAB-D14F-8211-1567CAC58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220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http://</a:t>
            </a:r>
            <a:r>
              <a:rPr lang="en-US" altLang="en-US" dirty="0" err="1"/>
              <a:t>www.census.gov</a:t>
            </a:r>
            <a:r>
              <a:rPr lang="en-US" altLang="en-US" dirty="0"/>
              <a:t>/</a:t>
            </a:r>
            <a:r>
              <a:rPr lang="en-US" altLang="en-US" dirty="0" err="1"/>
              <a:t>newhomesales</a:t>
            </a:r>
            <a:endParaRPr lang="en-US" altLang="en-US" dirty="0"/>
          </a:p>
          <a:p>
            <a:pPr eaLnBrk="1" hangingPunct="1">
              <a:spcBef>
                <a:spcPct val="0"/>
              </a:spcBef>
            </a:pPr>
            <a:r>
              <a:rPr lang="en-US" altLang="en-US" dirty="0">
                <a:ea typeface="MS PGothic" charset="-128"/>
              </a:rPr>
              <a:t>http://</a:t>
            </a:r>
            <a:r>
              <a:rPr lang="en-US" altLang="en-US" dirty="0" err="1">
                <a:ea typeface="MS PGothic" charset="-128"/>
              </a:rPr>
              <a:t>www.census.gov</a:t>
            </a:r>
            <a:r>
              <a:rPr lang="en-US" altLang="en-US" dirty="0">
                <a:ea typeface="MS PGothic" charset="-128"/>
              </a:rPr>
              <a:t>/construction/</a:t>
            </a:r>
            <a:r>
              <a:rPr lang="en-US" altLang="en-US" dirty="0" err="1">
                <a:ea typeface="MS PGothic" charset="-128"/>
              </a:rPr>
              <a:t>nrs</a:t>
            </a:r>
            <a:r>
              <a:rPr lang="en-US" altLang="en-US" dirty="0">
                <a:ea typeface="MS PGothic" charset="-128"/>
              </a:rPr>
              <a:t>/pdf/</a:t>
            </a:r>
            <a:r>
              <a:rPr lang="en-US" altLang="en-US" dirty="0" err="1">
                <a:ea typeface="MS PGothic" charset="-128"/>
              </a:rPr>
              <a:t>newressales.pdf</a:t>
            </a:r>
            <a:endParaRPr lang="en-US" altLang="en-US" dirty="0">
              <a:ea typeface="MS PGothic"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F3171-BDAB-D14F-8211-1567CAC58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136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https://www.corelogic.com/blog/2019/03/housing-recessions-and-recoveries.aspx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081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http://</a:t>
            </a:r>
            <a:r>
              <a:rPr lang="en-US" altLang="en-US" dirty="0" err="1"/>
              <a:t>www.census.gov</a:t>
            </a:r>
            <a:r>
              <a:rPr lang="en-US" altLang="en-US" dirty="0"/>
              <a:t>/</a:t>
            </a:r>
            <a:r>
              <a:rPr lang="en-US" altLang="en-US" dirty="0" err="1"/>
              <a:t>newhomesales</a:t>
            </a:r>
            <a:endParaRPr lang="en-US" altLang="en-US" dirty="0"/>
          </a:p>
          <a:p>
            <a:pPr eaLnBrk="1" hangingPunct="1">
              <a:spcBef>
                <a:spcPct val="0"/>
              </a:spcBef>
            </a:pPr>
            <a:r>
              <a:rPr lang="en-US" altLang="en-US" dirty="0">
                <a:ea typeface="MS PGothic" charset="-128"/>
              </a:rPr>
              <a:t>http://</a:t>
            </a:r>
            <a:r>
              <a:rPr lang="en-US" altLang="en-US" dirty="0" err="1">
                <a:ea typeface="MS PGothic" charset="-128"/>
              </a:rPr>
              <a:t>www.census.gov</a:t>
            </a:r>
            <a:r>
              <a:rPr lang="en-US" altLang="en-US" dirty="0">
                <a:ea typeface="MS PGothic" charset="-128"/>
              </a:rPr>
              <a:t>/construction/</a:t>
            </a:r>
            <a:r>
              <a:rPr lang="en-US" altLang="en-US" dirty="0" err="1">
                <a:ea typeface="MS PGothic" charset="-128"/>
              </a:rPr>
              <a:t>nrs</a:t>
            </a:r>
            <a:r>
              <a:rPr lang="en-US" altLang="en-US" dirty="0">
                <a:ea typeface="MS PGothic" charset="-128"/>
              </a:rPr>
              <a:t>/pdf/</a:t>
            </a:r>
            <a:r>
              <a:rPr lang="en-US" altLang="en-US" dirty="0" err="1">
                <a:ea typeface="MS PGothic" charset="-128"/>
              </a:rPr>
              <a:t>newressales.pdf</a:t>
            </a:r>
            <a:endParaRPr lang="en-US" altLang="en-US" dirty="0">
              <a:ea typeface="MS PGothic"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F3171-BDAB-D14F-8211-1567CAC58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1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u="none" strike="noStrike" cap="none" normalizeH="0" baseline="0" dirty="0">
                <a:ln>
                  <a:noFill/>
                </a:ln>
                <a:solidFill>
                  <a:schemeClr val="tx1"/>
                </a:solidFill>
                <a:effectLst/>
                <a:latin typeface="Calibri Regular"/>
                <a:ea typeface="Arial" charset="0"/>
                <a:cs typeface="Arial" charset="0"/>
                <a:hlinkClick r:id="rId3"/>
              </a:rPr>
              <a:t>http://www.census.gov/construction/nrs/pdf/newressales.pdf</a:t>
            </a:r>
            <a:endParaRPr kumimoji="0" lang="en-US" altLang="en-US" sz="1200" u="none" strike="noStrike" cap="none" normalizeH="0" baseline="0" dirty="0">
              <a:ln>
                <a:noFill/>
              </a:ln>
              <a:solidFill>
                <a:schemeClr val="tx1"/>
              </a:solidFill>
              <a:effectLst/>
              <a:latin typeface="Calibri Regular"/>
              <a:ea typeface="Arial"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200" u="none" strike="noStrike" cap="none" normalizeH="0" baseline="0" dirty="0">
                <a:ln>
                  <a:noFill/>
                </a:ln>
                <a:solidFill>
                  <a:schemeClr val="tx1"/>
                </a:solidFill>
                <a:effectLst/>
                <a:latin typeface="Calibri Regular"/>
                <a:ea typeface="Arial" charset="0"/>
                <a:cs typeface="Arial" charset="0"/>
              </a:rPr>
              <a:t>http://</a:t>
            </a:r>
            <a:r>
              <a:rPr kumimoji="0" lang="en-US" altLang="en-US" sz="1200" u="none" strike="noStrike" cap="none" normalizeH="0" baseline="0" dirty="0" err="1">
                <a:ln>
                  <a:noFill/>
                </a:ln>
                <a:solidFill>
                  <a:schemeClr val="tx1"/>
                </a:solidFill>
                <a:effectLst/>
                <a:latin typeface="Calibri Regular"/>
                <a:ea typeface="Arial" charset="0"/>
                <a:cs typeface="Arial" charset="0"/>
              </a:rPr>
              <a:t>nar.realtor</a:t>
            </a:r>
            <a:endParaRPr kumimoji="0" lang="en-US" altLang="en-US" sz="1200" u="none" strike="noStrike" cap="none" normalizeH="0" baseline="0" dirty="0">
              <a:ln>
                <a:noFill/>
              </a:ln>
              <a:solidFill>
                <a:schemeClr val="tx1"/>
              </a:solidFill>
              <a:effectLst/>
              <a:latin typeface="Calibri Regular"/>
              <a:ea typeface="Arial" charset="0"/>
              <a:cs typeface="Arial"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0E0B3F-3572-884F-BAD9-3F5202BC82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27895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https://</a:t>
            </a:r>
            <a:r>
              <a:rPr lang="en-US" altLang="en-US" dirty="0" err="1"/>
              <a:t>www.nar.realtor</a:t>
            </a:r>
            <a:r>
              <a:rPr lang="en-US" altLang="en-US" dirty="0"/>
              <a:t>/research-and-statistics/housing-statistics/pending-home-sales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CB5FD-BE66-7E45-B20C-A0FB1E795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672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https://</a:t>
            </a:r>
            <a:r>
              <a:rPr lang="en-US" altLang="en-US" dirty="0" err="1"/>
              <a:t>www.nar.realtor</a:t>
            </a:r>
            <a:r>
              <a:rPr lang="en-US" altLang="en-US" dirty="0"/>
              <a:t>/research-and-statistics/housing-statistics/pending-home-sales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2CB5FD-BE66-7E45-B20C-A0FB1E795A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371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809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2845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7872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u="sng" dirty="0">
                <a:hlinkClick r:id="rId3"/>
              </a:rPr>
              <a:t>http://us.spindices.com/indices/real-estate/sp-case-shiller-20-city-composite-home-price-index</a:t>
            </a:r>
            <a:endParaRPr lang="en-US" altLang="en-US" u="sng" dirty="0"/>
          </a:p>
          <a:p>
            <a:pPr eaLnBrk="1" hangingPunct="1">
              <a:spcBef>
                <a:spcPct val="0"/>
              </a:spcBef>
            </a:pPr>
            <a:r>
              <a:rPr lang="en-US" altLang="en-US" dirty="0">
                <a:ea typeface="MS PGothic" charset="-128"/>
              </a:rPr>
              <a:t>https://www.spindices.com/documents/indexnews/announcements/20190924-1000959/1000959_cshomeprice-release-0924.pdf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128DD1-6EEC-B241-848A-52936ED47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261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u="sng" dirty="0">
                <a:hlinkClick r:id="rId3"/>
              </a:rPr>
              <a:t>http://us.spindices.com/indices/real-estate/sp-case-shiller-20-city-composite-home-price-index</a:t>
            </a:r>
            <a:endParaRPr lang="en-US" altLang="en-US" u="sng" dirty="0"/>
          </a:p>
          <a:p>
            <a:pPr eaLnBrk="1" hangingPunct="1">
              <a:spcBef>
                <a:spcPct val="0"/>
              </a:spcBef>
            </a:pPr>
            <a:r>
              <a:rPr lang="en-US" altLang="en-US" dirty="0">
                <a:ea typeface="MS PGothic" charset="-128"/>
              </a:rPr>
              <a:t>https://www.spindices.com/documents/indexnews/announcements/20190924-1000959/1000959_cshomeprice-release-0924.pdf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128DD1-6EEC-B241-848A-52936ED47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979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u="sng" dirty="0">
                <a:hlinkClick r:id="rId3"/>
              </a:rPr>
              <a:t>http://us.spindices.com/indices/real-estate/sp-case-shiller-20-city-composite-home-price-index</a:t>
            </a:r>
            <a:endParaRPr lang="en-US" altLang="en-US" u="sng" dirty="0"/>
          </a:p>
          <a:p>
            <a:pPr eaLnBrk="1" hangingPunct="1">
              <a:spcBef>
                <a:spcPct val="0"/>
              </a:spcBef>
            </a:pPr>
            <a:r>
              <a:rPr lang="en-US" altLang="en-US" dirty="0">
                <a:ea typeface="MS PGothic" charset="-128"/>
              </a:rPr>
              <a:t>https://www.spindices.com/documents/indexnews/announcements/20190924-1000959/1000959_cshomeprice-release-0924.pdf</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128DD1-6EEC-B241-848A-52936ED47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6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www.freddiemac.com</a:t>
            </a:r>
          </a:p>
          <a:p>
            <a:r>
              <a:rPr lang="en-US" dirty="0"/>
              <a:t>www.fanniemae.com</a:t>
            </a:r>
          </a:p>
          <a:p>
            <a:r>
              <a:rPr lang="en-US" dirty="0"/>
              <a:t>www.nar.realtor/</a:t>
            </a:r>
          </a:p>
          <a:p>
            <a:r>
              <a:rPr lang="en-US" dirty="0"/>
              <a:t>www.pulsenomics.com</a:t>
            </a:r>
          </a:p>
          <a:p>
            <a:r>
              <a:rPr lang="en-US" dirty="0"/>
              <a:t>www.mba.org</a:t>
            </a:r>
          </a:p>
          <a:p>
            <a:r>
              <a:rPr lang="en-US" dirty="0"/>
              <a:t>www.zelmanassociates.com (subscription required)</a:t>
            </a:r>
          </a:p>
          <a:p>
            <a:r>
              <a:rPr lang="en-US" dirty="0"/>
              <a:t>wsj.com (subscription required)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269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https://www.corelogic.com/downloadable-docs/marketpulse</a:t>
            </a:r>
            <a:r>
              <a:rPr lang="en-US">
                <a:hlinkClick r:id="rId3"/>
              </a:rPr>
              <a:t>/the-marketpulse-vol-8-issue-9-september-2019-screen-092519.pdf</a:t>
            </a:r>
            <a:endParaRPr lang="en-US" altLang="en-US"/>
          </a:p>
          <a:p>
            <a:endParaRPr lang="en-US" altLang="en-US" dirty="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92BCBDC-7D58-D64D-9F6E-A3F83B58B247}" type="slidenum">
              <a:rPr kumimoji="0" lang="en-US" altLang="en-US" sz="1200" b="0" i="0" u="none" strike="noStrike" kern="1200" cap="none" spc="0" normalizeH="0" baseline="0" noProof="0">
                <a:ln>
                  <a:noFill/>
                </a:ln>
                <a:solidFill>
                  <a:prstClr val="black"/>
                </a:solidFill>
                <a:effectLst/>
                <a:uLnTx/>
                <a:uFillTx/>
                <a:latin typeface="Calibri" charset="0"/>
                <a:ea typeface="+mn-ea"/>
                <a:cs typeface="Arial" charset="0"/>
              </a:rPr>
              <a:pPr marL="0" marR="0" lvl="0" indent="0" algn="r" defTabSz="457200"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dirty="0">
              <a:ln>
                <a:noFill/>
              </a:ln>
              <a:solidFill>
                <a:prstClr val="black"/>
              </a:solidFill>
              <a:effectLst/>
              <a:uLnTx/>
              <a:uFillTx/>
              <a:latin typeface="Calibri" charset="0"/>
              <a:ea typeface="+mn-ea"/>
              <a:cs typeface="Arial" charset="0"/>
            </a:endParaRPr>
          </a:p>
        </p:txBody>
      </p:sp>
    </p:spTree>
    <p:extLst>
      <p:ext uri="{BB962C8B-B14F-4D97-AF65-F5344CB8AC3E}">
        <p14:creationId xmlns:p14="http://schemas.microsoft.com/office/powerpoint/2010/main" val="1784587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https://www.quickenloans.com/press-room/2019/09/10/quicken-loans-study-shows-appraisal-values-lag-half-a-percent-behind-homeowner-estimates/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625A02-C025-C642-BEC1-7B403B8A11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47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a:t>
            </a:r>
            <a:r>
              <a:rPr lang="en-US" altLang="en-US" dirty="0" err="1"/>
              <a:t>www.nar.realtor</a:t>
            </a:r>
            <a:r>
              <a:rPr lang="en-US" altLang="en-US" dirty="0"/>
              <a:t>/reports/realtors-confidence-index</a:t>
            </a:r>
          </a:p>
          <a:p>
            <a:r>
              <a:rPr lang="en-US" dirty="0">
                <a:hlinkClick r:id="rId3"/>
              </a:rPr>
              <a:t>https://www.nar.realtor/sites/default/files/documents/2019-08-realtors-confidence-index-09-19-2019.pdf</a:t>
            </a:r>
            <a:endParaRPr lang="en-US" altLang="en-US"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F8474C3-ADA3-8447-926D-CE576EF3D358}" type="slidenum">
              <a:rPr kumimoji="0" lang="en-US" altLang="en-US" sz="1200" b="0" i="0" u="none" strike="noStrike" kern="1200" cap="none" spc="0" normalizeH="0" baseline="0" noProof="0">
                <a:ln>
                  <a:noFill/>
                </a:ln>
                <a:solidFill>
                  <a:prstClr val="black"/>
                </a:solidFill>
                <a:effectLst/>
                <a:uLnTx/>
                <a:uFillTx/>
                <a:latin typeface="Calibri" charset="0"/>
                <a:ea typeface="+mn-ea"/>
                <a:cs typeface="Arial" charset="0"/>
              </a:rPr>
              <a:pPr marL="0" marR="0" lvl="0" indent="0" algn="r" defTabSz="457200" rtl="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1200" cap="none" spc="0" normalizeH="0" baseline="0" noProof="0" dirty="0">
              <a:ln>
                <a:noFill/>
              </a:ln>
              <a:solidFill>
                <a:prstClr val="black"/>
              </a:solidFill>
              <a:effectLst/>
              <a:uLnTx/>
              <a:uFillTx/>
              <a:latin typeface="Calibri" charset="0"/>
              <a:ea typeface="+mn-ea"/>
              <a:cs typeface="Arial" charset="0"/>
            </a:endParaRPr>
          </a:p>
        </p:txBody>
      </p:sp>
    </p:spTree>
    <p:extLst>
      <p:ext uri="{BB962C8B-B14F-4D97-AF65-F5344CB8AC3E}">
        <p14:creationId xmlns:p14="http://schemas.microsoft.com/office/powerpoint/2010/main" val="3672092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00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a:t>
            </a:r>
            <a:r>
              <a:rPr lang="en-US" altLang="en-US" dirty="0" err="1"/>
              <a:t>salesealtor</a:t>
            </a:r>
            <a:endParaRPr lang="en-US"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706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791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809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err="1"/>
              <a:t>nar.realtor</a:t>
            </a:r>
            <a:endParaRPr lang="en-US" altLang="en-US" dirty="0"/>
          </a:p>
          <a:p>
            <a:pPr eaLnBrk="1" hangingPunct="1">
              <a:spcBef>
                <a:spcPct val="0"/>
              </a:spcBef>
            </a:pPr>
            <a:r>
              <a:rPr lang="en-US" altLang="en-US" dirty="0"/>
              <a:t>https://</a:t>
            </a:r>
            <a:r>
              <a:rPr lang="en-US" altLang="en-US" dirty="0" err="1"/>
              <a:t>www.nar.realtor</a:t>
            </a:r>
            <a:r>
              <a:rPr lang="en-US" altLang="en-US" dirty="0"/>
              <a:t>/topics/existing-home-sales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55293-A01F-1A42-9F35-6A9EF92421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412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http://</a:t>
            </a:r>
            <a:r>
              <a:rPr lang="en-US" altLang="en-US" dirty="0" err="1"/>
              <a:t>www.census.gov</a:t>
            </a:r>
            <a:r>
              <a:rPr lang="en-US" altLang="en-US" dirty="0"/>
              <a:t>/</a:t>
            </a:r>
            <a:r>
              <a:rPr lang="en-US" altLang="en-US" dirty="0" err="1"/>
              <a:t>newhomesales</a:t>
            </a:r>
            <a:endParaRPr lang="en-US" altLang="en-US" dirty="0"/>
          </a:p>
          <a:p>
            <a:pPr eaLnBrk="1" hangingPunct="1">
              <a:spcBef>
                <a:spcPct val="0"/>
              </a:spcBef>
            </a:pPr>
            <a:r>
              <a:rPr lang="en-US" altLang="en-US" dirty="0">
                <a:ea typeface="MS PGothic" charset="-128"/>
              </a:rPr>
              <a:t>http://</a:t>
            </a:r>
            <a:r>
              <a:rPr lang="en-US" altLang="en-US" dirty="0" err="1">
                <a:ea typeface="MS PGothic" charset="-128"/>
              </a:rPr>
              <a:t>www.census.gov</a:t>
            </a:r>
            <a:r>
              <a:rPr lang="en-US" altLang="en-US" dirty="0">
                <a:ea typeface="MS PGothic" charset="-128"/>
              </a:rPr>
              <a:t>/construction/</a:t>
            </a:r>
            <a:r>
              <a:rPr lang="en-US" altLang="en-US" dirty="0" err="1">
                <a:ea typeface="MS PGothic" charset="-128"/>
              </a:rPr>
              <a:t>nrs</a:t>
            </a:r>
            <a:r>
              <a:rPr lang="en-US" altLang="en-US" dirty="0">
                <a:ea typeface="MS PGothic" charset="-128"/>
              </a:rPr>
              <a:t>/pdf/</a:t>
            </a:r>
            <a:r>
              <a:rPr lang="en-US" altLang="en-US" dirty="0" err="1">
                <a:ea typeface="MS PGothic" charset="-128"/>
              </a:rPr>
              <a:t>newressales.pdf</a:t>
            </a:r>
            <a:endParaRPr lang="en-US" altLang="en-US" dirty="0">
              <a:ea typeface="MS PGothic"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F3171-BDAB-D14F-8211-1567CAC58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9169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http://</a:t>
            </a:r>
            <a:r>
              <a:rPr lang="en-US" altLang="en-US" dirty="0" err="1"/>
              <a:t>www.census.gov</a:t>
            </a:r>
            <a:r>
              <a:rPr lang="en-US" altLang="en-US" dirty="0"/>
              <a:t>/</a:t>
            </a:r>
            <a:r>
              <a:rPr lang="en-US" altLang="en-US" dirty="0" err="1"/>
              <a:t>newhomesales</a:t>
            </a:r>
            <a:endParaRPr lang="en-US" altLang="en-US" dirty="0"/>
          </a:p>
          <a:p>
            <a:pPr eaLnBrk="1" hangingPunct="1">
              <a:spcBef>
                <a:spcPct val="0"/>
              </a:spcBef>
            </a:pPr>
            <a:r>
              <a:rPr lang="en-US" altLang="en-US" dirty="0">
                <a:ea typeface="MS PGothic" charset="-128"/>
              </a:rPr>
              <a:t>http://</a:t>
            </a:r>
            <a:r>
              <a:rPr lang="en-US" altLang="en-US" dirty="0" err="1">
                <a:ea typeface="MS PGothic" charset="-128"/>
              </a:rPr>
              <a:t>www.census.gov</a:t>
            </a:r>
            <a:r>
              <a:rPr lang="en-US" altLang="en-US" dirty="0">
                <a:ea typeface="MS PGothic" charset="-128"/>
              </a:rPr>
              <a:t>/construction/</a:t>
            </a:r>
            <a:r>
              <a:rPr lang="en-US" altLang="en-US" dirty="0" err="1">
                <a:ea typeface="MS PGothic" charset="-128"/>
              </a:rPr>
              <a:t>nrs</a:t>
            </a:r>
            <a:r>
              <a:rPr lang="en-US" altLang="en-US" dirty="0">
                <a:ea typeface="MS PGothic" charset="-128"/>
              </a:rPr>
              <a:t>/pdf/</a:t>
            </a:r>
            <a:r>
              <a:rPr lang="en-US" altLang="en-US" dirty="0" err="1">
                <a:ea typeface="MS PGothic" charset="-128"/>
              </a:rPr>
              <a:t>newressales.pdf</a:t>
            </a:r>
            <a:endParaRPr lang="en-US" altLang="en-US" dirty="0">
              <a:ea typeface="MS PGothic" charset="-128"/>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94F3171-BDAB-D14F-8211-1567CAC58F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47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hlinkClick r:id="rId3"/>
              </a:rPr>
              <a:t>https://www.corelogic.com/insights-download/homeowner-equity-</a:t>
            </a:r>
            <a:r>
              <a:rPr lang="en-US">
                <a:hlinkClick r:id="rId3"/>
              </a:rPr>
              <a:t>report.aspx</a:t>
            </a:r>
            <a:endParaRPr lang="en-US" altLang="en-US" dirty="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92BCBDC-7D58-D64D-9F6E-A3F83B58B247}" type="slidenum">
              <a:rPr kumimoji="0" lang="en-US" altLang="en-US" sz="1200" b="0" i="0" u="none" strike="noStrike" kern="1200" cap="none" spc="0" normalizeH="0" baseline="0" noProof="0">
                <a:ln>
                  <a:noFill/>
                </a:ln>
                <a:solidFill>
                  <a:prstClr val="black"/>
                </a:solidFill>
                <a:effectLst/>
                <a:uLnTx/>
                <a:uFillTx/>
                <a:latin typeface="Calibri"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a:t>
            </a:fld>
            <a:endParaRPr kumimoji="0" lang="en-US" altLang="en-US" sz="1200" b="0" i="0" u="none" strike="noStrike" kern="1200" cap="none" spc="0" normalizeH="0" baseline="0" noProof="0" dirty="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39900632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t>nar.realtor</a:t>
            </a:r>
            <a:endParaRPr lang="en-US" altLang="en-US" dirty="0"/>
          </a:p>
          <a:p>
            <a:r>
              <a:rPr lang="en-US" altLang="en-US" dirty="0"/>
              <a:t>http://</a:t>
            </a:r>
            <a:r>
              <a:rPr lang="en-US" altLang="en-US" dirty="0" err="1"/>
              <a:t>nar.realtor</a:t>
            </a:r>
            <a:r>
              <a:rPr lang="en-US" altLang="en-US" dirty="0"/>
              <a:t>/infographics/foot-traffic</a:t>
            </a:r>
          </a:p>
          <a:p>
            <a:r>
              <a:rPr lang="en-US" altLang="en-US" dirty="0"/>
              <a:t>"Every month </a:t>
            </a:r>
            <a:r>
              <a:rPr lang="en-US" altLang="en-US" dirty="0" err="1"/>
              <a:t>SentriLock</a:t>
            </a:r>
            <a:r>
              <a:rPr lang="en-US" altLang="en-US" dirty="0"/>
              <a:t>, LLC. provides NAR Research with data on the number of properties shown by a REALTOR®. Lockboxes made by </a:t>
            </a:r>
            <a:r>
              <a:rPr lang="en-US" altLang="en-US" dirty="0" err="1"/>
              <a:t>SentriLock</a:t>
            </a:r>
            <a:r>
              <a:rPr lang="en-US" altLang="en-US" dirty="0"/>
              <a:t>, LLC. are used in roughly a third of home showings across the nation. Foot traffic has a strong correlation with future contracts and home sales, so it can be viewed as a peek ahead at sales trends two to three months into the future."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09D29-8CD7-694D-87ED-0AC187EB62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643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t>nar.realtor</a:t>
            </a:r>
            <a:endParaRPr lang="en-US" altLang="en-US" dirty="0"/>
          </a:p>
          <a:p>
            <a:r>
              <a:rPr lang="en-US" altLang="en-US" dirty="0"/>
              <a:t>http://</a:t>
            </a:r>
            <a:r>
              <a:rPr lang="en-US" altLang="en-US" dirty="0" err="1"/>
              <a:t>nar.realtor</a:t>
            </a:r>
            <a:r>
              <a:rPr lang="en-US" altLang="en-US" dirty="0"/>
              <a:t>/infographics/foot-traffic</a:t>
            </a:r>
          </a:p>
          <a:p>
            <a:r>
              <a:rPr lang="en-US" altLang="en-US" dirty="0"/>
              <a:t>"Every month </a:t>
            </a:r>
            <a:r>
              <a:rPr lang="en-US" altLang="en-US" dirty="0" err="1"/>
              <a:t>SentriLock</a:t>
            </a:r>
            <a:r>
              <a:rPr lang="en-US" altLang="en-US" dirty="0"/>
              <a:t>, LLC. provides NAR Research with data on the number of properties shown by a REALTOR®. Lockboxes made by </a:t>
            </a:r>
            <a:r>
              <a:rPr lang="en-US" altLang="en-US" dirty="0" err="1"/>
              <a:t>SentriLock</a:t>
            </a:r>
            <a:r>
              <a:rPr lang="en-US" altLang="en-US" dirty="0"/>
              <a:t>, LLC. are used in roughly a third of home showings across the nation. Foot traffic has a strong correlation with future contracts and home sales, so it can be viewed as a peek ahead at sales trends two to three months into the future."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09D29-8CD7-694D-87ED-0AC187EB62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934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err="1"/>
              <a:t>nar.realtor</a:t>
            </a:r>
            <a:endParaRPr lang="en-US" altLang="en-US" dirty="0"/>
          </a:p>
          <a:p>
            <a:r>
              <a:rPr lang="en-US" altLang="en-US" dirty="0"/>
              <a:t>http://</a:t>
            </a:r>
            <a:r>
              <a:rPr lang="en-US" altLang="en-US" dirty="0" err="1"/>
              <a:t>nar.realtor</a:t>
            </a:r>
            <a:r>
              <a:rPr lang="en-US" altLang="en-US" dirty="0"/>
              <a:t>/infographics/foot-traffic</a:t>
            </a:r>
          </a:p>
          <a:p>
            <a:r>
              <a:rPr lang="en-US" altLang="en-US" dirty="0"/>
              <a:t>"Every month </a:t>
            </a:r>
            <a:r>
              <a:rPr lang="en-US" altLang="en-US" dirty="0" err="1"/>
              <a:t>SentriLock</a:t>
            </a:r>
            <a:r>
              <a:rPr lang="en-US" altLang="en-US" dirty="0"/>
              <a:t>, LLC. provides NAR Research with data on the number of properties shown by a REALTOR®. Lockboxes made by </a:t>
            </a:r>
            <a:r>
              <a:rPr lang="en-US" altLang="en-US" dirty="0" err="1"/>
              <a:t>SentriLock</a:t>
            </a:r>
            <a:r>
              <a:rPr lang="en-US" altLang="en-US" dirty="0"/>
              <a:t>, LLC. are used in roughly a third of home showings across the nation. Foot traffic has a strong correlation with future contracts and home sales, so it can be viewed as a peek ahead at sales trends two to three months into the future."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709D29-8CD7-694D-87ED-0AC187EB62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6039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a:t>
            </a:r>
            <a:r>
              <a:rPr lang="en-US" altLang="en-US" dirty="0" err="1"/>
              <a:t>www.nar.realtor</a:t>
            </a:r>
            <a:r>
              <a:rPr lang="en-US" altLang="en-US" dirty="0"/>
              <a:t>/reports/realtors-confidence-index</a:t>
            </a:r>
          </a:p>
          <a:p>
            <a:r>
              <a:rPr lang="en-US" dirty="0">
                <a:hlinkClick r:id="rId3"/>
              </a:rPr>
              <a:t>https://www.nar.realtor/sites/default/files/documents/2019-08-realtors-confidence-index-09-19-2019.pdf</a:t>
            </a:r>
            <a:endParaRPr lang="en-US" altLang="en-US" dirty="0"/>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defRPr>
            </a:lvl1pPr>
            <a:lvl2pPr marL="742950" indent="-285750">
              <a:spcBef>
                <a:spcPct val="30000"/>
              </a:spcBef>
              <a:defRPr sz="1200">
                <a:solidFill>
                  <a:schemeClr val="tx1"/>
                </a:solidFill>
                <a:latin typeface="Calibri" charset="0"/>
              </a:defRPr>
            </a:lvl2pPr>
            <a:lvl3pPr marL="1143000" indent="-228600">
              <a:spcBef>
                <a:spcPct val="30000"/>
              </a:spcBef>
              <a:defRPr sz="1200">
                <a:solidFill>
                  <a:schemeClr val="tx1"/>
                </a:solidFill>
                <a:latin typeface="Calibri" charset="0"/>
              </a:defRPr>
            </a:lvl3pPr>
            <a:lvl4pPr marL="1600200" indent="-228600">
              <a:spcBef>
                <a:spcPct val="30000"/>
              </a:spcBef>
              <a:defRPr sz="1200">
                <a:solidFill>
                  <a:schemeClr val="tx1"/>
                </a:solidFill>
                <a:latin typeface="Calibri" charset="0"/>
              </a:defRPr>
            </a:lvl4pPr>
            <a:lvl5pPr marL="2057400" indent="-228600">
              <a:spcBef>
                <a:spcPct val="30000"/>
              </a:spcBef>
              <a:defRPr sz="1200">
                <a:solidFill>
                  <a:schemeClr val="tx1"/>
                </a:solidFill>
                <a:latin typeface="Calibri" charset="0"/>
              </a:defRPr>
            </a:lvl5pPr>
            <a:lvl6pPr marL="2514600" indent="-228600" eaLnBrk="0" fontAlgn="base" hangingPunct="0">
              <a:spcBef>
                <a:spcPct val="30000"/>
              </a:spcBef>
              <a:spcAft>
                <a:spcPct val="0"/>
              </a:spcAft>
              <a:defRPr sz="1200">
                <a:solidFill>
                  <a:schemeClr val="tx1"/>
                </a:solidFill>
                <a:latin typeface="Calibri" charset="0"/>
              </a:defRPr>
            </a:lvl6pPr>
            <a:lvl7pPr marL="2971800" indent="-228600" eaLnBrk="0" fontAlgn="base" hangingPunct="0">
              <a:spcBef>
                <a:spcPct val="30000"/>
              </a:spcBef>
              <a:spcAft>
                <a:spcPct val="0"/>
              </a:spcAft>
              <a:defRPr sz="1200">
                <a:solidFill>
                  <a:schemeClr val="tx1"/>
                </a:solidFill>
                <a:latin typeface="Calibri" charset="0"/>
              </a:defRPr>
            </a:lvl7pPr>
            <a:lvl8pPr marL="3429000" indent="-228600" eaLnBrk="0" fontAlgn="base" hangingPunct="0">
              <a:spcBef>
                <a:spcPct val="30000"/>
              </a:spcBef>
              <a:spcAft>
                <a:spcPct val="0"/>
              </a:spcAft>
              <a:defRPr sz="1200">
                <a:solidFill>
                  <a:schemeClr val="tx1"/>
                </a:solidFill>
                <a:latin typeface="Calibri" charset="0"/>
              </a:defRPr>
            </a:lvl8pPr>
            <a:lvl9pPr marL="3886200" indent="-228600" eaLnBrk="0" fontAlgn="base" hangingPunct="0">
              <a:spcBef>
                <a:spcPct val="30000"/>
              </a:spcBef>
              <a:spcAft>
                <a:spcPct val="0"/>
              </a:spcAft>
              <a:defRPr sz="12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92BCBDC-7D58-D64D-9F6E-A3F83B58B247}" type="slidenum">
              <a:rPr kumimoji="0" lang="en-US" altLang="en-US" sz="1200" b="0" i="0" u="none" strike="noStrike" kern="1200" cap="none" spc="0" normalizeH="0" baseline="0" noProof="0">
                <a:ln>
                  <a:noFill/>
                </a:ln>
                <a:solidFill>
                  <a:prstClr val="black"/>
                </a:solidFill>
                <a:effectLst/>
                <a:uLnTx/>
                <a:uFillTx/>
                <a:latin typeface="Calibri" charset="0"/>
                <a:ea typeface="+mn-ea"/>
                <a:cs typeface="Arial" charset="0"/>
              </a:rPr>
              <a:pPr marL="0" marR="0" lvl="0" indent="0" algn="r" defTabSz="457200" rtl="0" eaLnBrk="1" fontAlgn="auto" latinLnBrk="0" hangingPunct="1">
                <a:lnSpc>
                  <a:spcPct val="100000"/>
                </a:lnSpc>
                <a:spcBef>
                  <a:spcPct val="0"/>
                </a:spcBef>
                <a:spcAft>
                  <a:spcPts val="0"/>
                </a:spcAft>
                <a:buClrTx/>
                <a:buSzTx/>
                <a:buFontTx/>
                <a:buNone/>
                <a:tabLst/>
                <a:defRPr/>
              </a:pPr>
              <a:t>62</a:t>
            </a:fld>
            <a:endParaRPr kumimoji="0" lang="en-US" altLang="en-US" sz="1200" b="0" i="0" u="none" strike="noStrike" kern="1200" cap="none" spc="0" normalizeH="0" baseline="0" noProof="0" dirty="0">
              <a:ln>
                <a:noFill/>
              </a:ln>
              <a:solidFill>
                <a:prstClr val="black"/>
              </a:solidFill>
              <a:effectLst/>
              <a:uLnTx/>
              <a:uFillTx/>
              <a:latin typeface="Calibri" charset="0"/>
              <a:ea typeface="+mn-ea"/>
              <a:cs typeface="Arial" charset="0"/>
            </a:endParaRPr>
          </a:p>
        </p:txBody>
      </p:sp>
    </p:spTree>
    <p:extLst>
      <p:ext uri="{BB962C8B-B14F-4D97-AF65-F5344CB8AC3E}">
        <p14:creationId xmlns:p14="http://schemas.microsoft.com/office/powerpoint/2010/main" val="1714352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rPr>
              <a:t>http://</a:t>
            </a:r>
            <a:r>
              <a:rPr lang="en-US" altLang="en-US" dirty="0" err="1">
                <a:solidFill>
                  <a:srgbClr val="FF0000"/>
                </a:solidFill>
              </a:rPr>
              <a:t>www.freddiemac.com</a:t>
            </a:r>
            <a:r>
              <a:rPr lang="en-US" altLang="en-US" dirty="0">
                <a:solidFill>
                  <a:srgbClr val="FF0000"/>
                </a:solidFill>
              </a:rPr>
              <a:t>/</a:t>
            </a:r>
            <a:r>
              <a:rPr lang="en-US" altLang="en-US" dirty="0" err="1">
                <a:solidFill>
                  <a:srgbClr val="FF0000"/>
                </a:solidFill>
              </a:rPr>
              <a:t>pmms</a:t>
            </a:r>
            <a:endParaRPr lang="en-US" altLang="en-US" dirty="0">
              <a:solidFill>
                <a:srgbClr val="FF0000"/>
              </a:solidFill>
            </a:endParaRPr>
          </a:p>
          <a:p>
            <a:r>
              <a:rPr lang="en-US" altLang="en-US" dirty="0"/>
              <a:t>http://</a:t>
            </a:r>
            <a:r>
              <a:rPr lang="en-US" altLang="en-US" dirty="0" err="1"/>
              <a:t>www.freddiemac.com</a:t>
            </a:r>
            <a:r>
              <a:rPr lang="en-US" altLang="en-US" dirty="0"/>
              <a:t>/</a:t>
            </a:r>
            <a:r>
              <a:rPr lang="en-US" altLang="en-US" dirty="0" err="1"/>
              <a:t>pmms</a:t>
            </a:r>
            <a:r>
              <a:rPr lang="en-US" altLang="en-US" dirty="0"/>
              <a:t>/</a:t>
            </a:r>
            <a:r>
              <a:rPr lang="en-US" altLang="en-US" dirty="0" err="1"/>
              <a:t>pmms_archives.html</a:t>
            </a:r>
            <a:endParaRPr lang="en-US"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ABAC0-D258-DB4E-A834-6A7807ABCA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492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rPr>
              <a:t>http://</a:t>
            </a:r>
            <a:r>
              <a:rPr lang="en-US" altLang="en-US" dirty="0" err="1">
                <a:solidFill>
                  <a:srgbClr val="FF0000"/>
                </a:solidFill>
              </a:rPr>
              <a:t>www.freddiemac.com</a:t>
            </a:r>
            <a:r>
              <a:rPr lang="en-US" altLang="en-US" dirty="0">
                <a:solidFill>
                  <a:srgbClr val="FF0000"/>
                </a:solidFill>
              </a:rPr>
              <a:t>/</a:t>
            </a:r>
            <a:r>
              <a:rPr lang="en-US" altLang="en-US" dirty="0" err="1">
                <a:solidFill>
                  <a:srgbClr val="FF0000"/>
                </a:solidFill>
              </a:rPr>
              <a:t>pmms</a:t>
            </a:r>
            <a:endParaRPr lang="en-US" altLang="en-US" dirty="0">
              <a:solidFill>
                <a:srgbClr val="FF0000"/>
              </a:solidFill>
            </a:endParaRPr>
          </a:p>
          <a:p>
            <a:r>
              <a:rPr lang="en-US" altLang="en-US" dirty="0"/>
              <a:t>http://</a:t>
            </a:r>
            <a:r>
              <a:rPr lang="en-US" altLang="en-US" dirty="0" err="1"/>
              <a:t>www.freddiemac.com</a:t>
            </a:r>
            <a:r>
              <a:rPr lang="en-US" altLang="en-US" dirty="0"/>
              <a:t>/</a:t>
            </a:r>
            <a:r>
              <a:rPr lang="en-US" altLang="en-US" dirty="0" err="1"/>
              <a:t>pmms</a:t>
            </a:r>
            <a:r>
              <a:rPr lang="en-US" altLang="en-US" dirty="0"/>
              <a:t>/</a:t>
            </a:r>
            <a:r>
              <a:rPr lang="en-US" altLang="en-US" dirty="0" err="1"/>
              <a:t>pmms_archives.html</a:t>
            </a:r>
            <a:endParaRPr lang="en-US"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ABAC0-D258-DB4E-A834-6A7807ABCA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9528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solidFill>
                  <a:schemeClr val="tx1"/>
                </a:solidFill>
              </a:rPr>
              <a:t>http://www.freddiemac.com/research/forecast/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solidFill>
                  <a:schemeClr val="tx1"/>
                </a:solidFill>
              </a:rPr>
              <a:t>http://www.freddiemac.com/research/forecast/20190930_housing_strong_heading_into_fall.page? </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solidFill>
                  <a:schemeClr val="tx1"/>
                </a:solidFill>
              </a:rPr>
              <a:t>http://www.fanniemae.com/portal/research-insights/forecast.html</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solidFill>
                  <a:schemeClr val="tx1"/>
                </a:solidFill>
              </a:rPr>
              <a:t>https://www.mba.org/news-research-and-resources/research-and-economics/forecasts-and-commentary</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a:solidFill>
                  <a:schemeClr val="tx1"/>
                </a:solidFill>
              </a:rPr>
              <a:t>https://www.nar.realtor/sites/default/files/documents/forecast-10-2019-us-economic-outlook-09-26-2019.pdf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ABAC0-D258-DB4E-A834-6A7807ABCA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9444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solidFill>
                  <a:schemeClr val="tx1"/>
                </a:solidFill>
              </a:rPr>
              <a:t>http://www.freddiemac.com/fmac-resources/research/pdf/20190730-Forecast-02.pdf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ABAC0-D258-DB4E-A834-6A7807ABCA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6226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solidFill>
                  <a:schemeClr val="tx1"/>
                </a:solidFill>
              </a:rPr>
              <a:t>http://www.freddiemac.com/fmac-resources/research/pdf/20190730-Forecast-02.pdf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6ABAC0-D258-DB4E-A834-6A7807ABCA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148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https://</a:t>
            </a:r>
            <a:r>
              <a:rPr lang="en-US" altLang="en-US" dirty="0" err="1"/>
              <a:t>www.mba.org</a:t>
            </a:r>
            <a:r>
              <a:rPr lang="en-US" altLang="en-US" dirty="0"/>
              <a:t>/news-research-and-resources/newsroom</a:t>
            </a:r>
          </a:p>
          <a:p>
            <a:pPr eaLnBrk="1" hangingPunct="1">
              <a:spcBef>
                <a:spcPct val="0"/>
              </a:spcBef>
            </a:pPr>
            <a:r>
              <a:rPr lang="en-US" altLang="en-US" dirty="0"/>
              <a:t>https://</a:t>
            </a:r>
            <a:r>
              <a:rPr lang="en-US" altLang="en-US" dirty="0" err="1"/>
              <a:t>www.mba.org</a:t>
            </a:r>
            <a:r>
              <a:rPr lang="en-US" altLang="en-US" dirty="0"/>
              <a:t>/news-research-and-resources/research-and-economics/single-family-research/mortgage-credit-availability-index</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C4D00-A67A-3749-A6B2-C4B558EAD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29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freddiemac.com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750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https://</a:t>
            </a:r>
            <a:r>
              <a:rPr lang="en-US" altLang="en-US" dirty="0" err="1"/>
              <a:t>www.mba.org</a:t>
            </a:r>
            <a:r>
              <a:rPr lang="en-US" altLang="en-US" dirty="0"/>
              <a:t>/news-research-and-resources/newsroom</a:t>
            </a:r>
          </a:p>
          <a:p>
            <a:pPr eaLnBrk="1" hangingPunct="1">
              <a:spcBef>
                <a:spcPct val="0"/>
              </a:spcBef>
            </a:pPr>
            <a:r>
              <a:rPr lang="en-US" altLang="en-US" dirty="0"/>
              <a:t>https://</a:t>
            </a:r>
            <a:r>
              <a:rPr lang="en-US" altLang="en-US" dirty="0" err="1"/>
              <a:t>www.mba.org</a:t>
            </a:r>
            <a:r>
              <a:rPr lang="en-US" altLang="en-US" dirty="0"/>
              <a:t>/news-research-and-resources/research-and-economics/single-family-research/mortgage-credit-availability-index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C4D00-A67A-3749-A6B2-C4B558EAD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318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http://www.elliemae.com/resources/origination-insight-reports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https://static.elliemae.com/pdf/origination-insight-reports/EM_OIR_AUGUST2019.pdf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50362-A43B-4544-A63D-7DE866316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820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http://www.elliemae.com/resources/origination-insight-reports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https://static.elliemae.com/pdf/origination-insight-reports/EM_OIR_AUGUST2019.pdf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50362-A43B-4544-A63D-7DE866316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3454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http://www.elliemae.com/resources/origination-insight-reports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https://static.elliemae.com/pdf/origination-insight-reports/EM_OIR_AUGUST2019.pdf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50362-A43B-4544-A63D-7DE866316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269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http://www.elliemae.com/resources/origination-insight-reports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https://static.elliemae.com/pdf/origination-insight-reports/EM_OIR_AUGUST2019.pdf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50362-A43B-4544-A63D-7DE866316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4167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http://www.elliemae.com/resources/origination-insight-reports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https://static.elliemae.com/pdf/origination-insight-reports/EM_OIR_AUGUST2019.pdf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50362-A43B-4544-A63D-7DE8663163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79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https://www.nar.realtor/blogs/economists-outlook/july-2019-housing-affordability-index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26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https://www.corelogic.com/blog/2019/09/typical-mortgage-payment-us-homebuyers-committing-to-continues-to-dip-below-year-ago-levels.aspx</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7447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https://www.corelogic.com/insights/homeowner-equity-report.aspx</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64A7694-F0F1-42C9-BC56-1663342B6C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35493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626BA7-1CA5-4E72-A331-441D5608E6C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10/14/2019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1668DA-F12E-486F-BD7C-A28435BAA68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350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DD565E7-3D15-434F-9717-94731D1F9611}"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10/14/2019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61C3EC-3871-914A-A88A-6674DD59AD08}"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30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3" indent="0" algn="ctr">
              <a:buNone/>
              <a:defRPr sz="1500"/>
            </a:lvl2pPr>
            <a:lvl3pPr marL="685807" indent="0" algn="ctr">
              <a:buNone/>
              <a:defRPr sz="1350"/>
            </a:lvl3pPr>
            <a:lvl4pPr marL="1028710" indent="0" algn="ctr">
              <a:buNone/>
              <a:defRPr sz="1200"/>
            </a:lvl4pPr>
            <a:lvl5pPr marL="1371614" indent="0" algn="ctr">
              <a:buNone/>
              <a:defRPr sz="1200"/>
            </a:lvl5pPr>
            <a:lvl6pPr marL="1714517" indent="0" algn="ctr">
              <a:buNone/>
              <a:defRPr sz="1200"/>
            </a:lvl6pPr>
            <a:lvl7pPr marL="2057421" indent="0" algn="ctr">
              <a:buNone/>
              <a:defRPr sz="1200"/>
            </a:lvl7pPr>
            <a:lvl8pPr marL="2400324" indent="0" algn="ctr">
              <a:buNone/>
              <a:defRPr sz="1200"/>
            </a:lvl8pPr>
            <a:lvl9pPr marL="2743227"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954B72-77D0-8640-95AB-3F4AE43E9154}"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10/14/2019</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E1124-F15C-F24B-ACEA-D1CE4E90C6FF}"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9154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2954B72-77D0-8640-95AB-3F4AE43E9154}" type="datetimeFigureOut">
              <a:rPr lang="en-US" smtClean="0"/>
              <a:t>10/14/2019</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45E1124-F15C-F24B-ACEA-D1CE4E90C6FF}" type="slidenum">
              <a:rPr lang="en-US" smtClean="0"/>
              <a:t>‹#›</a:t>
            </a:fld>
            <a:endParaRPr lang="en-US"/>
          </a:p>
        </p:txBody>
      </p:sp>
    </p:spTree>
    <p:extLst>
      <p:ext uri="{BB962C8B-B14F-4D97-AF65-F5344CB8AC3E}">
        <p14:creationId xmlns:p14="http://schemas.microsoft.com/office/powerpoint/2010/main" val="142079451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68580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2" indent="-171452" algn="l" defTabSz="685807"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5" indent="-171452" algn="l" defTabSz="685807"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9" indent="-171452" algn="l" defTabSz="685807"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62" indent="-171452" algn="l" defTabSz="685807"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65" indent="-171452" algn="l" defTabSz="685807"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69" indent="-171452" algn="l" defTabSz="685807"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72" indent="-171452" algn="l" defTabSz="685807"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76" indent="-171452" algn="l" defTabSz="685807"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79" indent="-171452" algn="l" defTabSz="685807"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7" rtl="0" eaLnBrk="1" latinLnBrk="0" hangingPunct="1">
        <a:defRPr sz="1350" kern="1200">
          <a:solidFill>
            <a:schemeClr val="tx1"/>
          </a:solidFill>
          <a:latin typeface="+mn-lt"/>
          <a:ea typeface="+mn-ea"/>
          <a:cs typeface="+mn-cs"/>
        </a:defRPr>
      </a:lvl1pPr>
      <a:lvl2pPr marL="342903" algn="l" defTabSz="685807" rtl="0" eaLnBrk="1" latinLnBrk="0" hangingPunct="1">
        <a:defRPr sz="1350" kern="1200">
          <a:solidFill>
            <a:schemeClr val="tx1"/>
          </a:solidFill>
          <a:latin typeface="+mn-lt"/>
          <a:ea typeface="+mn-ea"/>
          <a:cs typeface="+mn-cs"/>
        </a:defRPr>
      </a:lvl2pPr>
      <a:lvl3pPr marL="685807" algn="l" defTabSz="685807" rtl="0" eaLnBrk="1" latinLnBrk="0" hangingPunct="1">
        <a:defRPr sz="1350" kern="1200">
          <a:solidFill>
            <a:schemeClr val="tx1"/>
          </a:solidFill>
          <a:latin typeface="+mn-lt"/>
          <a:ea typeface="+mn-ea"/>
          <a:cs typeface="+mn-cs"/>
        </a:defRPr>
      </a:lvl3pPr>
      <a:lvl4pPr marL="1028710" algn="l" defTabSz="685807" rtl="0" eaLnBrk="1" latinLnBrk="0" hangingPunct="1">
        <a:defRPr sz="1350" kern="1200">
          <a:solidFill>
            <a:schemeClr val="tx1"/>
          </a:solidFill>
          <a:latin typeface="+mn-lt"/>
          <a:ea typeface="+mn-ea"/>
          <a:cs typeface="+mn-cs"/>
        </a:defRPr>
      </a:lvl4pPr>
      <a:lvl5pPr marL="1371614" algn="l" defTabSz="685807" rtl="0" eaLnBrk="1" latinLnBrk="0" hangingPunct="1">
        <a:defRPr sz="1350" kern="1200">
          <a:solidFill>
            <a:schemeClr val="tx1"/>
          </a:solidFill>
          <a:latin typeface="+mn-lt"/>
          <a:ea typeface="+mn-ea"/>
          <a:cs typeface="+mn-cs"/>
        </a:defRPr>
      </a:lvl5pPr>
      <a:lvl6pPr marL="1714517" algn="l" defTabSz="685807" rtl="0" eaLnBrk="1" latinLnBrk="0" hangingPunct="1">
        <a:defRPr sz="1350" kern="1200">
          <a:solidFill>
            <a:schemeClr val="tx1"/>
          </a:solidFill>
          <a:latin typeface="+mn-lt"/>
          <a:ea typeface="+mn-ea"/>
          <a:cs typeface="+mn-cs"/>
        </a:defRPr>
      </a:lvl6pPr>
      <a:lvl7pPr marL="2057421" algn="l" defTabSz="685807" rtl="0" eaLnBrk="1" latinLnBrk="0" hangingPunct="1">
        <a:defRPr sz="1350" kern="1200">
          <a:solidFill>
            <a:schemeClr val="tx1"/>
          </a:solidFill>
          <a:latin typeface="+mn-lt"/>
          <a:ea typeface="+mn-ea"/>
          <a:cs typeface="+mn-cs"/>
        </a:defRPr>
      </a:lvl7pPr>
      <a:lvl8pPr marL="2400324" algn="l" defTabSz="685807" rtl="0" eaLnBrk="1" latinLnBrk="0" hangingPunct="1">
        <a:defRPr sz="1350" kern="1200">
          <a:solidFill>
            <a:schemeClr val="tx1"/>
          </a:solidFill>
          <a:latin typeface="+mn-lt"/>
          <a:ea typeface="+mn-ea"/>
          <a:cs typeface="+mn-cs"/>
        </a:defRPr>
      </a:lvl8pPr>
      <a:lvl9pPr marL="2743227" algn="l" defTabSz="68580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www.freddiemac.com/" TargetMode="External"/><Relationship Id="rId13" Type="http://schemas.openxmlformats.org/officeDocument/2006/relationships/hyperlink" Target="http://www.zelmanassociates.com/" TargetMode="External"/><Relationship Id="rId3" Type="http://schemas.openxmlformats.org/officeDocument/2006/relationships/hyperlink" Target="https://pulsenomics.com/surveys/#home-price-expectations" TargetMode="External"/><Relationship Id="rId7" Type="http://schemas.openxmlformats.org/officeDocument/2006/relationships/hyperlink" Target="https://www.corelogic.com/blog/2019/03/housing-recessions-and-recoveries.aspx" TargetMode="External"/><Relationship Id="rId12" Type="http://schemas.openxmlformats.org/officeDocument/2006/relationships/hyperlink" Target="http://www.mba.org/" TargetMode="External"/><Relationship Id="rId17" Type="http://schemas.openxmlformats.org/officeDocument/2006/relationships/hyperlink" Target="https://www.corelogic.com/insights/homeowner-equity-report.asp" TargetMode="External"/><Relationship Id="rId2" Type="http://schemas.openxmlformats.org/officeDocument/2006/relationships/notesSlide" Target="../notesSlides/notesSlide18.xml"/><Relationship Id="rId16" Type="http://schemas.openxmlformats.org/officeDocument/2006/relationships/hyperlink" Target="https://www.corelogic.com/blog/2019/09/typical-mortgage-payment-us-homebuyers-committing-to-continues-to-dip-below-year-ago-levels.aspx" TargetMode="External"/><Relationship Id="rId1" Type="http://schemas.openxmlformats.org/officeDocument/2006/relationships/slideLayout" Target="../slideLayouts/slideLayout1.xml"/><Relationship Id="rId6" Type="http://schemas.openxmlformats.org/officeDocument/2006/relationships/hyperlink" Target="https://files.constantcontact.com/668faa28001/2f0b98b4-3c7e-47e3-ade5-9887542aa300.pdf" TargetMode="External"/><Relationship Id="rId11" Type="http://schemas.openxmlformats.org/officeDocument/2006/relationships/hyperlink" Target="http://www.pulsenomics.com/" TargetMode="External"/><Relationship Id="rId5" Type="http://schemas.openxmlformats.org/officeDocument/2006/relationships/hyperlink" Target="https://www.cfosurvey.org/wp-content/uploads/2019/09/2019-Q3-US-Banners.pdf" TargetMode="External"/><Relationship Id="rId15" Type="http://schemas.openxmlformats.org/officeDocument/2006/relationships/hyperlink" Target="https://www.nar.realtor/blogs/economists-outlook/july-2019-housing-affordability-index" TargetMode="External"/><Relationship Id="rId10" Type="http://schemas.openxmlformats.org/officeDocument/2006/relationships/hyperlink" Target="http://www.nar.realtor/" TargetMode="External"/><Relationship Id="rId4" Type="http://schemas.openxmlformats.org/officeDocument/2006/relationships/hyperlink" Target="https://www.wsj.com/articles/" TargetMode="External"/><Relationship Id="rId9" Type="http://schemas.openxmlformats.org/officeDocument/2006/relationships/hyperlink" Target="http://www.fanniemae.com/" TargetMode="External"/><Relationship Id="rId14" Type="http://schemas.openxmlformats.org/officeDocument/2006/relationships/hyperlink" Target="https://www.corelogic.com/insights-download/homeowner-equity-report.aspx"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census.gov/housing/hvs/files/currenthvspress.pdf" TargetMode="External"/><Relationship Id="rId7" Type="http://schemas.openxmlformats.org/officeDocument/2006/relationships/hyperlink" Target="https://www.nar.realtor/topics/existing-home-sale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dsnews.com/daily-dose/08-21-2019/ask-the-economist-millennial-demand-and-affordability-issues" TargetMode="External"/><Relationship Id="rId5" Type="http://schemas.openxmlformats.org/officeDocument/2006/relationships/hyperlink" Target="https://www.corelogic.com/insights/home-price-index.aspx" TargetMode="External"/><Relationship Id="rId4" Type="http://schemas.openxmlformats.org/officeDocument/2006/relationships/hyperlink" Target="https://info.bankofamerica.com/homebuyers-repor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www.nar.realtor/research-and-statistics/housing-statistics/pending-home-sales" TargetMode="External"/><Relationship Id="rId13" Type="http://schemas.openxmlformats.org/officeDocument/2006/relationships/hyperlink" Target="http://nar.realtor/infographics/foot-traffic" TargetMode="External"/><Relationship Id="rId3" Type="http://schemas.openxmlformats.org/officeDocument/2006/relationships/hyperlink" Target="https://www.nar.realtor/sites/default/files/documents/2019-08-realtors-confidence-index-09-19-2019.pdf" TargetMode="External"/><Relationship Id="rId7" Type="http://schemas.openxmlformats.org/officeDocument/2006/relationships/hyperlink" Target="http://www.census.gov/newhomesales" TargetMode="External"/><Relationship Id="rId12" Type="http://schemas.openxmlformats.org/officeDocument/2006/relationships/hyperlink" Target="https://www.quickenloans.com/press-room/2019/09/10/quicken-loans-study-shows-appraisal-values-lag-half-a-percent-behind-homeowner-estimate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www.nar.realtor/topics/existing-home-salesealtor" TargetMode="External"/><Relationship Id="rId11" Type="http://schemas.openxmlformats.org/officeDocument/2006/relationships/hyperlink" Target="https://www.corelogic.com/downloadable-docs/marketpulse/the-marketpulse-vol-8-issue-9-september-2019-screen-092519.pdf" TargetMode="External"/><Relationship Id="rId5" Type="http://schemas.openxmlformats.org/officeDocument/2006/relationships/hyperlink" Target="http://www.census.gov/construction/nrs/pdf/newressales.pdf" TargetMode="External"/><Relationship Id="rId10" Type="http://schemas.openxmlformats.org/officeDocument/2006/relationships/hyperlink" Target="https://www.spindices.com/documents/indexnews/announcements/20190924-1000959/1000959_cshomeprice-release-0924.pdf" TargetMode="External"/><Relationship Id="rId4" Type="http://schemas.openxmlformats.org/officeDocument/2006/relationships/hyperlink" Target="https://www.nar.realtor/topics/existing-home-sales" TargetMode="External"/><Relationship Id="rId9" Type="http://schemas.openxmlformats.org/officeDocument/2006/relationships/hyperlink" Target="http://us.spindices.com/indices/real-estate/sp-case-shiller-20-city-composite-home-price-index" TargetMode="External"/><Relationship Id="rId14" Type="http://schemas.openxmlformats.org/officeDocument/2006/relationships/hyperlink" Target="http://www.freddiemac.com/pmms/pmms_archives.html"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www.freddiemac.com/fmac-resources/research/pdf/20190730-Forecast-02.pdf" TargetMode="External"/><Relationship Id="rId3" Type="http://schemas.openxmlformats.org/officeDocument/2006/relationships/hyperlink" Target="http://www.freddiemac.com/research/forecast/" TargetMode="External"/><Relationship Id="rId7" Type="http://schemas.openxmlformats.org/officeDocument/2006/relationships/hyperlink" Target="https://www.nar.realtor/sites/default/files/documents/forecast-10-2019-us-economic-outlook-09-26-2019.pdf"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mba.org/news-research-and-resources/research-and-economics/forecasts-and-commentary" TargetMode="External"/><Relationship Id="rId11" Type="http://schemas.openxmlformats.org/officeDocument/2006/relationships/hyperlink" Target="http://www.elliemae.com/resources/origination-insight-reports" TargetMode="External"/><Relationship Id="rId5" Type="http://schemas.openxmlformats.org/officeDocument/2006/relationships/hyperlink" Target="http://www.fanniemae.com/portal/research-insights/forecast.html" TargetMode="External"/><Relationship Id="rId10" Type="http://schemas.openxmlformats.org/officeDocument/2006/relationships/hyperlink" Target="https://www.mba.org/news-research-and-resources/research-and-economics/single-family-research/mortgage-credit-availability-index" TargetMode="External"/><Relationship Id="rId4" Type="http://schemas.openxmlformats.org/officeDocument/2006/relationships/hyperlink" Target="http://www.freddiemac.com/research/forecast/20190930_housing_strong_heading_into_fall.page" TargetMode="External"/><Relationship Id="rId9" Type="http://schemas.openxmlformats.org/officeDocument/2006/relationships/hyperlink" Target="https://www.mba.org/news-research-and-resources/newsro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chart" Target="../charts/chart42.xml"/></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chart" Target="../charts/chart44.xm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7000" y="87313"/>
            <a:ext cx="8890000" cy="668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979963" y="5049128"/>
            <a:ext cx="4164037" cy="707886"/>
          </a:xfrm>
          <a:prstGeom prst="rect">
            <a:avLst/>
          </a:prstGeom>
          <a:noFill/>
        </p:spPr>
        <p:txBody>
          <a:bodyPr wrap="square">
            <a:spAutoFit/>
          </a:bodyPr>
          <a:lstStyle/>
          <a:p>
            <a:pPr lvl="1" algn="ctr">
              <a:defRPr/>
            </a:pPr>
            <a:r>
              <a:rPr lang="en-US" sz="4000" cap="small" dirty="0">
                <a:solidFill>
                  <a:srgbClr val="00AEEF"/>
                </a:solidFill>
                <a:latin typeface="Calibri" panose="020F0502020204030204" pitchFamily="34" charset="0"/>
                <a:cs typeface="Calibri" panose="020F0502020204030204" pitchFamily="34" charset="0"/>
              </a:rPr>
              <a:t>October 2019</a:t>
            </a:r>
          </a:p>
        </p:txBody>
      </p:sp>
    </p:spTree>
    <p:extLst>
      <p:ext uri="{BB962C8B-B14F-4D97-AF65-F5344CB8AC3E}">
        <p14:creationId xmlns:p14="http://schemas.microsoft.com/office/powerpoint/2010/main" val="41270415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192483E-43CE-4913-B1D8-DB17B50B5FA3}"/>
              </a:ext>
            </a:extLst>
          </p:cNvPr>
          <p:cNvSpPr>
            <a:spLocks noChangeArrowheads="1"/>
          </p:cNvSpPr>
          <p:nvPr/>
        </p:nvSpPr>
        <p:spPr bwMode="auto">
          <a:xfrm>
            <a:off x="225083" y="6422966"/>
            <a:ext cx="888609" cy="261938"/>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rial" charset="0"/>
                <a:ea typeface="+mn-ea"/>
                <a:cs typeface="Arial" charset="0"/>
              </a:rPr>
              <a:t>CoreLogic</a:t>
            </a:r>
          </a:p>
        </p:txBody>
      </p:sp>
      <p:graphicFrame>
        <p:nvGraphicFramePr>
          <p:cNvPr id="8" name="Chart 7">
            <a:extLst>
              <a:ext uri="{FF2B5EF4-FFF2-40B4-BE49-F238E27FC236}">
                <a16:creationId xmlns:a16="http://schemas.microsoft.com/office/drawing/2014/main" id="{61C26728-3278-4097-B384-D26D8BAB59EE}"/>
              </a:ext>
            </a:extLst>
          </p:cNvPr>
          <p:cNvGraphicFramePr/>
          <p:nvPr/>
        </p:nvGraphicFramePr>
        <p:xfrm>
          <a:off x="225083" y="1397000"/>
          <a:ext cx="8510954" cy="508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E938F1A7-B371-4531-8EA3-0776D56A73D7}"/>
              </a:ext>
            </a:extLst>
          </p:cNvPr>
          <p:cNvSpPr/>
          <p:nvPr/>
        </p:nvSpPr>
        <p:spPr>
          <a:xfrm>
            <a:off x="0" y="304065"/>
            <a:ext cx="9144000"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a:ea typeface="+mn-ea"/>
                <a:cs typeface="+mn-cs"/>
              </a:rPr>
              <a:t>National Homebuyers’ “TYPICAL MORTGAGE PAYMENT”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Inflation-Adjusted Monthly Mortgage Payment That Buyers Commit To</a:t>
            </a:r>
          </a:p>
        </p:txBody>
      </p:sp>
      <p:sp>
        <p:nvSpPr>
          <p:cNvPr id="5" name="TextBox 4">
            <a:extLst>
              <a:ext uri="{FF2B5EF4-FFF2-40B4-BE49-F238E27FC236}">
                <a16:creationId xmlns:a16="http://schemas.microsoft.com/office/drawing/2014/main" id="{6ECBE2CB-24FF-4F85-B9EC-934440D13177}"/>
              </a:ext>
            </a:extLst>
          </p:cNvPr>
          <p:cNvSpPr txBox="1"/>
          <p:nvPr/>
        </p:nvSpPr>
        <p:spPr>
          <a:xfrm>
            <a:off x="3390314" y="1273504"/>
            <a:ext cx="493776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lumMod val="65000"/>
                    <a:lumOff val="35000"/>
                  </a:prstClr>
                </a:solidFill>
                <a:effectLst/>
                <a:uLnTx/>
                <a:uFillTx/>
                <a:latin typeface="Calibri"/>
                <a:ea typeface="+mn-ea"/>
                <a:cs typeface="+mn-cs"/>
              </a:rPr>
              <a:t>*The typical mortgage payment used for this chart represents the inflation-adjusted monthly payment based on U.S. median sales price and assumes a 20% down payment, a fixed-rate 30-year mortgage and Freddie Mac’s average monthly rate. It does not include taxes or insurance.</a:t>
            </a:r>
          </a:p>
        </p:txBody>
      </p:sp>
    </p:spTree>
    <p:extLst>
      <p:ext uri="{BB962C8B-B14F-4D97-AF65-F5344CB8AC3E}">
        <p14:creationId xmlns:p14="http://schemas.microsoft.com/office/powerpoint/2010/main" val="244373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205CC3-75D2-4846-9135-95EEEA08BC3B}"/>
              </a:ext>
            </a:extLst>
          </p:cNvPr>
          <p:cNvSpPr/>
          <p:nvPr/>
        </p:nvSpPr>
        <p:spPr>
          <a:xfrm>
            <a:off x="0"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355A8AD3-7317-4D44-A592-A886EE2F5474}"/>
              </a:ext>
            </a:extLst>
          </p:cNvPr>
          <p:cNvGrpSpPr/>
          <p:nvPr/>
        </p:nvGrpSpPr>
        <p:grpSpPr>
          <a:xfrm>
            <a:off x="7033845" y="4445391"/>
            <a:ext cx="2513029" cy="2653974"/>
            <a:chOff x="6866021" y="4299283"/>
            <a:chExt cx="2789096" cy="2800082"/>
          </a:xfrm>
        </p:grpSpPr>
        <p:sp>
          <p:nvSpPr>
            <p:cNvPr id="16" name="Arrow: Pentagon 15">
              <a:extLst>
                <a:ext uri="{FF2B5EF4-FFF2-40B4-BE49-F238E27FC236}">
                  <a16:creationId xmlns:a16="http://schemas.microsoft.com/office/drawing/2014/main" id="{506166DF-266F-4851-8B87-F7793A61A0AA}"/>
                </a:ext>
              </a:extLst>
            </p:cNvPr>
            <p:cNvSpPr/>
            <p:nvPr/>
          </p:nvSpPr>
          <p:spPr>
            <a:xfrm rot="2506785">
              <a:off x="7332140" y="4665340"/>
              <a:ext cx="2322977" cy="2434025"/>
            </a:xfrm>
            <a:custGeom>
              <a:avLst/>
              <a:gdLst>
                <a:gd name="connsiteX0" fmla="*/ 0 w 3222984"/>
                <a:gd name="connsiteY0" fmla="*/ 0 h 3294133"/>
                <a:gd name="connsiteX1" fmla="*/ 1719688 w 3222984"/>
                <a:gd name="connsiteY1" fmla="*/ 0 h 3294133"/>
                <a:gd name="connsiteX2" fmla="*/ 3222984 w 3222984"/>
                <a:gd name="connsiteY2" fmla="*/ 1647067 h 3294133"/>
                <a:gd name="connsiteX3" fmla="*/ 1719688 w 3222984"/>
                <a:gd name="connsiteY3" fmla="*/ 3294133 h 3294133"/>
                <a:gd name="connsiteX4" fmla="*/ 0 w 3222984"/>
                <a:gd name="connsiteY4" fmla="*/ 3294133 h 3294133"/>
                <a:gd name="connsiteX5" fmla="*/ 0 w 3222984"/>
                <a:gd name="connsiteY5" fmla="*/ 0 h 3294133"/>
                <a:gd name="connsiteX0" fmla="*/ 0 w 3222984"/>
                <a:gd name="connsiteY0" fmla="*/ 0 h 3294133"/>
                <a:gd name="connsiteX1" fmla="*/ 1719688 w 3222984"/>
                <a:gd name="connsiteY1" fmla="*/ 0 h 3294133"/>
                <a:gd name="connsiteX2" fmla="*/ 3222984 w 3222984"/>
                <a:gd name="connsiteY2" fmla="*/ 1647067 h 3294133"/>
                <a:gd name="connsiteX3" fmla="*/ 1581584 w 3222984"/>
                <a:gd name="connsiteY3" fmla="*/ 3110971 h 3294133"/>
                <a:gd name="connsiteX4" fmla="*/ 0 w 3222984"/>
                <a:gd name="connsiteY4" fmla="*/ 3294133 h 3294133"/>
                <a:gd name="connsiteX5" fmla="*/ 0 w 3222984"/>
                <a:gd name="connsiteY5" fmla="*/ 0 h 3294133"/>
                <a:gd name="connsiteX0" fmla="*/ 15376 w 3238360"/>
                <a:gd name="connsiteY0" fmla="*/ 0 h 3110971"/>
                <a:gd name="connsiteX1" fmla="*/ 1735064 w 3238360"/>
                <a:gd name="connsiteY1" fmla="*/ 0 h 3110971"/>
                <a:gd name="connsiteX2" fmla="*/ 3238360 w 3238360"/>
                <a:gd name="connsiteY2" fmla="*/ 1647067 h 3110971"/>
                <a:gd name="connsiteX3" fmla="*/ 1596960 w 3238360"/>
                <a:gd name="connsiteY3" fmla="*/ 3110971 h 3110971"/>
                <a:gd name="connsiteX4" fmla="*/ 0 w 3238360"/>
                <a:gd name="connsiteY4" fmla="*/ 2848042 h 3110971"/>
                <a:gd name="connsiteX5" fmla="*/ 15376 w 3238360"/>
                <a:gd name="connsiteY5" fmla="*/ 0 h 3110971"/>
                <a:gd name="connsiteX0" fmla="*/ 15376 w 3238360"/>
                <a:gd name="connsiteY0" fmla="*/ 0 h 3110971"/>
                <a:gd name="connsiteX1" fmla="*/ 1411358 w 3238360"/>
                <a:gd name="connsiteY1" fmla="*/ 238130 h 3110971"/>
                <a:gd name="connsiteX2" fmla="*/ 3238360 w 3238360"/>
                <a:gd name="connsiteY2" fmla="*/ 1647067 h 3110971"/>
                <a:gd name="connsiteX3" fmla="*/ 1596960 w 3238360"/>
                <a:gd name="connsiteY3" fmla="*/ 3110971 h 3110971"/>
                <a:gd name="connsiteX4" fmla="*/ 0 w 3238360"/>
                <a:gd name="connsiteY4" fmla="*/ 2848042 h 3110971"/>
                <a:gd name="connsiteX5" fmla="*/ 15376 w 3238360"/>
                <a:gd name="connsiteY5" fmla="*/ 0 h 3110971"/>
                <a:gd name="connsiteX0" fmla="*/ 15376 w 2958784"/>
                <a:gd name="connsiteY0" fmla="*/ 0 h 3110971"/>
                <a:gd name="connsiteX1" fmla="*/ 1411358 w 2958784"/>
                <a:gd name="connsiteY1" fmla="*/ 238130 h 3110971"/>
                <a:gd name="connsiteX2" fmla="*/ 2958784 w 2958784"/>
                <a:gd name="connsiteY2" fmla="*/ 1820220 h 3110971"/>
                <a:gd name="connsiteX3" fmla="*/ 1596960 w 2958784"/>
                <a:gd name="connsiteY3" fmla="*/ 3110971 h 3110971"/>
                <a:gd name="connsiteX4" fmla="*/ 0 w 2958784"/>
                <a:gd name="connsiteY4" fmla="*/ 2848042 h 3110971"/>
                <a:gd name="connsiteX5" fmla="*/ 15376 w 2958784"/>
                <a:gd name="connsiteY5" fmla="*/ 0 h 3110971"/>
                <a:gd name="connsiteX0" fmla="*/ 18988 w 2958784"/>
                <a:gd name="connsiteY0" fmla="*/ 0 h 2935376"/>
                <a:gd name="connsiteX1" fmla="*/ 1411358 w 2958784"/>
                <a:gd name="connsiteY1" fmla="*/ 62535 h 2935376"/>
                <a:gd name="connsiteX2" fmla="*/ 2958784 w 2958784"/>
                <a:gd name="connsiteY2" fmla="*/ 1644625 h 2935376"/>
                <a:gd name="connsiteX3" fmla="*/ 1596960 w 2958784"/>
                <a:gd name="connsiteY3" fmla="*/ 2935376 h 2935376"/>
                <a:gd name="connsiteX4" fmla="*/ 0 w 2958784"/>
                <a:gd name="connsiteY4" fmla="*/ 2672447 h 2935376"/>
                <a:gd name="connsiteX5" fmla="*/ 18988 w 2958784"/>
                <a:gd name="connsiteY5" fmla="*/ 0 h 2935376"/>
                <a:gd name="connsiteX0" fmla="*/ 18988 w 2951217"/>
                <a:gd name="connsiteY0" fmla="*/ 0 h 2935376"/>
                <a:gd name="connsiteX1" fmla="*/ 1411358 w 2951217"/>
                <a:gd name="connsiteY1" fmla="*/ 62535 h 2935376"/>
                <a:gd name="connsiteX2" fmla="*/ 2951217 w 2951217"/>
                <a:gd name="connsiteY2" fmla="*/ 1773568 h 2935376"/>
                <a:gd name="connsiteX3" fmla="*/ 1596960 w 2951217"/>
                <a:gd name="connsiteY3" fmla="*/ 2935376 h 2935376"/>
                <a:gd name="connsiteX4" fmla="*/ 0 w 2951217"/>
                <a:gd name="connsiteY4" fmla="*/ 2672447 h 2935376"/>
                <a:gd name="connsiteX5" fmla="*/ 18988 w 2951217"/>
                <a:gd name="connsiteY5" fmla="*/ 0 h 2935376"/>
                <a:gd name="connsiteX0" fmla="*/ 18988 w 2951217"/>
                <a:gd name="connsiteY0" fmla="*/ 0 h 2935376"/>
                <a:gd name="connsiteX1" fmla="*/ 1316457 w 2951217"/>
                <a:gd name="connsiteY1" fmla="*/ 70351 h 2935376"/>
                <a:gd name="connsiteX2" fmla="*/ 2951217 w 2951217"/>
                <a:gd name="connsiteY2" fmla="*/ 1773568 h 2935376"/>
                <a:gd name="connsiteX3" fmla="*/ 1596960 w 2951217"/>
                <a:gd name="connsiteY3" fmla="*/ 2935376 h 2935376"/>
                <a:gd name="connsiteX4" fmla="*/ 0 w 2951217"/>
                <a:gd name="connsiteY4" fmla="*/ 2672447 h 2935376"/>
                <a:gd name="connsiteX5" fmla="*/ 18988 w 2951217"/>
                <a:gd name="connsiteY5" fmla="*/ 0 h 2935376"/>
                <a:gd name="connsiteX0" fmla="*/ 18988 w 2951217"/>
                <a:gd name="connsiteY0" fmla="*/ 0 h 2893638"/>
                <a:gd name="connsiteX1" fmla="*/ 1316457 w 2951217"/>
                <a:gd name="connsiteY1" fmla="*/ 70351 h 2893638"/>
                <a:gd name="connsiteX2" fmla="*/ 2951217 w 2951217"/>
                <a:gd name="connsiteY2" fmla="*/ 1773568 h 2893638"/>
                <a:gd name="connsiteX3" fmla="*/ 1386947 w 2951217"/>
                <a:gd name="connsiteY3" fmla="*/ 2893638 h 2893638"/>
                <a:gd name="connsiteX4" fmla="*/ 0 w 2951217"/>
                <a:gd name="connsiteY4" fmla="*/ 2672447 h 2893638"/>
                <a:gd name="connsiteX5" fmla="*/ 18988 w 2951217"/>
                <a:gd name="connsiteY5" fmla="*/ 0 h 2893638"/>
                <a:gd name="connsiteX0" fmla="*/ 14823 w 2947052"/>
                <a:gd name="connsiteY0" fmla="*/ 0 h 2893638"/>
                <a:gd name="connsiteX1" fmla="*/ 1312292 w 2947052"/>
                <a:gd name="connsiteY1" fmla="*/ 70351 h 2893638"/>
                <a:gd name="connsiteX2" fmla="*/ 2947052 w 2947052"/>
                <a:gd name="connsiteY2" fmla="*/ 1773568 h 2893638"/>
                <a:gd name="connsiteX3" fmla="*/ 1382782 w 2947052"/>
                <a:gd name="connsiteY3" fmla="*/ 2893638 h 2893638"/>
                <a:gd name="connsiteX4" fmla="*/ 0 w 2947052"/>
                <a:gd name="connsiteY4" fmla="*/ 2422097 h 2893638"/>
                <a:gd name="connsiteX5" fmla="*/ 14823 w 2947052"/>
                <a:gd name="connsiteY5" fmla="*/ 0 h 2893638"/>
                <a:gd name="connsiteX0" fmla="*/ 33583 w 2947052"/>
                <a:gd name="connsiteY0" fmla="*/ 61169 h 2823287"/>
                <a:gd name="connsiteX1" fmla="*/ 1312292 w 2947052"/>
                <a:gd name="connsiteY1" fmla="*/ 0 h 2823287"/>
                <a:gd name="connsiteX2" fmla="*/ 2947052 w 2947052"/>
                <a:gd name="connsiteY2" fmla="*/ 1703217 h 2823287"/>
                <a:gd name="connsiteX3" fmla="*/ 1382782 w 2947052"/>
                <a:gd name="connsiteY3" fmla="*/ 2823287 h 2823287"/>
                <a:gd name="connsiteX4" fmla="*/ 0 w 2947052"/>
                <a:gd name="connsiteY4" fmla="*/ 2351746 h 2823287"/>
                <a:gd name="connsiteX5" fmla="*/ 33583 w 2947052"/>
                <a:gd name="connsiteY5" fmla="*/ 61169 h 2823287"/>
                <a:gd name="connsiteX0" fmla="*/ 33583 w 2947052"/>
                <a:gd name="connsiteY0" fmla="*/ 0 h 2762118"/>
                <a:gd name="connsiteX1" fmla="*/ 1132811 w 2947052"/>
                <a:gd name="connsiteY1" fmla="*/ 61798 h 2762118"/>
                <a:gd name="connsiteX2" fmla="*/ 2947052 w 2947052"/>
                <a:gd name="connsiteY2" fmla="*/ 1642048 h 2762118"/>
                <a:gd name="connsiteX3" fmla="*/ 1382782 w 2947052"/>
                <a:gd name="connsiteY3" fmla="*/ 2762118 h 2762118"/>
                <a:gd name="connsiteX4" fmla="*/ 0 w 2947052"/>
                <a:gd name="connsiteY4" fmla="*/ 2290577 h 2762118"/>
                <a:gd name="connsiteX5" fmla="*/ 33583 w 2947052"/>
                <a:gd name="connsiteY5" fmla="*/ 0 h 2762118"/>
                <a:gd name="connsiteX0" fmla="*/ 33583 w 2947052"/>
                <a:gd name="connsiteY0" fmla="*/ 0 h 2726489"/>
                <a:gd name="connsiteX1" fmla="*/ 1132811 w 2947052"/>
                <a:gd name="connsiteY1" fmla="*/ 61798 h 2726489"/>
                <a:gd name="connsiteX2" fmla="*/ 2947052 w 2947052"/>
                <a:gd name="connsiteY2" fmla="*/ 1642048 h 2726489"/>
                <a:gd name="connsiteX3" fmla="*/ 1314373 w 2947052"/>
                <a:gd name="connsiteY3" fmla="*/ 2726489 h 2726489"/>
                <a:gd name="connsiteX4" fmla="*/ 0 w 2947052"/>
                <a:gd name="connsiteY4" fmla="*/ 2290577 h 2726489"/>
                <a:gd name="connsiteX5" fmla="*/ 33583 w 2947052"/>
                <a:gd name="connsiteY5" fmla="*/ 0 h 2726489"/>
                <a:gd name="connsiteX0" fmla="*/ 874 w 2914343"/>
                <a:gd name="connsiteY0" fmla="*/ 0 h 2726489"/>
                <a:gd name="connsiteX1" fmla="*/ 1100102 w 2914343"/>
                <a:gd name="connsiteY1" fmla="*/ 61798 h 2726489"/>
                <a:gd name="connsiteX2" fmla="*/ 2914343 w 2914343"/>
                <a:gd name="connsiteY2" fmla="*/ 1642048 h 2726489"/>
                <a:gd name="connsiteX3" fmla="*/ 1281664 w 2914343"/>
                <a:gd name="connsiteY3" fmla="*/ 2726489 h 2726489"/>
                <a:gd name="connsiteX4" fmla="*/ 9952 w 2914343"/>
                <a:gd name="connsiteY4" fmla="*/ 2096350 h 2726489"/>
                <a:gd name="connsiteX5" fmla="*/ 874 w 2914343"/>
                <a:gd name="connsiteY5" fmla="*/ 0 h 2726489"/>
                <a:gd name="connsiteX0" fmla="*/ 874 w 2914343"/>
                <a:gd name="connsiteY0" fmla="*/ 0 h 2540816"/>
                <a:gd name="connsiteX1" fmla="*/ 1100102 w 2914343"/>
                <a:gd name="connsiteY1" fmla="*/ 61798 h 2540816"/>
                <a:gd name="connsiteX2" fmla="*/ 2914343 w 2914343"/>
                <a:gd name="connsiteY2" fmla="*/ 1642048 h 2540816"/>
                <a:gd name="connsiteX3" fmla="*/ 1522569 w 2914343"/>
                <a:gd name="connsiteY3" fmla="*/ 2540816 h 2540816"/>
                <a:gd name="connsiteX4" fmla="*/ 9952 w 2914343"/>
                <a:gd name="connsiteY4" fmla="*/ 2096350 h 2540816"/>
                <a:gd name="connsiteX5" fmla="*/ 874 w 2914343"/>
                <a:gd name="connsiteY5" fmla="*/ 0 h 2540816"/>
                <a:gd name="connsiteX0" fmla="*/ 66940 w 2904391"/>
                <a:gd name="connsiteY0" fmla="*/ 257367 h 2479018"/>
                <a:gd name="connsiteX1" fmla="*/ 1090150 w 2904391"/>
                <a:gd name="connsiteY1" fmla="*/ 0 h 2479018"/>
                <a:gd name="connsiteX2" fmla="*/ 2904391 w 2904391"/>
                <a:gd name="connsiteY2" fmla="*/ 1580250 h 2479018"/>
                <a:gd name="connsiteX3" fmla="*/ 1512617 w 2904391"/>
                <a:gd name="connsiteY3" fmla="*/ 2479018 h 2479018"/>
                <a:gd name="connsiteX4" fmla="*/ 0 w 2904391"/>
                <a:gd name="connsiteY4" fmla="*/ 2034552 h 2479018"/>
                <a:gd name="connsiteX5" fmla="*/ 66940 w 2904391"/>
                <a:gd name="connsiteY5" fmla="*/ 257367 h 2479018"/>
                <a:gd name="connsiteX0" fmla="*/ 66940 w 2904391"/>
                <a:gd name="connsiteY0" fmla="*/ 201244 h 2422895"/>
                <a:gd name="connsiteX1" fmla="*/ 1128646 w 2904391"/>
                <a:gd name="connsiteY1" fmla="*/ 0 h 2422895"/>
                <a:gd name="connsiteX2" fmla="*/ 2904391 w 2904391"/>
                <a:gd name="connsiteY2" fmla="*/ 1524127 h 2422895"/>
                <a:gd name="connsiteX3" fmla="*/ 1512617 w 2904391"/>
                <a:gd name="connsiteY3" fmla="*/ 2422895 h 2422895"/>
                <a:gd name="connsiteX4" fmla="*/ 0 w 2904391"/>
                <a:gd name="connsiteY4" fmla="*/ 1978429 h 2422895"/>
                <a:gd name="connsiteX5" fmla="*/ 66940 w 2904391"/>
                <a:gd name="connsiteY5" fmla="*/ 201244 h 2422895"/>
                <a:gd name="connsiteX0" fmla="*/ 205354 w 2904391"/>
                <a:gd name="connsiteY0" fmla="*/ 250786 h 2422895"/>
                <a:gd name="connsiteX1" fmla="*/ 1128646 w 2904391"/>
                <a:gd name="connsiteY1" fmla="*/ 0 h 2422895"/>
                <a:gd name="connsiteX2" fmla="*/ 2904391 w 2904391"/>
                <a:gd name="connsiteY2" fmla="*/ 1524127 h 2422895"/>
                <a:gd name="connsiteX3" fmla="*/ 1512617 w 2904391"/>
                <a:gd name="connsiteY3" fmla="*/ 2422895 h 2422895"/>
                <a:gd name="connsiteX4" fmla="*/ 0 w 2904391"/>
                <a:gd name="connsiteY4" fmla="*/ 1978429 h 2422895"/>
                <a:gd name="connsiteX5" fmla="*/ 205354 w 2904391"/>
                <a:gd name="connsiteY5" fmla="*/ 250786 h 2422895"/>
                <a:gd name="connsiteX0" fmla="*/ 205354 w 2904391"/>
                <a:gd name="connsiteY0" fmla="*/ 192219 h 2364328"/>
                <a:gd name="connsiteX1" fmla="*/ 1223785 w 2904391"/>
                <a:gd name="connsiteY1" fmla="*/ 0 h 2364328"/>
                <a:gd name="connsiteX2" fmla="*/ 2904391 w 2904391"/>
                <a:gd name="connsiteY2" fmla="*/ 1465560 h 2364328"/>
                <a:gd name="connsiteX3" fmla="*/ 1512617 w 2904391"/>
                <a:gd name="connsiteY3" fmla="*/ 2364328 h 2364328"/>
                <a:gd name="connsiteX4" fmla="*/ 0 w 2904391"/>
                <a:gd name="connsiteY4" fmla="*/ 1919862 h 2364328"/>
                <a:gd name="connsiteX5" fmla="*/ 205354 w 2904391"/>
                <a:gd name="connsiteY5" fmla="*/ 192219 h 2364328"/>
                <a:gd name="connsiteX0" fmla="*/ 205354 w 2904391"/>
                <a:gd name="connsiteY0" fmla="*/ 161478 h 2333587"/>
                <a:gd name="connsiteX1" fmla="*/ 1178914 w 2904391"/>
                <a:gd name="connsiteY1" fmla="*/ 0 h 2333587"/>
                <a:gd name="connsiteX2" fmla="*/ 2904391 w 2904391"/>
                <a:gd name="connsiteY2" fmla="*/ 1434819 h 2333587"/>
                <a:gd name="connsiteX3" fmla="*/ 1512617 w 2904391"/>
                <a:gd name="connsiteY3" fmla="*/ 2333587 h 2333587"/>
                <a:gd name="connsiteX4" fmla="*/ 0 w 2904391"/>
                <a:gd name="connsiteY4" fmla="*/ 1889121 h 2333587"/>
                <a:gd name="connsiteX5" fmla="*/ 205354 w 2904391"/>
                <a:gd name="connsiteY5" fmla="*/ 161478 h 233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391" h="2333587">
                  <a:moveTo>
                    <a:pt x="205354" y="161478"/>
                  </a:moveTo>
                  <a:lnTo>
                    <a:pt x="1178914" y="0"/>
                  </a:lnTo>
                  <a:lnTo>
                    <a:pt x="2904391" y="1434819"/>
                  </a:lnTo>
                  <a:lnTo>
                    <a:pt x="1512617" y="2333587"/>
                  </a:lnTo>
                  <a:lnTo>
                    <a:pt x="0" y="1889121"/>
                  </a:lnTo>
                  <a:cubicBezTo>
                    <a:pt x="5125" y="939774"/>
                    <a:pt x="200229" y="1110825"/>
                    <a:pt x="205354" y="161478"/>
                  </a:cubicBezTo>
                  <a:close/>
                </a:path>
              </a:pathLst>
            </a:custGeom>
            <a:solidFill>
              <a:srgbClr val="2B4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A8B3EA2-51F3-4C97-A7D2-E4EB15791AEC}"/>
                </a:ext>
              </a:extLst>
            </p:cNvPr>
            <p:cNvGrpSpPr/>
            <p:nvPr/>
          </p:nvGrpSpPr>
          <p:grpSpPr>
            <a:xfrm>
              <a:off x="6866021" y="4299283"/>
              <a:ext cx="2036090" cy="1759495"/>
              <a:chOff x="5922499" y="3249637"/>
              <a:chExt cx="2771335" cy="2700998"/>
            </a:xfrm>
          </p:grpSpPr>
          <p:sp>
            <p:nvSpPr>
              <p:cNvPr id="3" name="Speech Bubble: Oval 2">
                <a:extLst>
                  <a:ext uri="{FF2B5EF4-FFF2-40B4-BE49-F238E27FC236}">
                    <a16:creationId xmlns:a16="http://schemas.microsoft.com/office/drawing/2014/main" id="{05CCAA8A-1013-42D3-8547-C6A93667C045}"/>
                  </a:ext>
                </a:extLst>
              </p:cNvPr>
              <p:cNvSpPr/>
              <p:nvPr/>
            </p:nvSpPr>
            <p:spPr>
              <a:xfrm>
                <a:off x="5922499" y="3249637"/>
                <a:ext cx="2771335" cy="2700998"/>
              </a:xfrm>
              <a:prstGeom prst="wedgeEllipseCallout">
                <a:avLst>
                  <a:gd name="adj1" fmla="val 36048"/>
                  <a:gd name="adj2" fmla="val 672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33B65F6-EF84-4843-9930-E97DB85D17CF}"/>
                  </a:ext>
                </a:extLst>
              </p:cNvPr>
              <p:cNvGrpSpPr/>
              <p:nvPr/>
            </p:nvGrpSpPr>
            <p:grpSpPr>
              <a:xfrm>
                <a:off x="6998677" y="3787727"/>
                <a:ext cx="618978" cy="1744394"/>
                <a:chOff x="6914271" y="3854544"/>
                <a:chExt cx="618978" cy="1744394"/>
              </a:xfrm>
            </p:grpSpPr>
            <p:sp>
              <p:nvSpPr>
                <p:cNvPr id="4" name="Trapezoid 3">
                  <a:extLst>
                    <a:ext uri="{FF2B5EF4-FFF2-40B4-BE49-F238E27FC236}">
                      <a16:creationId xmlns:a16="http://schemas.microsoft.com/office/drawing/2014/main" id="{522F4246-76C8-485A-B5A8-FF58BCD6AFBF}"/>
                    </a:ext>
                  </a:extLst>
                </p:cNvPr>
                <p:cNvSpPr/>
                <p:nvPr/>
              </p:nvSpPr>
              <p:spPr>
                <a:xfrm rot="10800000">
                  <a:off x="6914271" y="3854544"/>
                  <a:ext cx="618978" cy="1280160"/>
                </a:xfrm>
                <a:prstGeom prst="trapezoid">
                  <a:avLst/>
                </a:prstGeom>
                <a:solidFill>
                  <a:srgbClr val="2B4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860D7D4-F9D4-452C-9D09-A4AA83A5386C}"/>
                    </a:ext>
                  </a:extLst>
                </p:cNvPr>
                <p:cNvSpPr/>
                <p:nvPr/>
              </p:nvSpPr>
              <p:spPr>
                <a:xfrm>
                  <a:off x="7076049" y="5275382"/>
                  <a:ext cx="337624" cy="323556"/>
                </a:xfrm>
                <a:prstGeom prst="ellipse">
                  <a:avLst/>
                </a:prstGeom>
                <a:solidFill>
                  <a:srgbClr val="2B4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8" name="Rectangle 17">
            <a:extLst>
              <a:ext uri="{FF2B5EF4-FFF2-40B4-BE49-F238E27FC236}">
                <a16:creationId xmlns:a16="http://schemas.microsoft.com/office/drawing/2014/main" id="{B4981E9F-08BB-4F08-9CFB-A06631D83993}"/>
              </a:ext>
            </a:extLst>
          </p:cNvPr>
          <p:cNvSpPr/>
          <p:nvPr/>
        </p:nvSpPr>
        <p:spPr>
          <a:xfrm>
            <a:off x="459435" y="247401"/>
            <a:ext cx="8499237" cy="4031873"/>
          </a:xfrm>
          <a:prstGeom prst="rect">
            <a:avLst/>
          </a:prstGeom>
        </p:spPr>
        <p:txBody>
          <a:bodyPr wrap="square">
            <a:spAutoFit/>
          </a:bodyPr>
          <a:lstStyle/>
          <a:p>
            <a:pPr lvl="0" defTabSz="914400" eaLnBrk="0" fontAlgn="base" hangingPunct="0">
              <a:spcBef>
                <a:spcPct val="0"/>
              </a:spcBef>
              <a:spcAft>
                <a:spcPct val="0"/>
              </a:spcAft>
              <a:defRPr/>
            </a:pPr>
            <a:r>
              <a:rPr lang="en-US" sz="3200" dirty="0">
                <a:solidFill>
                  <a:prstClr val="white"/>
                </a:solidFill>
                <a:latin typeface="Calibri" panose="020F0502020204030204" pitchFamily="34" charset="0"/>
                <a:cs typeface="Calibri" panose="020F0502020204030204" pitchFamily="34" charset="0"/>
              </a:rPr>
              <a:t>“Borrower equity rose to an all-time high in the first half of 2019 and has more than doubled </a:t>
            </a:r>
            <a:br>
              <a:rPr lang="en-US" sz="3200" dirty="0">
                <a:solidFill>
                  <a:prstClr val="white"/>
                </a:solidFill>
                <a:latin typeface="Calibri" panose="020F0502020204030204" pitchFamily="34" charset="0"/>
                <a:cs typeface="Calibri" panose="020F0502020204030204" pitchFamily="34" charset="0"/>
              </a:rPr>
            </a:br>
            <a:r>
              <a:rPr lang="en-US" sz="3200" dirty="0">
                <a:solidFill>
                  <a:prstClr val="white"/>
                </a:solidFill>
                <a:latin typeface="Calibri" panose="020F0502020204030204" pitchFamily="34" charset="0"/>
                <a:cs typeface="Calibri" panose="020F0502020204030204" pitchFamily="34" charset="0"/>
              </a:rPr>
              <a:t>since the housing recovery started. Combined with low mortgage rates, this rise in home equity supports spending on home improvements and may help improve balance sheets of households who could take out home equity loans to consolidate their debt.”</a:t>
            </a: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9" name="Rectangle 2">
            <a:extLst>
              <a:ext uri="{FF2B5EF4-FFF2-40B4-BE49-F238E27FC236}">
                <a16:creationId xmlns:a16="http://schemas.microsoft.com/office/drawing/2014/main" id="{C7BB40D4-3DEE-49DB-93F5-AC1AFA0B278A}"/>
              </a:ext>
            </a:extLst>
          </p:cNvPr>
          <p:cNvSpPr>
            <a:spLocks noChangeArrowheads="1"/>
          </p:cNvSpPr>
          <p:nvPr/>
        </p:nvSpPr>
        <p:spPr bwMode="auto">
          <a:xfrm>
            <a:off x="3081002" y="5166462"/>
            <a:ext cx="298197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lvl="0" algn="ctr" defTabSz="914400" eaLnBrk="0" fontAlgn="base" hangingPunct="0">
              <a:spcAft>
                <a:spcPct val="0"/>
              </a:spcAft>
              <a:buNone/>
              <a:defRPr/>
            </a:pPr>
            <a:r>
              <a:rPr lang="en-US" altLang="en-US" sz="3600" dirty="0">
                <a:solidFill>
                  <a:prstClr val="white"/>
                </a:solidFill>
                <a:latin typeface="Calibri" panose="020F0502020204030204" pitchFamily="34" charset="0"/>
                <a:cs typeface="Calibri" panose="020F0502020204030204" pitchFamily="34" charset="0"/>
              </a:rPr>
              <a:t>Frank Nothaft</a:t>
            </a:r>
            <a:r>
              <a:rPr kumimoji="0" lang="en-US" altLang="en-US" sz="36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endParaRPr lang="en-US" altLang="en-US" sz="4400" dirty="0">
              <a:solidFill>
                <a:prstClr val="white"/>
              </a:solidFill>
              <a:latin typeface="Calibri" panose="020F0502020204030204" pitchFamily="34" charset="0"/>
              <a:cs typeface="Calibri" panose="020F0502020204030204" pitchFamily="34" charset="0"/>
            </a:endParaRPr>
          </a:p>
          <a:p>
            <a:pPr lvl="0" algn="ctr" defTabSz="914400" eaLnBrk="0" fontAlgn="base" hangingPunct="0">
              <a:spcAft>
                <a:spcPct val="0"/>
              </a:spcAft>
              <a:buNone/>
              <a:defRPr/>
            </a:pPr>
            <a:r>
              <a:rPr lang="en-US" altLang="en-US" sz="1800" dirty="0">
                <a:solidFill>
                  <a:prstClr val="white"/>
                </a:solidFill>
                <a:latin typeface="Calibri" panose="020F0502020204030204" pitchFamily="34" charset="0"/>
                <a:cs typeface="Calibri" panose="020F0502020204030204" pitchFamily="34" charset="0"/>
              </a:rPr>
              <a:t>Chief Economist for CoreLogic</a:t>
            </a:r>
            <a:endPar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5931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CC66F-AF86-794A-81AC-583773240F75}"/>
              </a:ext>
            </a:extLst>
          </p:cNvPr>
          <p:cNvPicPr>
            <a:picLocks noChangeAspect="1"/>
          </p:cNvPicPr>
          <p:nvPr/>
        </p:nvPicPr>
        <p:blipFill rotWithShape="1">
          <a:blip r:embed="rId3">
            <a:extLst>
              <a:ext uri="{28A0092B-C50C-407E-A947-70E740481C1C}">
                <a14:useLocalDpi xmlns:a14="http://schemas.microsoft.com/office/drawing/2010/main" val="0"/>
              </a:ext>
            </a:extLst>
          </a:blip>
          <a:srcRect t="9043" b="5012"/>
          <a:stretch/>
        </p:blipFill>
        <p:spPr>
          <a:xfrm>
            <a:off x="30996" y="714030"/>
            <a:ext cx="9097248" cy="6041741"/>
          </a:xfrm>
          <a:prstGeom prst="rect">
            <a:avLst/>
          </a:prstGeom>
        </p:spPr>
      </p:pic>
      <p:sp>
        <p:nvSpPr>
          <p:cNvPr id="7" name="TextBox 6"/>
          <p:cNvSpPr txBox="1"/>
          <p:nvPr/>
        </p:nvSpPr>
        <p:spPr>
          <a:xfrm>
            <a:off x="7467600" y="6399311"/>
            <a:ext cx="897233" cy="307777"/>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Regular"/>
                <a:ea typeface="+mn-ea"/>
                <a:cs typeface="+mn-cs"/>
              </a:rPr>
              <a:t>CoreLogic</a:t>
            </a:r>
          </a:p>
        </p:txBody>
      </p:sp>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088" y="6096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B2467EF1-BE58-44E8-AE47-D0F9C00ACC23}"/>
              </a:ext>
            </a:extLst>
          </p:cNvPr>
          <p:cNvSpPr txBox="1">
            <a:spLocks noChangeArrowheads="1"/>
          </p:cNvSpPr>
          <p:nvPr/>
        </p:nvSpPr>
        <p:spPr bwMode="auto">
          <a:xfrm>
            <a:off x="1295400" y="238849"/>
            <a:ext cx="655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US" altLang="en-US" sz="4000" b="0" i="0" u="none" strike="noStrike" kern="0" cap="none" spc="0" normalizeH="0" baseline="0" noProof="0" dirty="0">
                <a:ln>
                  <a:noFill/>
                </a:ln>
                <a:solidFill>
                  <a:prstClr val="black"/>
                </a:solidFill>
                <a:effectLst/>
                <a:uLnTx/>
                <a:uFillTx/>
                <a:latin typeface="Calibri Regular"/>
                <a:ea typeface="+mn-ea"/>
                <a:cs typeface="+mn-cs"/>
              </a:rPr>
              <a:t>Home Equity Gain</a:t>
            </a:r>
          </a:p>
        </p:txBody>
      </p:sp>
    </p:spTree>
    <p:extLst>
      <p:ext uri="{BB962C8B-B14F-4D97-AF65-F5344CB8AC3E}">
        <p14:creationId xmlns:p14="http://schemas.microsoft.com/office/powerpoint/2010/main" val="2326967661"/>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0"/>
          <p:cNvGraphicFramePr>
            <a:graphicFrameLocks/>
          </p:cNvGraphicFramePr>
          <p:nvPr>
            <p:extLst>
              <p:ext uri="{D42A27DB-BD31-4B8C-83A1-F6EECF244321}">
                <p14:modId xmlns:p14="http://schemas.microsoft.com/office/powerpoint/2010/main" val="2334371950"/>
              </p:ext>
            </p:extLst>
          </p:nvPr>
        </p:nvGraphicFramePr>
        <p:xfrm>
          <a:off x="281354" y="225083"/>
          <a:ext cx="8570546" cy="626461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2"/>
          <p:cNvSpPr>
            <a:spLocks noChangeArrowheads="1"/>
          </p:cNvSpPr>
          <p:nvPr/>
        </p:nvSpPr>
        <p:spPr bwMode="auto">
          <a:xfrm>
            <a:off x="5961063" y="6504801"/>
            <a:ext cx="2971800" cy="276999"/>
          </a:xfrm>
          <a:prstGeom prst="rect">
            <a:avLst/>
          </a:prstGeom>
          <a:noFill/>
          <a:ln w="9525">
            <a:noFill/>
            <a:miter lim="800000"/>
            <a:headEnd/>
            <a:tailEnd/>
          </a:ln>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Calibri Regular"/>
                <a:ea typeface="+mn-ea"/>
                <a:cs typeface="Calibri" panose="020F0502020204030204" pitchFamily="34" charset="0"/>
              </a:rPr>
              <a:t>Home Price Expectation Survey 2019 3Q</a:t>
            </a:r>
          </a:p>
        </p:txBody>
      </p:sp>
      <p:sp>
        <p:nvSpPr>
          <p:cNvPr id="5" name="TextBox 4">
            <a:extLst>
              <a:ext uri="{FF2B5EF4-FFF2-40B4-BE49-F238E27FC236}">
                <a16:creationId xmlns:a16="http://schemas.microsoft.com/office/drawing/2014/main" id="{C7A0E677-97CD-4043-8BF0-80FD341B216A}"/>
              </a:ext>
            </a:extLst>
          </p:cNvPr>
          <p:cNvSpPr txBox="1"/>
          <p:nvPr/>
        </p:nvSpPr>
        <p:spPr>
          <a:xfrm flipH="1">
            <a:off x="2073097" y="513469"/>
            <a:ext cx="5064370"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Projected Mean Home Price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Appreciation Going Forward</a:t>
            </a:r>
          </a:p>
        </p:txBody>
      </p:sp>
    </p:spTree>
    <p:extLst>
      <p:ext uri="{BB962C8B-B14F-4D97-AF65-F5344CB8AC3E}">
        <p14:creationId xmlns:p14="http://schemas.microsoft.com/office/powerpoint/2010/main" val="20813818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403943183"/>
              </p:ext>
            </p:extLst>
          </p:nvPr>
        </p:nvGraphicFramePr>
        <p:xfrm>
          <a:off x="313067" y="330201"/>
          <a:ext cx="8538833" cy="5786438"/>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950484" y="6116638"/>
            <a:ext cx="7560532" cy="30777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Increased home equity based on price appreciation projected by the Home Price Expectation Survey  </a:t>
            </a:r>
          </a:p>
        </p:txBody>
      </p:sp>
      <p:grpSp>
        <p:nvGrpSpPr>
          <p:cNvPr id="3" name="Group 2">
            <a:extLst>
              <a:ext uri="{FF2B5EF4-FFF2-40B4-BE49-F238E27FC236}">
                <a16:creationId xmlns:a16="http://schemas.microsoft.com/office/drawing/2014/main" id="{23C1A349-CD85-47D2-B77E-4FB24A8AAF29}"/>
              </a:ext>
            </a:extLst>
          </p:cNvPr>
          <p:cNvGrpSpPr/>
          <p:nvPr/>
        </p:nvGrpSpPr>
        <p:grpSpPr>
          <a:xfrm>
            <a:off x="492174" y="302065"/>
            <a:ext cx="4800600" cy="1945616"/>
            <a:chOff x="393700" y="115888"/>
            <a:chExt cx="4800600" cy="1945616"/>
          </a:xfrm>
        </p:grpSpPr>
        <p:sp>
          <p:nvSpPr>
            <p:cNvPr id="70658" name="TextBox 2"/>
            <p:cNvSpPr txBox="1">
              <a:spLocks noChangeArrowheads="1"/>
            </p:cNvSpPr>
            <p:nvPr/>
          </p:nvSpPr>
          <p:spPr bwMode="auto">
            <a:xfrm>
              <a:off x="393700" y="115888"/>
              <a:ext cx="4233851"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70C0"/>
                  </a:solidFill>
                  <a:effectLst/>
                  <a:uLnTx/>
                  <a:uFillTx/>
                  <a:latin typeface="Calibri Regular"/>
                  <a:ea typeface="ＭＳ Ｐゴシック" charset="0"/>
                </a:rPr>
                <a:t>$37,750</a:t>
              </a:r>
            </a:p>
          </p:txBody>
        </p:sp>
        <p:sp>
          <p:nvSpPr>
            <p:cNvPr id="5" name="Rectangle 4"/>
            <p:cNvSpPr/>
            <p:nvPr/>
          </p:nvSpPr>
          <p:spPr>
            <a:xfrm>
              <a:off x="393700" y="1477304"/>
              <a:ext cx="4800600" cy="58420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Calibri" panose="020F0502020204030204" pitchFamily="34" charset="0"/>
                </a:rPr>
                <a:t>potential growth in family wealth over the next </a:t>
              </a:r>
              <a:b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Calibri" panose="020F0502020204030204" pitchFamily="34" charset="0"/>
                </a:rPr>
              </a:br>
              <a:r>
                <a:rPr kumimoji="0" lang="en-US" sz="1600" b="0" i="0" u="none" strike="noStrike" kern="1200" cap="none" spc="0" normalizeH="0" baseline="0" noProof="0" dirty="0">
                  <a:ln>
                    <a:noFill/>
                  </a:ln>
                  <a:solidFill>
                    <a:prstClr val="black">
                      <a:lumMod val="65000"/>
                      <a:lumOff val="35000"/>
                    </a:prstClr>
                  </a:solidFill>
                  <a:effectLst/>
                  <a:uLnTx/>
                  <a:uFillTx/>
                  <a:latin typeface="Calibri"/>
                  <a:ea typeface="+mn-ea"/>
                  <a:cs typeface="Calibri" panose="020F0502020204030204" pitchFamily="34" charset="0"/>
                </a:rPr>
                <a:t>five years based solely on increased home equity  </a:t>
              </a:r>
            </a:p>
          </p:txBody>
        </p:sp>
      </p:grpSp>
      <p:sp>
        <p:nvSpPr>
          <p:cNvPr id="8" name="Rectangle 2"/>
          <p:cNvSpPr>
            <a:spLocks noChangeArrowheads="1"/>
          </p:cNvSpPr>
          <p:nvPr/>
        </p:nvSpPr>
        <p:spPr bwMode="auto">
          <a:xfrm>
            <a:off x="5961063" y="6504801"/>
            <a:ext cx="2971800" cy="276999"/>
          </a:xfrm>
          <a:prstGeom prst="rect">
            <a:avLst/>
          </a:prstGeom>
          <a:noFill/>
          <a:ln w="9525">
            <a:noFill/>
            <a:miter lim="800000"/>
            <a:headEnd/>
            <a:tailEnd/>
          </a:ln>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65000"/>
                  </a:prstClr>
                </a:solidFill>
                <a:effectLst/>
                <a:uLnTx/>
                <a:uFillTx/>
                <a:latin typeface="Calibri Regular"/>
                <a:ea typeface="+mn-ea"/>
                <a:cs typeface="Calibri" panose="020F0502020204030204" pitchFamily="34" charset="0"/>
              </a:rPr>
              <a:t>Home Price Expectation Survey 2019 3Q</a:t>
            </a:r>
          </a:p>
        </p:txBody>
      </p:sp>
    </p:spTree>
    <p:extLst>
      <p:ext uri="{BB962C8B-B14F-4D97-AF65-F5344CB8AC3E}">
        <p14:creationId xmlns:p14="http://schemas.microsoft.com/office/powerpoint/2010/main" val="468091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5"/>
          <p:cNvGraphicFramePr>
            <a:graphicFrameLocks/>
          </p:cNvGraphicFramePr>
          <p:nvPr>
            <p:extLst>
              <p:ext uri="{D42A27DB-BD31-4B8C-83A1-F6EECF244321}">
                <p14:modId xmlns:p14="http://schemas.microsoft.com/office/powerpoint/2010/main" val="3762896595"/>
              </p:ext>
            </p:extLst>
          </p:nvPr>
        </p:nvGraphicFramePr>
        <p:xfrm>
          <a:off x="76200" y="277919"/>
          <a:ext cx="8915400" cy="6157806"/>
        </p:xfrm>
        <a:graphic>
          <a:graphicData uri="http://schemas.openxmlformats.org/drawingml/2006/chart">
            <c:chart xmlns:c="http://schemas.openxmlformats.org/drawingml/2006/chart" xmlns:r="http://schemas.openxmlformats.org/officeDocument/2006/relationships" r:id="rId3"/>
          </a:graphicData>
        </a:graphic>
      </p:graphicFrame>
      <p:sp>
        <p:nvSpPr>
          <p:cNvPr id="14338" name="TextBox 6"/>
          <p:cNvSpPr txBox="1">
            <a:spLocks noChangeArrowheads="1"/>
          </p:cNvSpPr>
          <p:nvPr/>
        </p:nvSpPr>
        <p:spPr bwMode="auto">
          <a:xfrm>
            <a:off x="333899" y="277918"/>
            <a:ext cx="59432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Median Asking Rent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Since 2010</a:t>
            </a:r>
          </a:p>
        </p:txBody>
      </p:sp>
      <p:sp>
        <p:nvSpPr>
          <p:cNvPr id="14339" name="TextBox 3"/>
          <p:cNvSpPr txBox="1">
            <a:spLocks noChangeArrowheads="1"/>
          </p:cNvSpPr>
          <p:nvPr/>
        </p:nvSpPr>
        <p:spPr bwMode="auto">
          <a:xfrm>
            <a:off x="8269288" y="6519863"/>
            <a:ext cx="663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Census</a:t>
            </a:r>
          </a:p>
        </p:txBody>
      </p:sp>
    </p:spTree>
    <p:extLst>
      <p:ext uri="{BB962C8B-B14F-4D97-AF65-F5344CB8AC3E}">
        <p14:creationId xmlns:p14="http://schemas.microsoft.com/office/powerpoint/2010/main" val="158357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2ABBB6-8D0A-4933-8FCE-D90AECBDF570}"/>
              </a:ext>
            </a:extLst>
          </p:cNvPr>
          <p:cNvSpPr/>
          <p:nvPr/>
        </p:nvSpPr>
        <p:spPr>
          <a:xfrm>
            <a:off x="4924860" y="3622667"/>
            <a:ext cx="3924886" cy="2739211"/>
          </a:xfrm>
          <a:prstGeom prst="rect">
            <a:avLst/>
          </a:prstGeom>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0070C0"/>
                </a:solidFill>
                <a:effectLst/>
                <a:uLnTx/>
                <a:uFillTx/>
                <a:latin typeface="Calibri" panose="020F0502020204030204"/>
                <a:ea typeface="+mn-ea"/>
                <a:cs typeface="+mn-cs"/>
              </a:rPr>
              <a:t>79% </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believed owning a </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home has changed </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them for the better</a:t>
            </a:r>
          </a:p>
        </p:txBody>
      </p:sp>
      <p:sp>
        <p:nvSpPr>
          <p:cNvPr id="3" name="Rectangle 2">
            <a:extLst>
              <a:ext uri="{FF2B5EF4-FFF2-40B4-BE49-F238E27FC236}">
                <a16:creationId xmlns:a16="http://schemas.microsoft.com/office/drawing/2014/main" id="{238A62DD-9E29-4F95-8125-B657250A7980}"/>
              </a:ext>
            </a:extLst>
          </p:cNvPr>
          <p:cNvSpPr/>
          <p:nvPr/>
        </p:nvSpPr>
        <p:spPr>
          <a:xfrm>
            <a:off x="5101592" y="496122"/>
            <a:ext cx="3571422" cy="2308324"/>
          </a:xfrm>
          <a:prstGeom prst="rect">
            <a:avLst/>
          </a:prstGeom>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0070C0"/>
                </a:solidFill>
                <a:effectLst/>
                <a:uLnTx/>
                <a:uFillTx/>
                <a:latin typeface="Calibri" panose="020F0502020204030204"/>
                <a:ea typeface="+mn-ea"/>
                <a:cs typeface="+mn-cs"/>
              </a:rPr>
              <a:t>93%</a:t>
            </a:r>
            <a:r>
              <a:rPr kumimoji="0" lang="en-US" sz="8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said owning a home made them happier</a:t>
            </a:r>
          </a:p>
        </p:txBody>
      </p:sp>
      <p:sp>
        <p:nvSpPr>
          <p:cNvPr id="5" name="Rectangle 4">
            <a:extLst>
              <a:ext uri="{FF2B5EF4-FFF2-40B4-BE49-F238E27FC236}">
                <a16:creationId xmlns:a16="http://schemas.microsoft.com/office/drawing/2014/main" id="{F4D4F100-BB3C-4CA6-8ABB-7F8F8B30A698}"/>
              </a:ext>
            </a:extLst>
          </p:cNvPr>
          <p:cNvSpPr/>
          <p:nvPr/>
        </p:nvSpPr>
        <p:spPr>
          <a:xfrm>
            <a:off x="294254" y="3622667"/>
            <a:ext cx="4123601" cy="2739211"/>
          </a:xfrm>
          <a:prstGeom prst="rect">
            <a:avLst/>
          </a:prstGeom>
        </p:spPr>
        <p:txBody>
          <a:bodyPr wrap="square">
            <a:spAutoFit/>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0070C0"/>
                </a:solidFill>
                <a:effectLst/>
                <a:uLnTx/>
                <a:uFillTx/>
                <a:latin typeface="Calibri" panose="020F0502020204030204"/>
                <a:ea typeface="+mn-ea"/>
                <a:cs typeface="+mn-cs"/>
              </a:rPr>
              <a:t>88%</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agreed that buying a home is the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“best decision they have ever made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cxnSp>
        <p:nvCxnSpPr>
          <p:cNvPr id="7" name="Straight Connector 6">
            <a:extLst>
              <a:ext uri="{FF2B5EF4-FFF2-40B4-BE49-F238E27FC236}">
                <a16:creationId xmlns:a16="http://schemas.microsoft.com/office/drawing/2014/main" id="{DB74A3E9-0316-42A1-A66A-7490811FFB4B}"/>
              </a:ext>
            </a:extLst>
          </p:cNvPr>
          <p:cNvCxnSpPr>
            <a:cxnSpLocks/>
          </p:cNvCxnSpPr>
          <p:nvPr/>
        </p:nvCxnSpPr>
        <p:spPr>
          <a:xfrm flipH="1">
            <a:off x="4600135" y="309489"/>
            <a:ext cx="1" cy="62460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848FAC1-9A7A-4BEC-B8C2-4A5F030448A4}"/>
              </a:ext>
            </a:extLst>
          </p:cNvPr>
          <p:cNvCxnSpPr>
            <a:cxnSpLocks/>
          </p:cNvCxnSpPr>
          <p:nvPr/>
        </p:nvCxnSpPr>
        <p:spPr>
          <a:xfrm>
            <a:off x="478302" y="3429000"/>
            <a:ext cx="824366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F9F8AD5-E8E0-4FDE-B910-40476DD15AAB}"/>
              </a:ext>
            </a:extLst>
          </p:cNvPr>
          <p:cNvSpPr txBox="1"/>
          <p:nvPr/>
        </p:nvSpPr>
        <p:spPr>
          <a:xfrm>
            <a:off x="453848" y="529233"/>
            <a:ext cx="3804411"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The Non-Financial </a:t>
            </a:r>
            <a:r>
              <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rPr>
              <a:t>BENEFITS</a:t>
            </a:r>
            <a:r>
              <a:rPr kumimoji="0" lang="en-US" sz="7200" b="0" i="0" u="none" strike="noStrike" kern="1200" cap="none" spc="0" normalizeH="0" baseline="0" noProof="0" dirty="0">
                <a:ln>
                  <a:noFill/>
                </a:ln>
                <a:solidFill>
                  <a:srgbClr val="0070C0"/>
                </a:solidFill>
                <a:effectLst/>
                <a:uLnTx/>
                <a:uFillTx/>
                <a:latin typeface="Calibri" panose="020F0502020204030204"/>
                <a:ea typeface="+mn-ea"/>
                <a:cs typeface="+mn-cs"/>
              </a:rPr>
              <a:t> </a:t>
            </a:r>
            <a:endPar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of Homeownership</a:t>
            </a:r>
          </a:p>
        </p:txBody>
      </p:sp>
      <p:sp>
        <p:nvSpPr>
          <p:cNvPr id="17" name="TextBox 16">
            <a:extLst>
              <a:ext uri="{FF2B5EF4-FFF2-40B4-BE49-F238E27FC236}">
                <a16:creationId xmlns:a16="http://schemas.microsoft.com/office/drawing/2014/main" id="{46955E83-8376-477C-8074-8C465D388970}"/>
              </a:ext>
            </a:extLst>
          </p:cNvPr>
          <p:cNvSpPr txBox="1"/>
          <p:nvPr/>
        </p:nvSpPr>
        <p:spPr>
          <a:xfrm>
            <a:off x="2602768" y="3031223"/>
            <a:ext cx="1906227" cy="276999"/>
          </a:xfrm>
          <a:prstGeom prst="rect">
            <a:avLst/>
          </a:prstGeom>
          <a:noFill/>
        </p:spPr>
        <p:txBody>
          <a:bodyPr wrap="none" rtlCol="0">
            <a:spAutoFit/>
          </a:bodyPr>
          <a:lstStyle/>
          <a:p>
            <a:pPr lvl="0"/>
            <a:r>
              <a:rPr lang="en-US" sz="1200" i="1" dirty="0">
                <a:solidFill>
                  <a:prstClr val="white">
                    <a:lumMod val="50000"/>
                  </a:prstClr>
                </a:solidFill>
              </a:rPr>
              <a:t>Concentrix Analytics Survey</a:t>
            </a:r>
            <a:endParaRPr kumimoji="0" lang="en-US" sz="12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516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10;&#10;Description automatically generated">
            <a:extLst>
              <a:ext uri="{FF2B5EF4-FFF2-40B4-BE49-F238E27FC236}">
                <a16:creationId xmlns:a16="http://schemas.microsoft.com/office/drawing/2014/main" id="{A999217A-4755-412A-83C7-925EAAC11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7537" cy="6858000"/>
          </a:xfrm>
          <a:prstGeom prst="rect">
            <a:avLst/>
          </a:prstGeom>
        </p:spPr>
      </p:pic>
      <p:sp>
        <p:nvSpPr>
          <p:cNvPr id="6" name="Rectangle 5">
            <a:extLst>
              <a:ext uri="{FF2B5EF4-FFF2-40B4-BE49-F238E27FC236}">
                <a16:creationId xmlns:a16="http://schemas.microsoft.com/office/drawing/2014/main" id="{047EA355-DAD9-440C-B6C0-DA3EF10D8F3E}"/>
              </a:ext>
            </a:extLst>
          </p:cNvPr>
          <p:cNvSpPr/>
          <p:nvPr/>
        </p:nvSpPr>
        <p:spPr>
          <a:xfrm>
            <a:off x="239759" y="1980400"/>
            <a:ext cx="4332241" cy="2246769"/>
          </a:xfrm>
          <a:prstGeom prst="rect">
            <a:avLst/>
          </a:prstGeom>
        </p:spPr>
        <p:txBody>
          <a:bodyPr wrap="square">
            <a:spAutoFit/>
          </a:bodyPr>
          <a:lstStyle/>
          <a:p>
            <a:pPr lvl="0"/>
            <a:r>
              <a:rPr lang="en-US" sz="2800" dirty="0">
                <a:solidFill>
                  <a:prstClr val="black"/>
                </a:solidFill>
              </a:rPr>
              <a:t>			</a:t>
            </a:r>
          </a:p>
          <a:p>
            <a:pPr lvl="0"/>
            <a:endParaRPr lang="en-US" sz="2800" dirty="0">
              <a:solidFill>
                <a:prstClr val="black"/>
              </a:solidFill>
            </a:endParaRPr>
          </a:p>
          <a:p>
            <a:pPr lvl="0" algn="ctr"/>
            <a:r>
              <a:rPr lang="en-US" sz="2800" dirty="0">
                <a:solidFill>
                  <a:srgbClr val="6A3A0F"/>
                </a:solidFill>
              </a:rPr>
              <a:t>of millennials expressed an </a:t>
            </a:r>
          </a:p>
          <a:p>
            <a:pPr lvl="0" algn="ctr"/>
            <a:r>
              <a:rPr lang="en-US" sz="2800" dirty="0">
                <a:solidFill>
                  <a:srgbClr val="6A3A0F"/>
                </a:solidFill>
              </a:rPr>
              <a:t>interest in buying a home </a:t>
            </a:r>
          </a:p>
          <a:p>
            <a:pPr lvl="0" algn="ctr"/>
            <a:r>
              <a:rPr lang="en-US" sz="2800" dirty="0">
                <a:solidFill>
                  <a:srgbClr val="6A3A0F"/>
                </a:solidFill>
              </a:rPr>
              <a:t>in the next 12 months.</a:t>
            </a:r>
          </a:p>
        </p:txBody>
      </p:sp>
      <p:sp>
        <p:nvSpPr>
          <p:cNvPr id="5" name="Rectangle 4">
            <a:extLst>
              <a:ext uri="{FF2B5EF4-FFF2-40B4-BE49-F238E27FC236}">
                <a16:creationId xmlns:a16="http://schemas.microsoft.com/office/drawing/2014/main" id="{39D002D7-BA2C-49A6-8CCA-26FE7FE014E7}"/>
              </a:ext>
            </a:extLst>
          </p:cNvPr>
          <p:cNvSpPr/>
          <p:nvPr/>
        </p:nvSpPr>
        <p:spPr>
          <a:xfrm>
            <a:off x="464841" y="555518"/>
            <a:ext cx="4264309" cy="2646878"/>
          </a:xfrm>
          <a:prstGeom prst="rect">
            <a:avLst/>
          </a:prstGeom>
        </p:spPr>
        <p:txBody>
          <a:bodyPr wrap="none">
            <a:spAutoFit/>
          </a:bodyPr>
          <a:lstStyle/>
          <a:p>
            <a:r>
              <a:rPr lang="en-US" sz="16600" dirty="0">
                <a:solidFill>
                  <a:srgbClr val="6A3A0F"/>
                </a:solidFill>
              </a:rPr>
              <a:t>26%</a:t>
            </a:r>
            <a:r>
              <a:rPr lang="en-US" sz="13800" dirty="0">
                <a:solidFill>
                  <a:prstClr val="black"/>
                </a:solidFill>
              </a:rPr>
              <a:t> </a:t>
            </a:r>
            <a:endParaRPr lang="en-US" sz="8800" dirty="0"/>
          </a:p>
        </p:txBody>
      </p:sp>
    </p:spTree>
    <p:extLst>
      <p:ext uri="{BB962C8B-B14F-4D97-AF65-F5344CB8AC3E}">
        <p14:creationId xmlns:p14="http://schemas.microsoft.com/office/powerpoint/2010/main" val="3399625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205CC3-75D2-4846-9135-95EEEA08BC3B}"/>
              </a:ext>
            </a:extLst>
          </p:cNvPr>
          <p:cNvSpPr/>
          <p:nvPr/>
        </p:nvSpPr>
        <p:spPr>
          <a:xfrm>
            <a:off x="0" y="0"/>
            <a:ext cx="9144000"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355A8AD3-7317-4D44-A592-A886EE2F5474}"/>
              </a:ext>
            </a:extLst>
          </p:cNvPr>
          <p:cNvGrpSpPr/>
          <p:nvPr/>
        </p:nvGrpSpPr>
        <p:grpSpPr>
          <a:xfrm>
            <a:off x="7033845" y="4445391"/>
            <a:ext cx="2513029" cy="2653974"/>
            <a:chOff x="6866021" y="4299283"/>
            <a:chExt cx="2789096" cy="2800082"/>
          </a:xfrm>
        </p:grpSpPr>
        <p:sp>
          <p:nvSpPr>
            <p:cNvPr id="16" name="Arrow: Pentagon 15">
              <a:extLst>
                <a:ext uri="{FF2B5EF4-FFF2-40B4-BE49-F238E27FC236}">
                  <a16:creationId xmlns:a16="http://schemas.microsoft.com/office/drawing/2014/main" id="{506166DF-266F-4851-8B87-F7793A61A0AA}"/>
                </a:ext>
              </a:extLst>
            </p:cNvPr>
            <p:cNvSpPr/>
            <p:nvPr/>
          </p:nvSpPr>
          <p:spPr>
            <a:xfrm rot="2506785">
              <a:off x="7332140" y="4665340"/>
              <a:ext cx="2322977" cy="2434025"/>
            </a:xfrm>
            <a:custGeom>
              <a:avLst/>
              <a:gdLst>
                <a:gd name="connsiteX0" fmla="*/ 0 w 3222984"/>
                <a:gd name="connsiteY0" fmla="*/ 0 h 3294133"/>
                <a:gd name="connsiteX1" fmla="*/ 1719688 w 3222984"/>
                <a:gd name="connsiteY1" fmla="*/ 0 h 3294133"/>
                <a:gd name="connsiteX2" fmla="*/ 3222984 w 3222984"/>
                <a:gd name="connsiteY2" fmla="*/ 1647067 h 3294133"/>
                <a:gd name="connsiteX3" fmla="*/ 1719688 w 3222984"/>
                <a:gd name="connsiteY3" fmla="*/ 3294133 h 3294133"/>
                <a:gd name="connsiteX4" fmla="*/ 0 w 3222984"/>
                <a:gd name="connsiteY4" fmla="*/ 3294133 h 3294133"/>
                <a:gd name="connsiteX5" fmla="*/ 0 w 3222984"/>
                <a:gd name="connsiteY5" fmla="*/ 0 h 3294133"/>
                <a:gd name="connsiteX0" fmla="*/ 0 w 3222984"/>
                <a:gd name="connsiteY0" fmla="*/ 0 h 3294133"/>
                <a:gd name="connsiteX1" fmla="*/ 1719688 w 3222984"/>
                <a:gd name="connsiteY1" fmla="*/ 0 h 3294133"/>
                <a:gd name="connsiteX2" fmla="*/ 3222984 w 3222984"/>
                <a:gd name="connsiteY2" fmla="*/ 1647067 h 3294133"/>
                <a:gd name="connsiteX3" fmla="*/ 1581584 w 3222984"/>
                <a:gd name="connsiteY3" fmla="*/ 3110971 h 3294133"/>
                <a:gd name="connsiteX4" fmla="*/ 0 w 3222984"/>
                <a:gd name="connsiteY4" fmla="*/ 3294133 h 3294133"/>
                <a:gd name="connsiteX5" fmla="*/ 0 w 3222984"/>
                <a:gd name="connsiteY5" fmla="*/ 0 h 3294133"/>
                <a:gd name="connsiteX0" fmla="*/ 15376 w 3238360"/>
                <a:gd name="connsiteY0" fmla="*/ 0 h 3110971"/>
                <a:gd name="connsiteX1" fmla="*/ 1735064 w 3238360"/>
                <a:gd name="connsiteY1" fmla="*/ 0 h 3110971"/>
                <a:gd name="connsiteX2" fmla="*/ 3238360 w 3238360"/>
                <a:gd name="connsiteY2" fmla="*/ 1647067 h 3110971"/>
                <a:gd name="connsiteX3" fmla="*/ 1596960 w 3238360"/>
                <a:gd name="connsiteY3" fmla="*/ 3110971 h 3110971"/>
                <a:gd name="connsiteX4" fmla="*/ 0 w 3238360"/>
                <a:gd name="connsiteY4" fmla="*/ 2848042 h 3110971"/>
                <a:gd name="connsiteX5" fmla="*/ 15376 w 3238360"/>
                <a:gd name="connsiteY5" fmla="*/ 0 h 3110971"/>
                <a:gd name="connsiteX0" fmla="*/ 15376 w 3238360"/>
                <a:gd name="connsiteY0" fmla="*/ 0 h 3110971"/>
                <a:gd name="connsiteX1" fmla="*/ 1411358 w 3238360"/>
                <a:gd name="connsiteY1" fmla="*/ 238130 h 3110971"/>
                <a:gd name="connsiteX2" fmla="*/ 3238360 w 3238360"/>
                <a:gd name="connsiteY2" fmla="*/ 1647067 h 3110971"/>
                <a:gd name="connsiteX3" fmla="*/ 1596960 w 3238360"/>
                <a:gd name="connsiteY3" fmla="*/ 3110971 h 3110971"/>
                <a:gd name="connsiteX4" fmla="*/ 0 w 3238360"/>
                <a:gd name="connsiteY4" fmla="*/ 2848042 h 3110971"/>
                <a:gd name="connsiteX5" fmla="*/ 15376 w 3238360"/>
                <a:gd name="connsiteY5" fmla="*/ 0 h 3110971"/>
                <a:gd name="connsiteX0" fmla="*/ 15376 w 2958784"/>
                <a:gd name="connsiteY0" fmla="*/ 0 h 3110971"/>
                <a:gd name="connsiteX1" fmla="*/ 1411358 w 2958784"/>
                <a:gd name="connsiteY1" fmla="*/ 238130 h 3110971"/>
                <a:gd name="connsiteX2" fmla="*/ 2958784 w 2958784"/>
                <a:gd name="connsiteY2" fmla="*/ 1820220 h 3110971"/>
                <a:gd name="connsiteX3" fmla="*/ 1596960 w 2958784"/>
                <a:gd name="connsiteY3" fmla="*/ 3110971 h 3110971"/>
                <a:gd name="connsiteX4" fmla="*/ 0 w 2958784"/>
                <a:gd name="connsiteY4" fmla="*/ 2848042 h 3110971"/>
                <a:gd name="connsiteX5" fmla="*/ 15376 w 2958784"/>
                <a:gd name="connsiteY5" fmla="*/ 0 h 3110971"/>
                <a:gd name="connsiteX0" fmla="*/ 18988 w 2958784"/>
                <a:gd name="connsiteY0" fmla="*/ 0 h 2935376"/>
                <a:gd name="connsiteX1" fmla="*/ 1411358 w 2958784"/>
                <a:gd name="connsiteY1" fmla="*/ 62535 h 2935376"/>
                <a:gd name="connsiteX2" fmla="*/ 2958784 w 2958784"/>
                <a:gd name="connsiteY2" fmla="*/ 1644625 h 2935376"/>
                <a:gd name="connsiteX3" fmla="*/ 1596960 w 2958784"/>
                <a:gd name="connsiteY3" fmla="*/ 2935376 h 2935376"/>
                <a:gd name="connsiteX4" fmla="*/ 0 w 2958784"/>
                <a:gd name="connsiteY4" fmla="*/ 2672447 h 2935376"/>
                <a:gd name="connsiteX5" fmla="*/ 18988 w 2958784"/>
                <a:gd name="connsiteY5" fmla="*/ 0 h 2935376"/>
                <a:gd name="connsiteX0" fmla="*/ 18988 w 2951217"/>
                <a:gd name="connsiteY0" fmla="*/ 0 h 2935376"/>
                <a:gd name="connsiteX1" fmla="*/ 1411358 w 2951217"/>
                <a:gd name="connsiteY1" fmla="*/ 62535 h 2935376"/>
                <a:gd name="connsiteX2" fmla="*/ 2951217 w 2951217"/>
                <a:gd name="connsiteY2" fmla="*/ 1773568 h 2935376"/>
                <a:gd name="connsiteX3" fmla="*/ 1596960 w 2951217"/>
                <a:gd name="connsiteY3" fmla="*/ 2935376 h 2935376"/>
                <a:gd name="connsiteX4" fmla="*/ 0 w 2951217"/>
                <a:gd name="connsiteY4" fmla="*/ 2672447 h 2935376"/>
                <a:gd name="connsiteX5" fmla="*/ 18988 w 2951217"/>
                <a:gd name="connsiteY5" fmla="*/ 0 h 2935376"/>
                <a:gd name="connsiteX0" fmla="*/ 18988 w 2951217"/>
                <a:gd name="connsiteY0" fmla="*/ 0 h 2935376"/>
                <a:gd name="connsiteX1" fmla="*/ 1316457 w 2951217"/>
                <a:gd name="connsiteY1" fmla="*/ 70351 h 2935376"/>
                <a:gd name="connsiteX2" fmla="*/ 2951217 w 2951217"/>
                <a:gd name="connsiteY2" fmla="*/ 1773568 h 2935376"/>
                <a:gd name="connsiteX3" fmla="*/ 1596960 w 2951217"/>
                <a:gd name="connsiteY3" fmla="*/ 2935376 h 2935376"/>
                <a:gd name="connsiteX4" fmla="*/ 0 w 2951217"/>
                <a:gd name="connsiteY4" fmla="*/ 2672447 h 2935376"/>
                <a:gd name="connsiteX5" fmla="*/ 18988 w 2951217"/>
                <a:gd name="connsiteY5" fmla="*/ 0 h 2935376"/>
                <a:gd name="connsiteX0" fmla="*/ 18988 w 2951217"/>
                <a:gd name="connsiteY0" fmla="*/ 0 h 2893638"/>
                <a:gd name="connsiteX1" fmla="*/ 1316457 w 2951217"/>
                <a:gd name="connsiteY1" fmla="*/ 70351 h 2893638"/>
                <a:gd name="connsiteX2" fmla="*/ 2951217 w 2951217"/>
                <a:gd name="connsiteY2" fmla="*/ 1773568 h 2893638"/>
                <a:gd name="connsiteX3" fmla="*/ 1386947 w 2951217"/>
                <a:gd name="connsiteY3" fmla="*/ 2893638 h 2893638"/>
                <a:gd name="connsiteX4" fmla="*/ 0 w 2951217"/>
                <a:gd name="connsiteY4" fmla="*/ 2672447 h 2893638"/>
                <a:gd name="connsiteX5" fmla="*/ 18988 w 2951217"/>
                <a:gd name="connsiteY5" fmla="*/ 0 h 2893638"/>
                <a:gd name="connsiteX0" fmla="*/ 14823 w 2947052"/>
                <a:gd name="connsiteY0" fmla="*/ 0 h 2893638"/>
                <a:gd name="connsiteX1" fmla="*/ 1312292 w 2947052"/>
                <a:gd name="connsiteY1" fmla="*/ 70351 h 2893638"/>
                <a:gd name="connsiteX2" fmla="*/ 2947052 w 2947052"/>
                <a:gd name="connsiteY2" fmla="*/ 1773568 h 2893638"/>
                <a:gd name="connsiteX3" fmla="*/ 1382782 w 2947052"/>
                <a:gd name="connsiteY3" fmla="*/ 2893638 h 2893638"/>
                <a:gd name="connsiteX4" fmla="*/ 0 w 2947052"/>
                <a:gd name="connsiteY4" fmla="*/ 2422097 h 2893638"/>
                <a:gd name="connsiteX5" fmla="*/ 14823 w 2947052"/>
                <a:gd name="connsiteY5" fmla="*/ 0 h 2893638"/>
                <a:gd name="connsiteX0" fmla="*/ 33583 w 2947052"/>
                <a:gd name="connsiteY0" fmla="*/ 61169 h 2823287"/>
                <a:gd name="connsiteX1" fmla="*/ 1312292 w 2947052"/>
                <a:gd name="connsiteY1" fmla="*/ 0 h 2823287"/>
                <a:gd name="connsiteX2" fmla="*/ 2947052 w 2947052"/>
                <a:gd name="connsiteY2" fmla="*/ 1703217 h 2823287"/>
                <a:gd name="connsiteX3" fmla="*/ 1382782 w 2947052"/>
                <a:gd name="connsiteY3" fmla="*/ 2823287 h 2823287"/>
                <a:gd name="connsiteX4" fmla="*/ 0 w 2947052"/>
                <a:gd name="connsiteY4" fmla="*/ 2351746 h 2823287"/>
                <a:gd name="connsiteX5" fmla="*/ 33583 w 2947052"/>
                <a:gd name="connsiteY5" fmla="*/ 61169 h 2823287"/>
                <a:gd name="connsiteX0" fmla="*/ 33583 w 2947052"/>
                <a:gd name="connsiteY0" fmla="*/ 0 h 2762118"/>
                <a:gd name="connsiteX1" fmla="*/ 1132811 w 2947052"/>
                <a:gd name="connsiteY1" fmla="*/ 61798 h 2762118"/>
                <a:gd name="connsiteX2" fmla="*/ 2947052 w 2947052"/>
                <a:gd name="connsiteY2" fmla="*/ 1642048 h 2762118"/>
                <a:gd name="connsiteX3" fmla="*/ 1382782 w 2947052"/>
                <a:gd name="connsiteY3" fmla="*/ 2762118 h 2762118"/>
                <a:gd name="connsiteX4" fmla="*/ 0 w 2947052"/>
                <a:gd name="connsiteY4" fmla="*/ 2290577 h 2762118"/>
                <a:gd name="connsiteX5" fmla="*/ 33583 w 2947052"/>
                <a:gd name="connsiteY5" fmla="*/ 0 h 2762118"/>
                <a:gd name="connsiteX0" fmla="*/ 33583 w 2947052"/>
                <a:gd name="connsiteY0" fmla="*/ 0 h 2726489"/>
                <a:gd name="connsiteX1" fmla="*/ 1132811 w 2947052"/>
                <a:gd name="connsiteY1" fmla="*/ 61798 h 2726489"/>
                <a:gd name="connsiteX2" fmla="*/ 2947052 w 2947052"/>
                <a:gd name="connsiteY2" fmla="*/ 1642048 h 2726489"/>
                <a:gd name="connsiteX3" fmla="*/ 1314373 w 2947052"/>
                <a:gd name="connsiteY3" fmla="*/ 2726489 h 2726489"/>
                <a:gd name="connsiteX4" fmla="*/ 0 w 2947052"/>
                <a:gd name="connsiteY4" fmla="*/ 2290577 h 2726489"/>
                <a:gd name="connsiteX5" fmla="*/ 33583 w 2947052"/>
                <a:gd name="connsiteY5" fmla="*/ 0 h 2726489"/>
                <a:gd name="connsiteX0" fmla="*/ 874 w 2914343"/>
                <a:gd name="connsiteY0" fmla="*/ 0 h 2726489"/>
                <a:gd name="connsiteX1" fmla="*/ 1100102 w 2914343"/>
                <a:gd name="connsiteY1" fmla="*/ 61798 h 2726489"/>
                <a:gd name="connsiteX2" fmla="*/ 2914343 w 2914343"/>
                <a:gd name="connsiteY2" fmla="*/ 1642048 h 2726489"/>
                <a:gd name="connsiteX3" fmla="*/ 1281664 w 2914343"/>
                <a:gd name="connsiteY3" fmla="*/ 2726489 h 2726489"/>
                <a:gd name="connsiteX4" fmla="*/ 9952 w 2914343"/>
                <a:gd name="connsiteY4" fmla="*/ 2096350 h 2726489"/>
                <a:gd name="connsiteX5" fmla="*/ 874 w 2914343"/>
                <a:gd name="connsiteY5" fmla="*/ 0 h 2726489"/>
                <a:gd name="connsiteX0" fmla="*/ 874 w 2914343"/>
                <a:gd name="connsiteY0" fmla="*/ 0 h 2540816"/>
                <a:gd name="connsiteX1" fmla="*/ 1100102 w 2914343"/>
                <a:gd name="connsiteY1" fmla="*/ 61798 h 2540816"/>
                <a:gd name="connsiteX2" fmla="*/ 2914343 w 2914343"/>
                <a:gd name="connsiteY2" fmla="*/ 1642048 h 2540816"/>
                <a:gd name="connsiteX3" fmla="*/ 1522569 w 2914343"/>
                <a:gd name="connsiteY3" fmla="*/ 2540816 h 2540816"/>
                <a:gd name="connsiteX4" fmla="*/ 9952 w 2914343"/>
                <a:gd name="connsiteY4" fmla="*/ 2096350 h 2540816"/>
                <a:gd name="connsiteX5" fmla="*/ 874 w 2914343"/>
                <a:gd name="connsiteY5" fmla="*/ 0 h 2540816"/>
                <a:gd name="connsiteX0" fmla="*/ 66940 w 2904391"/>
                <a:gd name="connsiteY0" fmla="*/ 257367 h 2479018"/>
                <a:gd name="connsiteX1" fmla="*/ 1090150 w 2904391"/>
                <a:gd name="connsiteY1" fmla="*/ 0 h 2479018"/>
                <a:gd name="connsiteX2" fmla="*/ 2904391 w 2904391"/>
                <a:gd name="connsiteY2" fmla="*/ 1580250 h 2479018"/>
                <a:gd name="connsiteX3" fmla="*/ 1512617 w 2904391"/>
                <a:gd name="connsiteY3" fmla="*/ 2479018 h 2479018"/>
                <a:gd name="connsiteX4" fmla="*/ 0 w 2904391"/>
                <a:gd name="connsiteY4" fmla="*/ 2034552 h 2479018"/>
                <a:gd name="connsiteX5" fmla="*/ 66940 w 2904391"/>
                <a:gd name="connsiteY5" fmla="*/ 257367 h 2479018"/>
                <a:gd name="connsiteX0" fmla="*/ 66940 w 2904391"/>
                <a:gd name="connsiteY0" fmla="*/ 201244 h 2422895"/>
                <a:gd name="connsiteX1" fmla="*/ 1128646 w 2904391"/>
                <a:gd name="connsiteY1" fmla="*/ 0 h 2422895"/>
                <a:gd name="connsiteX2" fmla="*/ 2904391 w 2904391"/>
                <a:gd name="connsiteY2" fmla="*/ 1524127 h 2422895"/>
                <a:gd name="connsiteX3" fmla="*/ 1512617 w 2904391"/>
                <a:gd name="connsiteY3" fmla="*/ 2422895 h 2422895"/>
                <a:gd name="connsiteX4" fmla="*/ 0 w 2904391"/>
                <a:gd name="connsiteY4" fmla="*/ 1978429 h 2422895"/>
                <a:gd name="connsiteX5" fmla="*/ 66940 w 2904391"/>
                <a:gd name="connsiteY5" fmla="*/ 201244 h 2422895"/>
                <a:gd name="connsiteX0" fmla="*/ 205354 w 2904391"/>
                <a:gd name="connsiteY0" fmla="*/ 250786 h 2422895"/>
                <a:gd name="connsiteX1" fmla="*/ 1128646 w 2904391"/>
                <a:gd name="connsiteY1" fmla="*/ 0 h 2422895"/>
                <a:gd name="connsiteX2" fmla="*/ 2904391 w 2904391"/>
                <a:gd name="connsiteY2" fmla="*/ 1524127 h 2422895"/>
                <a:gd name="connsiteX3" fmla="*/ 1512617 w 2904391"/>
                <a:gd name="connsiteY3" fmla="*/ 2422895 h 2422895"/>
                <a:gd name="connsiteX4" fmla="*/ 0 w 2904391"/>
                <a:gd name="connsiteY4" fmla="*/ 1978429 h 2422895"/>
                <a:gd name="connsiteX5" fmla="*/ 205354 w 2904391"/>
                <a:gd name="connsiteY5" fmla="*/ 250786 h 2422895"/>
                <a:gd name="connsiteX0" fmla="*/ 205354 w 2904391"/>
                <a:gd name="connsiteY0" fmla="*/ 192219 h 2364328"/>
                <a:gd name="connsiteX1" fmla="*/ 1223785 w 2904391"/>
                <a:gd name="connsiteY1" fmla="*/ 0 h 2364328"/>
                <a:gd name="connsiteX2" fmla="*/ 2904391 w 2904391"/>
                <a:gd name="connsiteY2" fmla="*/ 1465560 h 2364328"/>
                <a:gd name="connsiteX3" fmla="*/ 1512617 w 2904391"/>
                <a:gd name="connsiteY3" fmla="*/ 2364328 h 2364328"/>
                <a:gd name="connsiteX4" fmla="*/ 0 w 2904391"/>
                <a:gd name="connsiteY4" fmla="*/ 1919862 h 2364328"/>
                <a:gd name="connsiteX5" fmla="*/ 205354 w 2904391"/>
                <a:gd name="connsiteY5" fmla="*/ 192219 h 2364328"/>
                <a:gd name="connsiteX0" fmla="*/ 205354 w 2904391"/>
                <a:gd name="connsiteY0" fmla="*/ 161478 h 2333587"/>
                <a:gd name="connsiteX1" fmla="*/ 1178914 w 2904391"/>
                <a:gd name="connsiteY1" fmla="*/ 0 h 2333587"/>
                <a:gd name="connsiteX2" fmla="*/ 2904391 w 2904391"/>
                <a:gd name="connsiteY2" fmla="*/ 1434819 h 2333587"/>
                <a:gd name="connsiteX3" fmla="*/ 1512617 w 2904391"/>
                <a:gd name="connsiteY3" fmla="*/ 2333587 h 2333587"/>
                <a:gd name="connsiteX4" fmla="*/ 0 w 2904391"/>
                <a:gd name="connsiteY4" fmla="*/ 1889121 h 2333587"/>
                <a:gd name="connsiteX5" fmla="*/ 205354 w 2904391"/>
                <a:gd name="connsiteY5" fmla="*/ 161478 h 233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4391" h="2333587">
                  <a:moveTo>
                    <a:pt x="205354" y="161478"/>
                  </a:moveTo>
                  <a:lnTo>
                    <a:pt x="1178914" y="0"/>
                  </a:lnTo>
                  <a:lnTo>
                    <a:pt x="2904391" y="1434819"/>
                  </a:lnTo>
                  <a:lnTo>
                    <a:pt x="1512617" y="2333587"/>
                  </a:lnTo>
                  <a:lnTo>
                    <a:pt x="0" y="1889121"/>
                  </a:lnTo>
                  <a:cubicBezTo>
                    <a:pt x="5125" y="939774"/>
                    <a:pt x="200229" y="1110825"/>
                    <a:pt x="205354" y="161478"/>
                  </a:cubicBezTo>
                  <a:close/>
                </a:path>
              </a:pathLst>
            </a:custGeom>
            <a:solidFill>
              <a:srgbClr val="2B4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1A8B3EA2-51F3-4C97-A7D2-E4EB15791AEC}"/>
                </a:ext>
              </a:extLst>
            </p:cNvPr>
            <p:cNvGrpSpPr/>
            <p:nvPr/>
          </p:nvGrpSpPr>
          <p:grpSpPr>
            <a:xfrm>
              <a:off x="6866021" y="4299283"/>
              <a:ext cx="2036090" cy="1759495"/>
              <a:chOff x="5922499" y="3249637"/>
              <a:chExt cx="2771335" cy="2700998"/>
            </a:xfrm>
          </p:grpSpPr>
          <p:sp>
            <p:nvSpPr>
              <p:cNvPr id="3" name="Speech Bubble: Oval 2">
                <a:extLst>
                  <a:ext uri="{FF2B5EF4-FFF2-40B4-BE49-F238E27FC236}">
                    <a16:creationId xmlns:a16="http://schemas.microsoft.com/office/drawing/2014/main" id="{05CCAA8A-1013-42D3-8547-C6A93667C045}"/>
                  </a:ext>
                </a:extLst>
              </p:cNvPr>
              <p:cNvSpPr/>
              <p:nvPr/>
            </p:nvSpPr>
            <p:spPr>
              <a:xfrm>
                <a:off x="5922499" y="3249637"/>
                <a:ext cx="2771335" cy="2700998"/>
              </a:xfrm>
              <a:prstGeom prst="wedgeEllipseCallout">
                <a:avLst>
                  <a:gd name="adj1" fmla="val 36048"/>
                  <a:gd name="adj2" fmla="val 672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33B65F6-EF84-4843-9930-E97DB85D17CF}"/>
                  </a:ext>
                </a:extLst>
              </p:cNvPr>
              <p:cNvGrpSpPr/>
              <p:nvPr/>
            </p:nvGrpSpPr>
            <p:grpSpPr>
              <a:xfrm>
                <a:off x="6998677" y="3787727"/>
                <a:ext cx="618978" cy="1744394"/>
                <a:chOff x="6914271" y="3854544"/>
                <a:chExt cx="618978" cy="1744394"/>
              </a:xfrm>
            </p:grpSpPr>
            <p:sp>
              <p:nvSpPr>
                <p:cNvPr id="4" name="Trapezoid 3">
                  <a:extLst>
                    <a:ext uri="{FF2B5EF4-FFF2-40B4-BE49-F238E27FC236}">
                      <a16:creationId xmlns:a16="http://schemas.microsoft.com/office/drawing/2014/main" id="{522F4246-76C8-485A-B5A8-FF58BCD6AFBF}"/>
                    </a:ext>
                  </a:extLst>
                </p:cNvPr>
                <p:cNvSpPr/>
                <p:nvPr/>
              </p:nvSpPr>
              <p:spPr>
                <a:xfrm rot="10800000">
                  <a:off x="6914271" y="3854544"/>
                  <a:ext cx="618978" cy="1280160"/>
                </a:xfrm>
                <a:prstGeom prst="trapezoid">
                  <a:avLst/>
                </a:prstGeom>
                <a:solidFill>
                  <a:srgbClr val="2B4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860D7D4-F9D4-452C-9D09-A4AA83A5386C}"/>
                    </a:ext>
                  </a:extLst>
                </p:cNvPr>
                <p:cNvSpPr/>
                <p:nvPr/>
              </p:nvSpPr>
              <p:spPr>
                <a:xfrm>
                  <a:off x="7076049" y="5275382"/>
                  <a:ext cx="337624" cy="323556"/>
                </a:xfrm>
                <a:prstGeom prst="ellipse">
                  <a:avLst/>
                </a:prstGeom>
                <a:solidFill>
                  <a:srgbClr val="2B4D8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8" name="Rectangle 17">
            <a:extLst>
              <a:ext uri="{FF2B5EF4-FFF2-40B4-BE49-F238E27FC236}">
                <a16:creationId xmlns:a16="http://schemas.microsoft.com/office/drawing/2014/main" id="{B4981E9F-08BB-4F08-9CFB-A06631D83993}"/>
              </a:ext>
            </a:extLst>
          </p:cNvPr>
          <p:cNvSpPr/>
          <p:nvPr/>
        </p:nvSpPr>
        <p:spPr>
          <a:xfrm>
            <a:off x="402874" y="255058"/>
            <a:ext cx="8350833" cy="5078313"/>
          </a:xfrm>
          <a:prstGeom prst="rect">
            <a:avLst/>
          </a:prstGeom>
        </p:spPr>
        <p:txBody>
          <a:bodyPr wrap="square">
            <a:spAutoFit/>
          </a:bodyPr>
          <a:lstStyle/>
          <a:p>
            <a:pPr lvl="0" defTabSz="914400" eaLnBrk="0" fontAlgn="base" hangingPunct="0">
              <a:spcBef>
                <a:spcPct val="0"/>
              </a:spcBef>
              <a:spcAft>
                <a:spcPct val="0"/>
              </a:spcAft>
              <a:defRPr/>
            </a:pPr>
            <a:r>
              <a:rPr lang="en-US" sz="3600" dirty="0">
                <a:solidFill>
                  <a:schemeClr val="bg1"/>
                </a:solidFill>
                <a:latin typeface="Calibri" panose="020F0502020204030204" pitchFamily="34" charset="0"/>
                <a:cs typeface="Calibri" panose="020F0502020204030204" pitchFamily="34" charset="0"/>
              </a:rPr>
              <a:t>“New household formation is expected to grow as more millennials enter their prime home-buying years, and baby boomers are living longer and more independently than ever. For more than a decade, home building has not kept up with the demand for shelter, creating a housing supply deficit that will prove difficult to reduce significantly.”</a:t>
            </a:r>
          </a:p>
        </p:txBody>
      </p:sp>
      <p:sp>
        <p:nvSpPr>
          <p:cNvPr id="12" name="Rectangle 2">
            <a:extLst>
              <a:ext uri="{FF2B5EF4-FFF2-40B4-BE49-F238E27FC236}">
                <a16:creationId xmlns:a16="http://schemas.microsoft.com/office/drawing/2014/main" id="{D2FEF3EC-BBD1-4383-AEAD-441A80A58AF1}"/>
              </a:ext>
            </a:extLst>
          </p:cNvPr>
          <p:cNvSpPr>
            <a:spLocks noChangeArrowheads="1"/>
          </p:cNvSpPr>
          <p:nvPr/>
        </p:nvSpPr>
        <p:spPr bwMode="auto">
          <a:xfrm>
            <a:off x="2874361" y="5293119"/>
            <a:ext cx="388388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lvl="0" defTabSz="914400" eaLnBrk="0" fontAlgn="base" hangingPunct="0">
              <a:spcAft>
                <a:spcPct val="0"/>
              </a:spcAft>
              <a:buNone/>
              <a:defRPr/>
            </a:pPr>
            <a:r>
              <a:rPr lang="en-US" altLang="en-US" sz="3600" dirty="0" err="1">
                <a:solidFill>
                  <a:prstClr val="white"/>
                </a:solidFill>
                <a:latin typeface="Calibri" panose="020F0502020204030204" pitchFamily="34" charset="0"/>
                <a:cs typeface="Calibri" panose="020F0502020204030204" pitchFamily="34" charset="0"/>
              </a:rPr>
              <a:t>Odeta</a:t>
            </a:r>
            <a:r>
              <a:rPr lang="en-US" altLang="en-US" sz="3600" dirty="0">
                <a:solidFill>
                  <a:prstClr val="white"/>
                </a:solidFill>
                <a:latin typeface="Calibri" panose="020F0502020204030204" pitchFamily="34" charset="0"/>
                <a:cs typeface="Calibri" panose="020F0502020204030204" pitchFamily="34" charset="0"/>
              </a:rPr>
              <a:t> </a:t>
            </a:r>
            <a:r>
              <a:rPr lang="en-US" altLang="en-US" sz="3600" dirty="0" err="1">
                <a:solidFill>
                  <a:prstClr val="white"/>
                </a:solidFill>
                <a:latin typeface="Calibri" panose="020F0502020204030204" pitchFamily="34" charset="0"/>
                <a:cs typeface="Calibri" panose="020F0502020204030204" pitchFamily="34" charset="0"/>
              </a:rPr>
              <a:t>Kushi</a:t>
            </a:r>
            <a:br>
              <a:rPr kumimoji="0" lang="en-US" altLang="en-US" sz="44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br>
            <a:r>
              <a:rPr kumimoji="0" lang="en-US" alt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Deputy Chief Economist, First American</a:t>
            </a:r>
            <a:endParaRPr kumimoji="0" lang="en-US" alt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58152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32F68C11-C88D-A647-BFD0-49E2D9309481}"/>
              </a:ext>
            </a:extLst>
          </p:cNvPr>
          <p:cNvGraphicFramePr/>
          <p:nvPr>
            <p:extLst>
              <p:ext uri="{D42A27DB-BD31-4B8C-83A1-F6EECF244321}">
                <p14:modId xmlns:p14="http://schemas.microsoft.com/office/powerpoint/2010/main" val="665074104"/>
              </p:ext>
            </p:extLst>
          </p:nvPr>
        </p:nvGraphicFramePr>
        <p:xfrm>
          <a:off x="128016" y="759654"/>
          <a:ext cx="8863584" cy="597895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D66090AD-4A7A-FB4E-BCB1-6348ADB07A42}"/>
              </a:ext>
            </a:extLst>
          </p:cNvPr>
          <p:cNvSpPr>
            <a:spLocks noChangeArrowheads="1"/>
          </p:cNvSpPr>
          <p:nvPr/>
        </p:nvSpPr>
        <p:spPr bwMode="auto">
          <a:xfrm>
            <a:off x="484325" y="151875"/>
            <a:ext cx="819849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eaLnBrk="1" hangingPunct="1">
              <a:spcBef>
                <a:spcPct val="0"/>
              </a:spcBef>
              <a:buFontTx/>
              <a:buNone/>
            </a:pPr>
            <a:r>
              <a:rPr lang="en-US" altLang="en-US" sz="4000" dirty="0">
                <a:solidFill>
                  <a:srgbClr val="404040"/>
                </a:solidFill>
                <a:latin typeface="Calibri Regular"/>
              </a:rPr>
              <a:t>Months Inventory of </a:t>
            </a:r>
            <a:br>
              <a:rPr lang="en-US" altLang="en-US" sz="4000" dirty="0">
                <a:solidFill>
                  <a:srgbClr val="404040"/>
                </a:solidFill>
                <a:latin typeface="Calibri Regular"/>
              </a:rPr>
            </a:br>
            <a:r>
              <a:rPr lang="en-US" altLang="en-US" sz="4000" dirty="0">
                <a:solidFill>
                  <a:srgbClr val="404040"/>
                </a:solidFill>
                <a:latin typeface="Calibri Regular"/>
              </a:rPr>
              <a:t>HOMES FOR SALE</a:t>
            </a:r>
          </a:p>
        </p:txBody>
      </p:sp>
      <p:sp>
        <p:nvSpPr>
          <p:cNvPr id="9" name="TextBox 8">
            <a:extLst>
              <a:ext uri="{FF2B5EF4-FFF2-40B4-BE49-F238E27FC236}">
                <a16:creationId xmlns:a16="http://schemas.microsoft.com/office/drawing/2014/main" id="{6FC090BE-82E9-464E-B613-CA48B96B065C}"/>
              </a:ext>
            </a:extLst>
          </p:cNvPr>
          <p:cNvSpPr txBox="1"/>
          <p:nvPr/>
        </p:nvSpPr>
        <p:spPr>
          <a:xfrm>
            <a:off x="3094996" y="1738644"/>
            <a:ext cx="2098716" cy="461665"/>
          </a:xfrm>
          <a:prstGeom prst="rect">
            <a:avLst/>
          </a:prstGeom>
          <a:noFill/>
        </p:spPr>
        <p:txBody>
          <a:bodyPr wrap="none">
            <a:spAutoFit/>
          </a:bodyPr>
          <a:lstStyle/>
          <a:p>
            <a:pPr algn="ctr">
              <a:defRPr/>
            </a:pPr>
            <a:r>
              <a:rPr lang="en-US" sz="2400" i="1" dirty="0">
                <a:solidFill>
                  <a:srgbClr val="404040"/>
                </a:solidFill>
                <a:latin typeface="Calibri Regular"/>
                <a:ea typeface="+mn-ea"/>
                <a:cs typeface="+mn-cs"/>
              </a:rPr>
              <a:t>Last 12 Months</a:t>
            </a:r>
          </a:p>
        </p:txBody>
      </p:sp>
      <p:sp>
        <p:nvSpPr>
          <p:cNvPr id="6" name="Rectangle 7">
            <a:extLst>
              <a:ext uri="{FF2B5EF4-FFF2-40B4-BE49-F238E27FC236}">
                <a16:creationId xmlns:a16="http://schemas.microsoft.com/office/drawing/2014/main" id="{2C4F3996-7A1F-456A-8011-E53238FEB46E}"/>
              </a:ext>
            </a:extLst>
          </p:cNvPr>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eaLnBrk="1" hangingPunct="1">
              <a:spcBef>
                <a:spcPct val="0"/>
              </a:spcBef>
              <a:buFontTx/>
              <a:buNone/>
            </a:pPr>
            <a:r>
              <a:rPr lang="en-US" altLang="en-US" sz="1100" dirty="0">
                <a:solidFill>
                  <a:srgbClr val="A6A6A6"/>
                </a:solidFill>
                <a:latin typeface="Calibri Regular"/>
              </a:rPr>
              <a:t>NAR</a:t>
            </a:r>
          </a:p>
        </p:txBody>
      </p:sp>
      <p:cxnSp>
        <p:nvCxnSpPr>
          <p:cNvPr id="5" name="Straight Arrow Connector 4">
            <a:extLst>
              <a:ext uri="{FF2B5EF4-FFF2-40B4-BE49-F238E27FC236}">
                <a16:creationId xmlns:a16="http://schemas.microsoft.com/office/drawing/2014/main" id="{A639A4FF-AEAB-44D6-A776-A38998149085}"/>
              </a:ext>
            </a:extLst>
          </p:cNvPr>
          <p:cNvCxnSpPr/>
          <p:nvPr/>
        </p:nvCxnSpPr>
        <p:spPr>
          <a:xfrm>
            <a:off x="7230794" y="970671"/>
            <a:ext cx="1452029" cy="9988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92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Tree>
    <p:extLst>
      <p:ext uri="{BB962C8B-B14F-4D97-AF65-F5344CB8AC3E}">
        <p14:creationId xmlns:p14="http://schemas.microsoft.com/office/powerpoint/2010/main" val="119035561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Box 4"/>
          <p:cNvSpPr txBox="1">
            <a:spLocks noChangeArrowheads="1"/>
          </p:cNvSpPr>
          <p:nvPr/>
        </p:nvSpPr>
        <p:spPr bwMode="auto">
          <a:xfrm>
            <a:off x="216724" y="273496"/>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595959"/>
                </a:solidFill>
                <a:effectLst/>
                <a:uLnTx/>
                <a:uFillTx/>
                <a:latin typeface="Calibri" panose="020F0502020204030204" pitchFamily="34" charset="0"/>
                <a:ea typeface="Arial" charset="0"/>
                <a:cs typeface="Calibri" panose="020F0502020204030204" pitchFamily="34" charset="0"/>
              </a:rPr>
              <a:t>Resources</a:t>
            </a:r>
            <a:endParaRPr kumimoji="0" lang="en-US" altLang="en-US" sz="3200" b="0" i="0" u="none" strike="noStrike" kern="1200" cap="none" spc="0" normalizeH="0" baseline="0" noProof="0" dirty="0">
              <a:ln>
                <a:noFill/>
              </a:ln>
              <a:solidFill>
                <a:srgbClr val="595959"/>
              </a:solidFill>
              <a:effectLst/>
              <a:uLnTx/>
              <a:uFillTx/>
              <a:latin typeface="Calibri" panose="020F0502020204030204" pitchFamily="34" charset="0"/>
              <a:ea typeface="Arial" charset="0"/>
              <a:cs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12670397"/>
              </p:ext>
            </p:extLst>
          </p:nvPr>
        </p:nvGraphicFramePr>
        <p:xfrm>
          <a:off x="315943" y="837305"/>
          <a:ext cx="8412163" cy="5747199"/>
        </p:xfrm>
        <a:graphic>
          <a:graphicData uri="http://schemas.openxmlformats.org/drawingml/2006/table">
            <a:tbl>
              <a:tblPr/>
              <a:tblGrid>
                <a:gridCol w="738982">
                  <a:extLst>
                    <a:ext uri="{9D8B030D-6E8A-4147-A177-3AD203B41FA5}">
                      <a16:colId xmlns:a16="http://schemas.microsoft.com/office/drawing/2014/main" val="20000"/>
                    </a:ext>
                  </a:extLst>
                </a:gridCol>
                <a:gridCol w="2282575">
                  <a:extLst>
                    <a:ext uri="{9D8B030D-6E8A-4147-A177-3AD203B41FA5}">
                      <a16:colId xmlns:a16="http://schemas.microsoft.com/office/drawing/2014/main" val="20001"/>
                    </a:ext>
                  </a:extLst>
                </a:gridCol>
                <a:gridCol w="5390606">
                  <a:extLst>
                    <a:ext uri="{9D8B030D-6E8A-4147-A177-3AD203B41FA5}">
                      <a16:colId xmlns:a16="http://schemas.microsoft.com/office/drawing/2014/main" val="20002"/>
                    </a:ext>
                  </a:extLst>
                </a:gridCol>
              </a:tblGrid>
              <a:tr h="128059">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B0F0"/>
                          </a:solidFill>
                          <a:effectLst/>
                          <a:latin typeface="Calibri" panose="020F0502020204030204" pitchFamily="34" charset="0"/>
                          <a:ea typeface="Arial" charset="0"/>
                          <a:cs typeface="Calibri" panose="020F0502020204030204" pitchFamily="34" charset="0"/>
                        </a:rPr>
                        <a:t>Slide</a:t>
                      </a:r>
                    </a:p>
                  </a:txBody>
                  <a:tcPr marL="91437" marR="91437" marT="0" marB="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B0F0"/>
                          </a:solidFill>
                          <a:effectLst/>
                          <a:latin typeface="Calibri" panose="020F0502020204030204" pitchFamily="34" charset="0"/>
                          <a:ea typeface="Arial" charset="0"/>
                          <a:cs typeface="Calibri" panose="020F0502020204030204" pitchFamily="34" charset="0"/>
                        </a:rPr>
                        <a:t>Slide Title</a:t>
                      </a:r>
                    </a:p>
                  </a:txBody>
                  <a:tcPr marL="91437" marR="91437"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B0F0"/>
                          </a:solidFill>
                          <a:effectLst/>
                          <a:latin typeface="Calibri" panose="020F0502020204030204" pitchFamily="34" charset="0"/>
                          <a:ea typeface="Arial" charset="0"/>
                          <a:cs typeface="Calibri" panose="020F0502020204030204" pitchFamily="34" charset="0"/>
                        </a:rPr>
                        <a:t>Link</a:t>
                      </a:r>
                    </a:p>
                  </a:txBody>
                  <a:tcPr marL="91437" marR="91437" marT="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168633">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3-4</a:t>
                      </a:r>
                    </a:p>
                  </a:txBody>
                  <a:tcPr marL="91437" marR="91437" marT="91481" marB="9148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When Will Next U.S. Recession Begin?</a:t>
                      </a:r>
                    </a:p>
                  </a:txBody>
                  <a:tcPr marL="91437" marR="91437" marT="91481" marB="9148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r>
                        <a:rPr lang="fr-FR" sz="1000" dirty="0">
                          <a:latin typeface="Calibri" panose="020F0502020204030204" pitchFamily="34" charset="0"/>
                          <a:cs typeface="Calibri" panose="020F0502020204030204" pitchFamily="34" charset="0"/>
                          <a:hlinkClick r:id="rId3"/>
                        </a:rPr>
                        <a:t>https://pulsenomics.com/surveys/#home-price-expectations</a:t>
                      </a:r>
                      <a:endParaRPr lang="fr-FR" sz="1000" dirty="0">
                        <a:latin typeface="Calibri" panose="020F0502020204030204" pitchFamily="34" charset="0"/>
                        <a:cs typeface="Calibri" panose="020F0502020204030204" pitchFamily="34" charset="0"/>
                      </a:endParaRPr>
                    </a:p>
                    <a:p>
                      <a:r>
                        <a:rPr lang="fr-FR" sz="1000" dirty="0">
                          <a:latin typeface="Calibri" panose="020F0502020204030204" pitchFamily="34" charset="0"/>
                          <a:cs typeface="Calibri" panose="020F0502020204030204" pitchFamily="34" charset="0"/>
                          <a:hlinkClick r:id="rId4"/>
                        </a:rPr>
                        <a:t>https://www.wsj.com/articles/</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subscription</a:t>
                      </a:r>
                      <a:r>
                        <a:rPr lang="fr-FR" sz="1000" dirty="0">
                          <a:latin typeface="Calibri" panose="020F0502020204030204" pitchFamily="34" charset="0"/>
                          <a:cs typeface="Calibri" panose="020F0502020204030204" pitchFamily="34" charset="0"/>
                        </a:rPr>
                        <a:t> </a:t>
                      </a:r>
                      <a:r>
                        <a:rPr lang="fr-FR" sz="1000" dirty="0" err="1">
                          <a:latin typeface="Calibri" panose="020F0502020204030204" pitchFamily="34" charset="0"/>
                          <a:cs typeface="Calibri" panose="020F0502020204030204" pitchFamily="34" charset="0"/>
                        </a:rPr>
                        <a:t>required</a:t>
                      </a:r>
                      <a:r>
                        <a:rPr lang="fr-FR" sz="1000" dirty="0">
                          <a:latin typeface="Calibri" panose="020F0502020204030204" pitchFamily="34" charset="0"/>
                          <a:cs typeface="Calibri" panose="020F0502020204030204" pitchFamily="34" charset="0"/>
                        </a:rPr>
                        <a:t>)</a:t>
                      </a:r>
                    </a:p>
                    <a:p>
                      <a:r>
                        <a:rPr lang="fr-FR" sz="1000" dirty="0">
                          <a:latin typeface="Calibri" panose="020F0502020204030204" pitchFamily="34" charset="0"/>
                          <a:cs typeface="Calibri" panose="020F0502020204030204" pitchFamily="34" charset="0"/>
                          <a:hlinkClick r:id="rId5"/>
                        </a:rPr>
                        <a:t>https://www.cfosurvey.org/wp-content/uploads/2019/09/2019-Q3-US-Banners.pdf</a:t>
                      </a:r>
                      <a:endParaRPr lang="fr-FR" sz="1000" dirty="0">
                        <a:latin typeface="Calibri" panose="020F0502020204030204" pitchFamily="34" charset="0"/>
                        <a:cs typeface="Calibri" panose="020F0502020204030204" pitchFamily="34" charset="0"/>
                      </a:endParaRPr>
                    </a:p>
                    <a:p>
                      <a:r>
                        <a:rPr lang="fr-FR" sz="1000" dirty="0">
                          <a:latin typeface="Calibri" panose="020F0502020204030204" pitchFamily="34" charset="0"/>
                          <a:cs typeface="Calibri" panose="020F0502020204030204" pitchFamily="34" charset="0"/>
                          <a:hlinkClick r:id="rId6"/>
                        </a:rPr>
                        <a:t>https://</a:t>
                      </a:r>
                      <a:r>
                        <a:rPr lang="fr-FR" sz="1000" dirty="0" err="1">
                          <a:latin typeface="Calibri" panose="020F0502020204030204" pitchFamily="34" charset="0"/>
                          <a:cs typeface="Calibri" panose="020F0502020204030204" pitchFamily="34" charset="0"/>
                          <a:hlinkClick r:id="rId6"/>
                        </a:rPr>
                        <a:t>files.constantcontact.com</a:t>
                      </a:r>
                      <a:r>
                        <a:rPr lang="fr-FR" sz="1000" dirty="0">
                          <a:latin typeface="Calibri" panose="020F0502020204030204" pitchFamily="34" charset="0"/>
                          <a:cs typeface="Calibri" panose="020F0502020204030204" pitchFamily="34" charset="0"/>
                          <a:hlinkClick r:id="rId6"/>
                        </a:rPr>
                        <a:t>/668faa28001/2f0b98b4-3c7e-47e3-ade5-9887542aa300.pdf</a:t>
                      </a:r>
                      <a:endParaRPr lang="fr-FR" sz="1000" dirty="0">
                        <a:latin typeface="Calibri" panose="020F0502020204030204" pitchFamily="34" charset="0"/>
                        <a:cs typeface="Calibri" panose="020F0502020204030204" pitchFamily="34" charset="0"/>
                      </a:endParaRPr>
                    </a:p>
                  </a:txBody>
                  <a:tcPr marL="91437" marR="91437" marT="91481" marB="9148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12219">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5</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Home Price Change during Last 5 Recessions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hlinkClick r:id="rId7"/>
                        </a:rPr>
                        <a:t>https://www.corelogic.com/blog/2019/03/housing-recessions-and-recoveries.aspx</a:t>
                      </a:r>
                      <a:endParaRPr lang="en-US" sz="1000" dirty="0">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7"/>
                  </a:ext>
                </a:extLst>
              </a:tr>
              <a:tr h="13125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6</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Projected Home Price % Appreciation Going Forward</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sz="1000" dirty="0">
                          <a:latin typeface="Calibri" panose="020F0502020204030204" pitchFamily="34" charset="0"/>
                          <a:cs typeface="Calibri" panose="020F0502020204030204" pitchFamily="34" charset="0"/>
                          <a:hlinkClick r:id="rId8"/>
                        </a:rPr>
                        <a:t>www.freddiemac.com</a:t>
                      </a:r>
                      <a:endParaRPr 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hlinkClick r:id="rId9"/>
                        </a:rPr>
                        <a:t>www.fanniemae.com</a:t>
                      </a:r>
                      <a:endParaRPr 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hlinkClick r:id="rId10"/>
                        </a:rPr>
                        <a:t>www.nar.realtor/</a:t>
                      </a:r>
                      <a:endParaRPr 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hlinkClick r:id="rId11"/>
                        </a:rPr>
                        <a:t>www.pulsenomics.com</a:t>
                      </a:r>
                      <a:endParaRPr 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hlinkClick r:id="rId12"/>
                        </a:rPr>
                        <a:t>www.mba.org</a:t>
                      </a:r>
                      <a:endParaRPr lang="en-US" sz="1000" dirty="0">
                        <a:latin typeface="Calibri" panose="020F0502020204030204" pitchFamily="34" charset="0"/>
                        <a:cs typeface="Calibri" panose="020F0502020204030204" pitchFamily="34" charset="0"/>
                      </a:endParaRPr>
                    </a:p>
                    <a:p>
                      <a:r>
                        <a:rPr lang="en-US" sz="1000" dirty="0">
                          <a:latin typeface="Calibri" panose="020F0502020204030204" pitchFamily="34" charset="0"/>
                          <a:cs typeface="Calibri" panose="020F0502020204030204" pitchFamily="34" charset="0"/>
                          <a:hlinkClick r:id="rId13"/>
                        </a:rPr>
                        <a:t>www.zelmanassociates.com</a:t>
                      </a:r>
                      <a:r>
                        <a:rPr lang="en-US" sz="1000" dirty="0">
                          <a:latin typeface="Calibri" panose="020F0502020204030204" pitchFamily="34" charset="0"/>
                          <a:cs typeface="Calibri" panose="020F0502020204030204" pitchFamily="34" charset="0"/>
                        </a:rPr>
                        <a:t> (subscription required)</a:t>
                      </a:r>
                    </a:p>
                    <a:p>
                      <a:r>
                        <a:rPr lang="en-US" sz="1000" dirty="0" err="1">
                          <a:latin typeface="Calibri" panose="020F0502020204030204" pitchFamily="34" charset="0"/>
                          <a:cs typeface="Calibri" panose="020F0502020204030204" pitchFamily="34" charset="0"/>
                        </a:rPr>
                        <a:t>wsj.com</a:t>
                      </a:r>
                      <a:r>
                        <a:rPr lang="en-US" sz="1000" dirty="0">
                          <a:latin typeface="Calibri" panose="020F0502020204030204" pitchFamily="34" charset="0"/>
                          <a:cs typeface="Calibri" panose="020F0502020204030204" pitchFamily="34" charset="0"/>
                        </a:rPr>
                        <a:t> (subscription required)</a:t>
                      </a: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52251">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7</a:t>
                      </a:r>
                    </a:p>
                  </a:txBody>
                  <a:tcPr marL="91437" marR="91437" marT="91481" marB="9148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Forecasted Y-O-Y % Change in Price</a:t>
                      </a:r>
                    </a:p>
                  </a:txBody>
                  <a:tcPr marL="91437" marR="91437" marT="91481" marB="9148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lnSpc>
                          <a:spcPct val="90000"/>
                        </a:lnSpc>
                        <a:spcBef>
                          <a:spcPts val="1000"/>
                        </a:spcBef>
                        <a:buFont typeface="Arial" charset="0"/>
                        <a:defRPr sz="2400">
                          <a:solidFill>
                            <a:schemeClr val="tx1"/>
                          </a:solidFill>
                          <a:latin typeface="Arial" charset="0"/>
                        </a:defRPr>
                      </a:lvl1pPr>
                      <a:lvl2pPr marL="742950" indent="-285750" defTabSz="457200">
                        <a:lnSpc>
                          <a:spcPct val="90000"/>
                        </a:lnSpc>
                        <a:spcBef>
                          <a:spcPts val="500"/>
                        </a:spcBef>
                        <a:buFont typeface="Arial" charset="0"/>
                        <a:defRPr sz="2000">
                          <a:solidFill>
                            <a:schemeClr val="tx1"/>
                          </a:solidFill>
                          <a:latin typeface="Arial" charset="0"/>
                        </a:defRPr>
                      </a:lvl2pPr>
                      <a:lvl3pPr marL="1143000" indent="-228600" defTabSz="457200">
                        <a:lnSpc>
                          <a:spcPct val="90000"/>
                        </a:lnSpc>
                        <a:spcBef>
                          <a:spcPts val="500"/>
                        </a:spcBef>
                        <a:buFont typeface="Arial" charset="0"/>
                        <a:defRPr>
                          <a:solidFill>
                            <a:schemeClr val="tx1"/>
                          </a:solidFill>
                          <a:latin typeface="Arial" charset="0"/>
                        </a:defRPr>
                      </a:lvl3pPr>
                      <a:lvl4pPr marL="1600200" indent="-228600" defTabSz="457200">
                        <a:lnSpc>
                          <a:spcPct val="90000"/>
                        </a:lnSpc>
                        <a:spcBef>
                          <a:spcPts val="500"/>
                        </a:spcBef>
                        <a:buFont typeface="Arial" charset="0"/>
                        <a:defRPr sz="1600">
                          <a:solidFill>
                            <a:schemeClr val="tx1"/>
                          </a:solidFill>
                          <a:latin typeface="Arial" charset="0"/>
                        </a:defRPr>
                      </a:lvl4pPr>
                      <a:lvl5pPr marL="2057400" indent="-228600" defTabSz="457200">
                        <a:lnSpc>
                          <a:spcPct val="90000"/>
                        </a:lnSpc>
                        <a:spcBef>
                          <a:spcPts val="500"/>
                        </a:spcBef>
                        <a:buFont typeface="Arial" charset="0"/>
                        <a:defRPr sz="1600">
                          <a:solidFill>
                            <a:schemeClr val="tx1"/>
                          </a:solidFill>
                          <a:latin typeface="Arial" charset="0"/>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hlinkClick r:id="rId14"/>
                        </a:rPr>
                        <a:t>https://www.corelogic.com/insights-download/homeowner-equity-report.aspx</a:t>
                      </a:r>
                      <a:endParaRPr lang="en-US" altLang="en-US" sz="1000" dirty="0">
                        <a:latin typeface="Calibri" panose="020F0502020204030204" pitchFamily="34" charset="0"/>
                        <a:cs typeface="Calibri" panose="020F0502020204030204" pitchFamily="34" charset="0"/>
                      </a:endParaRPr>
                    </a:p>
                  </a:txBody>
                  <a:tcPr marL="91437" marR="91437" marT="91481" marB="9148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0"/>
                  </a:ext>
                </a:extLst>
              </a:tr>
              <a:tr h="352251">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8</a:t>
                      </a:r>
                    </a:p>
                  </a:txBody>
                  <a:tcPr marL="91437" marR="91437" marT="91481" marB="9148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30 Year Fixed Mortgage Rate</a:t>
                      </a:r>
                    </a:p>
                  </a:txBody>
                  <a:tcPr marL="91437" marR="91437" marT="91481" marB="9148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a:lnSpc>
                          <a:spcPct val="90000"/>
                        </a:lnSpc>
                        <a:spcBef>
                          <a:spcPts val="1000"/>
                        </a:spcBef>
                        <a:buFont typeface="Arial" charset="0"/>
                        <a:defRPr sz="2400">
                          <a:solidFill>
                            <a:schemeClr val="tx1"/>
                          </a:solidFill>
                          <a:latin typeface="Arial" charset="0"/>
                        </a:defRPr>
                      </a:lvl1pPr>
                      <a:lvl2pPr marL="742950" indent="-285750" defTabSz="457200">
                        <a:lnSpc>
                          <a:spcPct val="90000"/>
                        </a:lnSpc>
                        <a:spcBef>
                          <a:spcPts val="500"/>
                        </a:spcBef>
                        <a:buFont typeface="Arial" charset="0"/>
                        <a:defRPr sz="2000">
                          <a:solidFill>
                            <a:schemeClr val="tx1"/>
                          </a:solidFill>
                          <a:latin typeface="Arial" charset="0"/>
                        </a:defRPr>
                      </a:lvl2pPr>
                      <a:lvl3pPr marL="1143000" indent="-228600" defTabSz="457200">
                        <a:lnSpc>
                          <a:spcPct val="90000"/>
                        </a:lnSpc>
                        <a:spcBef>
                          <a:spcPts val="500"/>
                        </a:spcBef>
                        <a:buFont typeface="Arial" charset="0"/>
                        <a:defRPr>
                          <a:solidFill>
                            <a:schemeClr val="tx1"/>
                          </a:solidFill>
                          <a:latin typeface="Arial" charset="0"/>
                        </a:defRPr>
                      </a:lvl3pPr>
                      <a:lvl4pPr marL="1600200" indent="-228600" defTabSz="457200">
                        <a:lnSpc>
                          <a:spcPct val="90000"/>
                        </a:lnSpc>
                        <a:spcBef>
                          <a:spcPts val="500"/>
                        </a:spcBef>
                        <a:buFont typeface="Arial" charset="0"/>
                        <a:defRPr sz="1600">
                          <a:solidFill>
                            <a:schemeClr val="tx1"/>
                          </a:solidFill>
                          <a:latin typeface="Arial" charset="0"/>
                        </a:defRPr>
                      </a:lvl4pPr>
                      <a:lvl5pPr marL="2057400" indent="-228600" defTabSz="457200">
                        <a:lnSpc>
                          <a:spcPct val="90000"/>
                        </a:lnSpc>
                        <a:spcBef>
                          <a:spcPts val="500"/>
                        </a:spcBef>
                        <a:buFont typeface="Arial" charset="0"/>
                        <a:defRPr sz="1600">
                          <a:solidFill>
                            <a:schemeClr val="tx1"/>
                          </a:solidFill>
                          <a:latin typeface="Arial" charset="0"/>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457200" rtl="0" eaLnBrk="1" fontAlgn="auto" latinLnBrk="0" hangingPunct="1">
                        <a:lnSpc>
                          <a:spcPct val="90000"/>
                        </a:lnSpc>
                        <a:spcBef>
                          <a:spcPct val="0"/>
                        </a:spcBef>
                        <a:spcAft>
                          <a:spcPts val="0"/>
                        </a:spcAft>
                        <a:buClrTx/>
                        <a:buSzTx/>
                        <a:buFont typeface="Arial" charset="0"/>
                        <a:buNone/>
                        <a:tabLst/>
                        <a:defRPr/>
                      </a:pPr>
                      <a:r>
                        <a:rPr lang="en-US" sz="1000" dirty="0" err="1">
                          <a:latin typeface="Calibri" panose="020F0502020204030204" pitchFamily="34" charset="0"/>
                          <a:cs typeface="Calibri" panose="020F0502020204030204" pitchFamily="34" charset="0"/>
                        </a:rPr>
                        <a:t>freddiemac.com</a:t>
                      </a:r>
                      <a:endParaRPr lang="en-US" sz="1000" dirty="0">
                        <a:latin typeface="Calibri" panose="020F0502020204030204" pitchFamily="34" charset="0"/>
                        <a:cs typeface="Calibri" panose="020F0502020204030204" pitchFamily="34" charset="0"/>
                      </a:endParaRPr>
                    </a:p>
                  </a:txBody>
                  <a:tcPr marL="91437" marR="91437" marT="91481" marB="9148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52251">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9</a:t>
                      </a:r>
                    </a:p>
                  </a:txBody>
                  <a:tcPr marL="91437" marR="91437" marT="91481" marB="9148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Payment as a % of Income</a:t>
                      </a:r>
                    </a:p>
                  </a:txBody>
                  <a:tcPr marL="91437" marR="91437" marT="91481" marB="9148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lnSpc>
                          <a:spcPct val="90000"/>
                        </a:lnSpc>
                        <a:spcBef>
                          <a:spcPts val="1000"/>
                        </a:spcBef>
                        <a:buFont typeface="Arial" charset="0"/>
                        <a:defRPr sz="2400">
                          <a:solidFill>
                            <a:schemeClr val="tx1"/>
                          </a:solidFill>
                          <a:latin typeface="Arial" charset="0"/>
                        </a:defRPr>
                      </a:lvl1pPr>
                      <a:lvl2pPr marL="742950" indent="-285750" defTabSz="457200">
                        <a:lnSpc>
                          <a:spcPct val="90000"/>
                        </a:lnSpc>
                        <a:spcBef>
                          <a:spcPts val="500"/>
                        </a:spcBef>
                        <a:buFont typeface="Arial" charset="0"/>
                        <a:defRPr sz="2000">
                          <a:solidFill>
                            <a:schemeClr val="tx1"/>
                          </a:solidFill>
                          <a:latin typeface="Arial" charset="0"/>
                        </a:defRPr>
                      </a:lvl2pPr>
                      <a:lvl3pPr marL="1143000" indent="-228600" defTabSz="457200">
                        <a:lnSpc>
                          <a:spcPct val="90000"/>
                        </a:lnSpc>
                        <a:spcBef>
                          <a:spcPts val="500"/>
                        </a:spcBef>
                        <a:buFont typeface="Arial" charset="0"/>
                        <a:defRPr>
                          <a:solidFill>
                            <a:schemeClr val="tx1"/>
                          </a:solidFill>
                          <a:latin typeface="Arial" charset="0"/>
                        </a:defRPr>
                      </a:lvl3pPr>
                      <a:lvl4pPr marL="1600200" indent="-228600" defTabSz="457200">
                        <a:lnSpc>
                          <a:spcPct val="90000"/>
                        </a:lnSpc>
                        <a:spcBef>
                          <a:spcPts val="500"/>
                        </a:spcBef>
                        <a:buFont typeface="Arial" charset="0"/>
                        <a:defRPr sz="1600">
                          <a:solidFill>
                            <a:schemeClr val="tx1"/>
                          </a:solidFill>
                          <a:latin typeface="Arial" charset="0"/>
                        </a:defRPr>
                      </a:lvl4pPr>
                      <a:lvl5pPr marL="2057400" indent="-228600" defTabSz="457200">
                        <a:lnSpc>
                          <a:spcPct val="90000"/>
                        </a:lnSpc>
                        <a:spcBef>
                          <a:spcPts val="500"/>
                        </a:spcBef>
                        <a:buFont typeface="Arial" charset="0"/>
                        <a:defRPr sz="1600">
                          <a:solidFill>
                            <a:schemeClr val="tx1"/>
                          </a:solidFill>
                          <a:latin typeface="Arial" charset="0"/>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457200" rtl="0" eaLnBrk="1" fontAlgn="auto" latinLnBrk="0" hangingPunct="1">
                        <a:lnSpc>
                          <a:spcPct val="90000"/>
                        </a:lnSpc>
                        <a:spcBef>
                          <a:spcPts val="1000"/>
                        </a:spcBef>
                        <a:spcAft>
                          <a:spcPts val="0"/>
                        </a:spcAft>
                        <a:buClrTx/>
                        <a:buSzTx/>
                        <a:buFont typeface="Arial" charset="0"/>
                        <a:buNone/>
                        <a:tabLst/>
                        <a:defRPr/>
                      </a:pPr>
                      <a:r>
                        <a:rPr lang="en-US" sz="1000" dirty="0">
                          <a:latin typeface="Calibri" panose="020F0502020204030204" pitchFamily="34" charset="0"/>
                          <a:cs typeface="Calibri" panose="020F0502020204030204" pitchFamily="34" charset="0"/>
                          <a:hlinkClick r:id="rId15"/>
                        </a:rPr>
                        <a:t>https://www.nar.realtor/blogs/economists-outlook/july-2019-housing-affordability-index</a:t>
                      </a:r>
                      <a:endParaRPr lang="en-US" sz="1000" dirty="0">
                        <a:latin typeface="Calibri" panose="020F0502020204030204" pitchFamily="34" charset="0"/>
                        <a:cs typeface="Calibri" panose="020F0502020204030204" pitchFamily="34" charset="0"/>
                      </a:endParaRPr>
                    </a:p>
                  </a:txBody>
                  <a:tcPr marL="91437" marR="91437" marT="91481" marB="9148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512326">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10</a:t>
                      </a:r>
                    </a:p>
                  </a:txBody>
                  <a:tcPr marL="91437" marR="91437" marT="91481" marB="9148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Typical Mortgage Payment</a:t>
                      </a:r>
                    </a:p>
                  </a:txBody>
                  <a:tcPr marL="91437" marR="91437" marT="91481" marB="9148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000" dirty="0">
                          <a:latin typeface="Calibri" panose="020F0502020204030204" pitchFamily="34" charset="0"/>
                          <a:cs typeface="Calibri" panose="020F0502020204030204" pitchFamily="34" charset="0"/>
                          <a:hlinkClick r:id="rId16"/>
                        </a:rPr>
                        <a:t>https://www.corelogic.com/blog/2019/09/typical-mortgage-payment-us-homebuyers-committing-to-continues-to-dip-below-year-ago-levels.aspx</a:t>
                      </a:r>
                      <a:endParaRPr lang="en-US" sz="1000" u="none" kern="1200" dirty="0">
                        <a:solidFill>
                          <a:schemeClr val="tx1"/>
                        </a:solidFill>
                        <a:effectLst/>
                        <a:latin typeface="Calibri" panose="020F0502020204030204" pitchFamily="34" charset="0"/>
                        <a:ea typeface="+mn-ea"/>
                        <a:cs typeface="Calibri" panose="020F0502020204030204" pitchFamily="34" charset="0"/>
                      </a:endParaRPr>
                    </a:p>
                  </a:txBody>
                  <a:tcPr marL="91437" marR="91437" marT="91481" marB="9148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52251">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11</a:t>
                      </a:r>
                    </a:p>
                  </a:txBody>
                  <a:tcPr marL="91437" marR="91437" marT="91481" marB="91481"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Frank </a:t>
                      </a:r>
                      <a:r>
                        <a:rPr kumimoji="0" lang="en-US" altLang="en-US" sz="1000" b="0" i="0" u="none" strike="noStrike" cap="none" normalizeH="0" baseline="0" dirty="0" err="1">
                          <a:ln>
                            <a:noFill/>
                          </a:ln>
                          <a:solidFill>
                            <a:schemeClr val="tx1"/>
                          </a:solidFill>
                          <a:effectLst/>
                          <a:latin typeface="Calibri" panose="020F0502020204030204" pitchFamily="34" charset="0"/>
                          <a:ea typeface="Arial" charset="0"/>
                          <a:cs typeface="Calibri" panose="020F0502020204030204" pitchFamily="34" charset="0"/>
                        </a:rPr>
                        <a:t>Nothaft</a:t>
                      </a: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 Quote</a:t>
                      </a:r>
                    </a:p>
                  </a:txBody>
                  <a:tcPr marL="91437" marR="91437" marT="91481" marB="91481"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lnSpc>
                          <a:spcPct val="90000"/>
                        </a:lnSpc>
                        <a:spcBef>
                          <a:spcPts val="1000"/>
                        </a:spcBef>
                        <a:buFont typeface="Arial" charset="0"/>
                        <a:defRPr sz="2400">
                          <a:solidFill>
                            <a:schemeClr val="tx1"/>
                          </a:solidFill>
                          <a:latin typeface="Arial" charset="0"/>
                        </a:defRPr>
                      </a:lvl1pPr>
                      <a:lvl2pPr marL="742950" indent="-285750" defTabSz="457200">
                        <a:lnSpc>
                          <a:spcPct val="90000"/>
                        </a:lnSpc>
                        <a:spcBef>
                          <a:spcPts val="500"/>
                        </a:spcBef>
                        <a:buFont typeface="Arial" charset="0"/>
                        <a:defRPr sz="2000">
                          <a:solidFill>
                            <a:schemeClr val="tx1"/>
                          </a:solidFill>
                          <a:latin typeface="Arial" charset="0"/>
                        </a:defRPr>
                      </a:lvl2pPr>
                      <a:lvl3pPr marL="1143000" indent="-228600" defTabSz="457200">
                        <a:lnSpc>
                          <a:spcPct val="90000"/>
                        </a:lnSpc>
                        <a:spcBef>
                          <a:spcPts val="500"/>
                        </a:spcBef>
                        <a:buFont typeface="Arial" charset="0"/>
                        <a:defRPr>
                          <a:solidFill>
                            <a:schemeClr val="tx1"/>
                          </a:solidFill>
                          <a:latin typeface="Arial" charset="0"/>
                        </a:defRPr>
                      </a:lvl3pPr>
                      <a:lvl4pPr marL="1600200" indent="-228600" defTabSz="457200">
                        <a:lnSpc>
                          <a:spcPct val="90000"/>
                        </a:lnSpc>
                        <a:spcBef>
                          <a:spcPts val="500"/>
                        </a:spcBef>
                        <a:buFont typeface="Arial" charset="0"/>
                        <a:defRPr sz="1600">
                          <a:solidFill>
                            <a:schemeClr val="tx1"/>
                          </a:solidFill>
                          <a:latin typeface="Arial" charset="0"/>
                        </a:defRPr>
                      </a:lvl4pPr>
                      <a:lvl5pPr marL="2057400" indent="-228600" defTabSz="457200">
                        <a:lnSpc>
                          <a:spcPct val="90000"/>
                        </a:lnSpc>
                        <a:spcBef>
                          <a:spcPts val="500"/>
                        </a:spcBef>
                        <a:buFont typeface="Arial" charset="0"/>
                        <a:defRPr sz="1600">
                          <a:solidFill>
                            <a:schemeClr val="tx1"/>
                          </a:solidFill>
                          <a:latin typeface="Arial" charset="0"/>
                        </a:defRPr>
                      </a:lvl5pPr>
                      <a:lvl6pPr marL="25146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defTabSz="4572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457200" rtl="0" eaLnBrk="1" fontAlgn="auto" latinLnBrk="0" hangingPunct="1">
                        <a:lnSpc>
                          <a:spcPct val="90000"/>
                        </a:lnSpc>
                        <a:spcBef>
                          <a:spcPts val="1000"/>
                        </a:spcBef>
                        <a:spcAft>
                          <a:spcPts val="0"/>
                        </a:spcAft>
                        <a:buClrTx/>
                        <a:buSzTx/>
                        <a:buFont typeface="Arial" charset="0"/>
                        <a:buNone/>
                        <a:tabLst/>
                        <a:defRPr/>
                      </a:pPr>
                      <a:r>
                        <a:rPr lang="en-US" sz="1000" dirty="0">
                          <a:latin typeface="Calibri" panose="020F0502020204030204" pitchFamily="34" charset="0"/>
                          <a:cs typeface="Calibri" panose="020F0502020204030204" pitchFamily="34" charset="0"/>
                          <a:hlinkClick r:id="rId17"/>
                        </a:rPr>
                        <a:t>https://www.corelogic.com/insights/homeowner-equity-report.asp</a:t>
                      </a:r>
                      <a:endParaRPr lang="en-US" sz="1000" dirty="0">
                        <a:latin typeface="Calibri" panose="020F0502020204030204" pitchFamily="34" charset="0"/>
                        <a:cs typeface="Calibri" panose="020F0502020204030204" pitchFamily="34" charset="0"/>
                      </a:endParaRPr>
                    </a:p>
                  </a:txBody>
                  <a:tcPr marL="91437" marR="91437" marT="91481" marB="91481"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1"/>
                  </a:ext>
                </a:extLst>
              </a:tr>
              <a:tr h="35222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12</a:t>
                      </a:r>
                    </a:p>
                  </a:txBody>
                  <a:tcPr marL="91437" marR="91437" marT="91466" marB="91466"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Home Equity Gain</a:t>
                      </a:r>
                    </a:p>
                  </a:txBody>
                  <a:tcPr marL="91437" marR="91437" marT="91466" marB="91466"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685807" rtl="0" eaLnBrk="1" fontAlgn="auto" latinLnBrk="0" hangingPunct="1">
                        <a:lnSpc>
                          <a:spcPct val="100000"/>
                        </a:lnSpc>
                        <a:spcBef>
                          <a:spcPct val="20000"/>
                        </a:spcBef>
                        <a:spcAft>
                          <a:spcPts val="0"/>
                        </a:spcAft>
                        <a:buClrTx/>
                        <a:buSzTx/>
                        <a:buFont typeface="Arial" charset="0"/>
                        <a:buNone/>
                        <a:tabLst/>
                        <a:defRPr/>
                      </a:pPr>
                      <a:r>
                        <a:rPr lang="en-US" sz="1000" dirty="0">
                          <a:latin typeface="Calibri" panose="020F0502020204030204" pitchFamily="34" charset="0"/>
                          <a:cs typeface="Calibri" panose="020F0502020204030204" pitchFamily="34" charset="0"/>
                          <a:hlinkClick r:id="rId14"/>
                        </a:rPr>
                        <a:t>https://www.corelogic.com/insights-download/homeowner-equity-report.aspx</a:t>
                      </a:r>
                      <a:endParaRPr lang="en-US" sz="1000" dirty="0">
                        <a:latin typeface="Calibri" panose="020F0502020204030204" pitchFamily="34" charset="0"/>
                        <a:cs typeface="Calibri" panose="020F0502020204030204" pitchFamily="34" charset="0"/>
                      </a:endParaRPr>
                    </a:p>
                  </a:txBody>
                  <a:tcPr marL="91437" marR="91437" marT="91466" marB="91466"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52144">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13-14</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Home Price Expectations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000" dirty="0">
                          <a:latin typeface="Calibri" panose="020F0502020204030204" pitchFamily="34" charset="0"/>
                          <a:cs typeface="Calibri" panose="020F0502020204030204" pitchFamily="34" charset="0"/>
                          <a:hlinkClick r:id="rId3"/>
                        </a:rPr>
                        <a:t>https://pulsenomics.com/surveys/#home-price-expectations</a:t>
                      </a:r>
                      <a:endParaRPr lang="en-US" sz="1000" dirty="0">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6"/>
                  </a:ext>
                </a:extLst>
              </a:tr>
            </a:tbl>
          </a:graphicData>
        </a:graphic>
      </p:graphicFrame>
      <p:sp>
        <p:nvSpPr>
          <p:cNvPr id="4" name="Rectangle 2">
            <a:extLst>
              <a:ext uri="{FF2B5EF4-FFF2-40B4-BE49-F238E27FC236}">
                <a16:creationId xmlns:a16="http://schemas.microsoft.com/office/drawing/2014/main" id="{0C0AB53E-2B99-B54F-9C7D-78BD6683E5C3}"/>
              </a:ext>
            </a:extLst>
          </p:cNvPr>
          <p:cNvSpPr>
            <a:spLocks noChangeArrowheads="1"/>
          </p:cNvSpPr>
          <p:nvPr/>
        </p:nvSpPr>
        <p:spPr bwMode="auto">
          <a:xfrm>
            <a:off x="5943600" y="6622094"/>
            <a:ext cx="320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err="1">
                <a:ln>
                  <a:noFill/>
                </a:ln>
                <a:solidFill>
                  <a:srgbClr val="BFBFBF"/>
                </a:solidFill>
                <a:effectLst/>
                <a:uLnTx/>
                <a:uFillTx/>
                <a:latin typeface="Calibri" panose="020F0502020204030204" pitchFamily="34" charset="0"/>
                <a:ea typeface="Arial" charset="0"/>
                <a:cs typeface="Calibri" panose="020F0502020204030204" pitchFamily="34" charset="0"/>
              </a:rPr>
              <a:t>KEEPINGCURRENTMATTERS.COM</a:t>
            </a:r>
            <a:endParaRPr kumimoji="0" lang="en-US" altLang="en-US" sz="1200" b="0" i="0" u="none" strike="noStrike" kern="1200" cap="none" spc="0" normalizeH="0" baseline="0" noProof="0" dirty="0">
              <a:ln>
                <a:noFill/>
              </a:ln>
              <a:solidFill>
                <a:srgbClr val="BFBFBF"/>
              </a:solidFill>
              <a:effectLst/>
              <a:uLnTx/>
              <a:uFillTx/>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4010063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Box 4"/>
          <p:cNvSpPr txBox="1">
            <a:spLocks noChangeArrowheads="1"/>
          </p:cNvSpPr>
          <p:nvPr/>
        </p:nvSpPr>
        <p:spPr bwMode="auto">
          <a:xfrm>
            <a:off x="216724" y="250346"/>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595959"/>
                </a:solidFill>
                <a:effectLst/>
                <a:uLnTx/>
                <a:uFillTx/>
                <a:latin typeface="Calibri" panose="020F0502020204030204" pitchFamily="34" charset="0"/>
                <a:ea typeface="Arial" charset="0"/>
                <a:cs typeface="Calibri" panose="020F0502020204030204" pitchFamily="34" charset="0"/>
              </a:rPr>
              <a:t>Resources</a:t>
            </a:r>
            <a:endParaRPr kumimoji="0" lang="en-US" altLang="en-US" sz="3200" b="0" i="0" u="none" strike="noStrike" kern="1200" cap="none" spc="0" normalizeH="0" baseline="0" noProof="0" dirty="0">
              <a:ln>
                <a:noFill/>
              </a:ln>
              <a:solidFill>
                <a:srgbClr val="595959"/>
              </a:solidFill>
              <a:effectLst/>
              <a:uLnTx/>
              <a:uFillTx/>
              <a:latin typeface="Calibri" panose="020F0502020204030204" pitchFamily="34" charset="0"/>
              <a:ea typeface="Arial" charset="0"/>
              <a:cs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545412913"/>
              </p:ext>
            </p:extLst>
          </p:nvPr>
        </p:nvGraphicFramePr>
        <p:xfrm>
          <a:off x="315943" y="779431"/>
          <a:ext cx="8412163" cy="5828224"/>
        </p:xfrm>
        <a:graphic>
          <a:graphicData uri="http://schemas.openxmlformats.org/drawingml/2006/table">
            <a:tbl>
              <a:tblPr/>
              <a:tblGrid>
                <a:gridCol w="738982">
                  <a:extLst>
                    <a:ext uri="{9D8B030D-6E8A-4147-A177-3AD203B41FA5}">
                      <a16:colId xmlns:a16="http://schemas.microsoft.com/office/drawing/2014/main" val="20000"/>
                    </a:ext>
                  </a:extLst>
                </a:gridCol>
                <a:gridCol w="2282575">
                  <a:extLst>
                    <a:ext uri="{9D8B030D-6E8A-4147-A177-3AD203B41FA5}">
                      <a16:colId xmlns:a16="http://schemas.microsoft.com/office/drawing/2014/main" val="20001"/>
                    </a:ext>
                  </a:extLst>
                </a:gridCol>
                <a:gridCol w="5390606">
                  <a:extLst>
                    <a:ext uri="{9D8B030D-6E8A-4147-A177-3AD203B41FA5}">
                      <a16:colId xmlns:a16="http://schemas.microsoft.com/office/drawing/2014/main" val="20002"/>
                    </a:ext>
                  </a:extLst>
                </a:gridCol>
              </a:tblGrid>
              <a:tr h="337884">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B0F0"/>
                          </a:solidFill>
                          <a:effectLst/>
                          <a:latin typeface="Calibri" panose="020F0502020204030204" pitchFamily="34" charset="0"/>
                          <a:ea typeface="Arial" charset="0"/>
                          <a:cs typeface="Calibri" panose="020F0502020204030204" pitchFamily="34" charset="0"/>
                        </a:rPr>
                        <a:t>Slide</a:t>
                      </a:r>
                    </a:p>
                  </a:txBody>
                  <a:tcPr marL="91437" marR="91437" marT="0" marB="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B0F0"/>
                          </a:solidFill>
                          <a:effectLst/>
                          <a:latin typeface="Calibri" panose="020F0502020204030204" pitchFamily="34" charset="0"/>
                          <a:ea typeface="Arial" charset="0"/>
                          <a:cs typeface="Calibri" panose="020F0502020204030204" pitchFamily="34" charset="0"/>
                        </a:rPr>
                        <a:t>Slide Title</a:t>
                      </a:r>
                    </a:p>
                  </a:txBody>
                  <a:tcPr marL="91437" marR="91437"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lnSpc>
                          <a:spcPct val="90000"/>
                        </a:lnSpc>
                        <a:spcBef>
                          <a:spcPts val="1000"/>
                        </a:spcBef>
                        <a:buFont typeface="Arial" charset="0"/>
                        <a:defRPr sz="2400">
                          <a:solidFill>
                            <a:schemeClr val="tx1"/>
                          </a:solidFill>
                          <a:latin typeface="Arial" charset="0"/>
                        </a:defRPr>
                      </a:lvl1pPr>
                      <a:lvl2pPr marL="742950" indent="-285750">
                        <a:lnSpc>
                          <a:spcPct val="90000"/>
                        </a:lnSpc>
                        <a:spcBef>
                          <a:spcPts val="500"/>
                        </a:spcBef>
                        <a:buFont typeface="Arial" charset="0"/>
                        <a:defRPr sz="2000">
                          <a:solidFill>
                            <a:schemeClr val="tx1"/>
                          </a:solidFill>
                          <a:latin typeface="Arial" charset="0"/>
                        </a:defRPr>
                      </a:lvl2pPr>
                      <a:lvl3pPr marL="1143000" indent="-228600">
                        <a:lnSpc>
                          <a:spcPct val="90000"/>
                        </a:lnSpc>
                        <a:spcBef>
                          <a:spcPts val="500"/>
                        </a:spcBef>
                        <a:buFont typeface="Arial" charset="0"/>
                        <a:defRPr>
                          <a:solidFill>
                            <a:schemeClr val="tx1"/>
                          </a:solidFill>
                          <a:latin typeface="Arial" charset="0"/>
                        </a:defRPr>
                      </a:lvl3pPr>
                      <a:lvl4pPr marL="1600200" indent="-228600">
                        <a:lnSpc>
                          <a:spcPct val="90000"/>
                        </a:lnSpc>
                        <a:spcBef>
                          <a:spcPts val="500"/>
                        </a:spcBef>
                        <a:buFont typeface="Arial" charset="0"/>
                        <a:defRPr sz="1600">
                          <a:solidFill>
                            <a:schemeClr val="tx1"/>
                          </a:solidFill>
                          <a:latin typeface="Arial" charset="0"/>
                        </a:defRPr>
                      </a:lvl4pPr>
                      <a:lvl5pPr marL="2057400" indent="-228600">
                        <a:lnSpc>
                          <a:spcPct val="90000"/>
                        </a:lnSpc>
                        <a:spcBef>
                          <a:spcPts val="500"/>
                        </a:spcBef>
                        <a:buFont typeface="Arial" charset="0"/>
                        <a:defRPr sz="1600">
                          <a:solidFill>
                            <a:schemeClr val="tx1"/>
                          </a:solidFill>
                          <a:latin typeface="Arial"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Arial"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Arial"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Arial"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1" i="0" u="none" strike="noStrike" cap="none" normalizeH="0" baseline="0" dirty="0">
                          <a:ln>
                            <a:noFill/>
                          </a:ln>
                          <a:solidFill>
                            <a:srgbClr val="00B0F0"/>
                          </a:solidFill>
                          <a:effectLst/>
                          <a:latin typeface="Calibri" panose="020F0502020204030204" pitchFamily="34" charset="0"/>
                          <a:ea typeface="Arial" charset="0"/>
                          <a:cs typeface="Calibri" panose="020F0502020204030204" pitchFamily="34" charset="0"/>
                        </a:rPr>
                        <a:t>Link</a:t>
                      </a:r>
                    </a:p>
                  </a:txBody>
                  <a:tcPr marL="91437" marR="91437" marT="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9291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15</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Median Asking Rent</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685807" rtl="0" eaLnBrk="1" fontAlgn="auto" latinLnBrk="0" hangingPunct="1">
                        <a:lnSpc>
                          <a:spcPct val="100000"/>
                        </a:lnSpc>
                        <a:spcBef>
                          <a:spcPts val="0"/>
                        </a:spcBef>
                        <a:spcAft>
                          <a:spcPts val="0"/>
                        </a:spcAft>
                        <a:buClrTx/>
                        <a:buSzTx/>
                        <a:buFontTx/>
                        <a:buNone/>
                        <a:tabLst/>
                        <a:defRPr/>
                      </a:pPr>
                      <a:r>
                        <a:rPr lang="en-US" altLang="en-US" sz="1000" dirty="0">
                          <a:latin typeface="Calibri" panose="020F0502020204030204" pitchFamily="34" charset="0"/>
                          <a:cs typeface="Calibri" panose="020F0502020204030204" pitchFamily="34" charset="0"/>
                          <a:hlinkClick r:id="rId3"/>
                        </a:rPr>
                        <a:t>http://www.census.gov/housing/hvs/files/currenthvspress.pdf</a:t>
                      </a:r>
                      <a:endParaRPr lang="en-US" altLang="en-US" sz="1000" dirty="0">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3514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16</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Non-Financial Benefits of Homeownership</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1000" dirty="0">
                          <a:latin typeface="Calibri" panose="020F0502020204030204" pitchFamily="34" charset="0"/>
                          <a:cs typeface="Calibri" panose="020F0502020204030204" pitchFamily="34" charset="0"/>
                          <a:hlinkClick r:id="rId4"/>
                        </a:rPr>
                        <a:t>https://info.bankofamerica.com/homebuyers-report/</a:t>
                      </a:r>
                      <a:endParaRPr lang="en-US" sz="1000" dirty="0">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7"/>
                  </a:ext>
                </a:extLst>
              </a:tr>
              <a:tr h="9291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17</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Home Price Index</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1000" dirty="0">
                          <a:latin typeface="Calibri" panose="020F0502020204030204" pitchFamily="34" charset="0"/>
                          <a:cs typeface="Calibri" panose="020F0502020204030204" pitchFamily="34" charset="0"/>
                          <a:hlinkClick r:id="rId5"/>
                        </a:rPr>
                        <a:t>https://www.corelogic.com/insights/home-price-index.aspx</a:t>
                      </a:r>
                      <a:endParaRPr lang="en-US" sz="1000" kern="1200" dirty="0">
                        <a:solidFill>
                          <a:schemeClr val="tx1"/>
                        </a:solidFill>
                        <a:effectLst/>
                        <a:latin typeface="Calibri" panose="020F0502020204030204" pitchFamily="34" charset="0"/>
                        <a:ea typeface="+mn-ea"/>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13514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18</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err="1">
                          <a:ln>
                            <a:noFill/>
                          </a:ln>
                          <a:solidFill>
                            <a:schemeClr val="tx1"/>
                          </a:solidFill>
                          <a:effectLst/>
                          <a:latin typeface="Calibri" panose="020F0502020204030204" pitchFamily="34" charset="0"/>
                          <a:ea typeface="Arial" charset="0"/>
                          <a:cs typeface="Calibri" panose="020F0502020204030204" pitchFamily="34" charset="0"/>
                        </a:rPr>
                        <a:t>Odeta</a:t>
                      </a: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 </a:t>
                      </a:r>
                      <a:r>
                        <a:rPr kumimoji="0" lang="en-US" altLang="en-US" sz="1000" b="0" i="0" u="none" strike="noStrike" cap="none" normalizeH="0" baseline="0" dirty="0" err="1">
                          <a:ln>
                            <a:noFill/>
                          </a:ln>
                          <a:solidFill>
                            <a:schemeClr val="tx1"/>
                          </a:solidFill>
                          <a:effectLst/>
                          <a:latin typeface="Calibri" panose="020F0502020204030204" pitchFamily="34" charset="0"/>
                          <a:ea typeface="Arial" charset="0"/>
                          <a:cs typeface="Calibri" panose="020F0502020204030204" pitchFamily="34" charset="0"/>
                        </a:rPr>
                        <a:t>Kushi</a:t>
                      </a: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 Quote</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1000" dirty="0">
                          <a:latin typeface="Calibri" panose="020F0502020204030204" pitchFamily="34" charset="0"/>
                          <a:cs typeface="Calibri" panose="020F0502020204030204" pitchFamily="34" charset="0"/>
                          <a:hlinkClick r:id="rId6"/>
                        </a:rPr>
                        <a:t>https://dsnews.com/daily-dose/08-21-2019/ask-the-economist-millennial-demand-and-affordability-issues</a:t>
                      </a:r>
                      <a:r>
                        <a:rPr lang="en-US" sz="1000" dirty="0">
                          <a:latin typeface="Calibri" panose="020F0502020204030204" pitchFamily="34" charset="0"/>
                          <a:cs typeface="Calibri" panose="020F0502020204030204" pitchFamily="34" charset="0"/>
                        </a:rPr>
                        <a:t> </a:t>
                      </a: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0"/>
                  </a:ext>
                </a:extLst>
              </a:tr>
              <a:tr h="9291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19</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Existing Home Sales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altLang="en-US" sz="1000" dirty="0">
                          <a:latin typeface="Calibri" panose="020F0502020204030204" pitchFamily="34" charset="0"/>
                          <a:cs typeface="Calibri" panose="020F0502020204030204" pitchFamily="34" charset="0"/>
                          <a:hlinkClick r:id="rId7"/>
                        </a:rPr>
                        <a:t>https://www.nar.realtor/topics/existing-home-sales</a:t>
                      </a:r>
                      <a:endParaRPr lang="en-US" altLang="en-US" sz="1000" dirty="0">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5" name="Rectangle 2">
            <a:extLst>
              <a:ext uri="{FF2B5EF4-FFF2-40B4-BE49-F238E27FC236}">
                <a16:creationId xmlns:a16="http://schemas.microsoft.com/office/drawing/2014/main" id="{721DE792-4982-BD48-A989-D2B54DEF6B75}"/>
              </a:ext>
            </a:extLst>
          </p:cNvPr>
          <p:cNvSpPr>
            <a:spLocks noChangeArrowheads="1"/>
          </p:cNvSpPr>
          <p:nvPr/>
        </p:nvSpPr>
        <p:spPr bwMode="auto">
          <a:xfrm>
            <a:off x="5943600" y="6622094"/>
            <a:ext cx="320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err="1">
                <a:ln>
                  <a:noFill/>
                </a:ln>
                <a:solidFill>
                  <a:srgbClr val="BFBFBF"/>
                </a:solidFill>
                <a:effectLst/>
                <a:uLnTx/>
                <a:uFillTx/>
                <a:latin typeface="Calibri" panose="020F0502020204030204" pitchFamily="34" charset="0"/>
                <a:ea typeface="Arial" charset="0"/>
                <a:cs typeface="Calibri" panose="020F0502020204030204" pitchFamily="34" charset="0"/>
              </a:rPr>
              <a:t>KEEPINGCURRENTMATTERS.COM</a:t>
            </a:r>
            <a:endParaRPr kumimoji="0" lang="en-US" altLang="en-US" sz="1200" b="0" i="0" u="none" strike="noStrike" kern="1200" cap="none" spc="0" normalizeH="0" baseline="0" noProof="0" dirty="0">
              <a:ln>
                <a:noFill/>
              </a:ln>
              <a:solidFill>
                <a:srgbClr val="BFBFBF"/>
              </a:solidFill>
              <a:effectLst/>
              <a:uLnTx/>
              <a:uFillTx/>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3382951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59C78B-9947-B948-A240-5E465C67FB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6128" y="592054"/>
            <a:ext cx="8011742" cy="56738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3099351"/>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3CEA6F-0D3D-4ECA-BE5E-9F06CCCCEE59}"/>
              </a:ext>
            </a:extLst>
          </p:cNvPr>
          <p:cNvSpPr/>
          <p:nvPr/>
        </p:nvSpPr>
        <p:spPr>
          <a:xfrm>
            <a:off x="313007" y="1508649"/>
            <a:ext cx="8517986" cy="501675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Worldview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brand’s worldview is the problem they see in the world and that by them attending to it, the world becomes a better place.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Point of Clarity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It defines the specific niche which they reside in within the wider category of their industry. If you see a brand name you implicitly trust, you grab it and go. When you don't, you're stuck checking features and prices. This is why consumers subconsciously love brands. They make purchase shopping easy.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Pledge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a fast-paced world where trust is hard to come by – promises matter. They’re how people learn whether they can truly believe in you.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Anyone can make promises. Brands keep them. Promises kept over time creates a sense of certainty with the customer base. Certainty creates trust. People trust brands. </a:t>
            </a:r>
          </a:p>
        </p:txBody>
      </p:sp>
      <p:sp>
        <p:nvSpPr>
          <p:cNvPr id="3" name="Rectangle 2">
            <a:extLst>
              <a:ext uri="{FF2B5EF4-FFF2-40B4-BE49-F238E27FC236}">
                <a16:creationId xmlns:a16="http://schemas.microsoft.com/office/drawing/2014/main" id="{2CE6E9EA-B8BD-4FF0-9BFC-3575C3977256}"/>
              </a:ext>
            </a:extLst>
          </p:cNvPr>
          <p:cNvSpPr/>
          <p:nvPr/>
        </p:nvSpPr>
        <p:spPr>
          <a:xfrm>
            <a:off x="313007" y="221959"/>
            <a:ext cx="8303454" cy="1077218"/>
          </a:xfrm>
          <a:prstGeom prst="rect">
            <a:avLst/>
          </a:prstGeom>
        </p:spPr>
        <p:txBody>
          <a:bodyPr wrap="square">
            <a:spAutoFit/>
          </a:bodyPr>
          <a:lstStyle/>
          <a:p>
            <a:pPr lvl="0">
              <a:defRPr/>
            </a:pPr>
            <a:r>
              <a:rPr lang="en-US" sz="3200" dirty="0">
                <a:solidFill>
                  <a:prstClr val="black"/>
                </a:solidFill>
              </a:rPr>
              <a:t>3 Keys to a Great Brand: </a:t>
            </a:r>
          </a:p>
          <a:p>
            <a:pPr lvl="0">
              <a:defRPr/>
            </a:pPr>
            <a:r>
              <a:rPr lang="en-US" sz="3200" dirty="0">
                <a:solidFill>
                  <a:prstClr val="black"/>
                </a:solidFill>
              </a:rPr>
              <a:t>Worldview, Point of Clarity, and Pledge</a:t>
            </a:r>
          </a:p>
        </p:txBody>
      </p:sp>
    </p:spTree>
    <p:extLst>
      <p:ext uri="{BB962C8B-B14F-4D97-AF65-F5344CB8AC3E}">
        <p14:creationId xmlns:p14="http://schemas.microsoft.com/office/powerpoint/2010/main" val="1398717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6F75D2-9286-42AD-9D64-C8357A8C3A92}"/>
              </a:ext>
            </a:extLst>
          </p:cNvPr>
          <p:cNvSpPr/>
          <p:nvPr/>
        </p:nvSpPr>
        <p:spPr>
          <a:xfrm>
            <a:off x="580292" y="582067"/>
            <a:ext cx="7983415" cy="51398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YOUR WORLDVIEW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shaped by the problems created when consumers are misinformed about the real estate market. Your better world is one where everyone has all the facts to make sound, life-altering financial decisions.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YOUR POINT OF CLARITY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Intelligence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You are the source. You have the facts created by a balanced and unbiased knowledge of the facts.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YOUR PLEDGE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is to offer the most researched, balanced reporting backed by empirical data that people can count on. </a:t>
            </a:r>
          </a:p>
        </p:txBody>
      </p:sp>
    </p:spTree>
    <p:extLst>
      <p:ext uri="{BB962C8B-B14F-4D97-AF65-F5344CB8AC3E}">
        <p14:creationId xmlns:p14="http://schemas.microsoft.com/office/powerpoint/2010/main" val="168184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descr="C:\Users\Studio\Desktop\Upda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0744764"/>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Box 4"/>
          <p:cNvSpPr txBox="1">
            <a:spLocks noChangeArrowheads="1"/>
          </p:cNvSpPr>
          <p:nvPr/>
        </p:nvSpPr>
        <p:spPr bwMode="auto">
          <a:xfrm>
            <a:off x="228600" y="97793"/>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595959"/>
                </a:solidFill>
                <a:effectLst/>
                <a:uLnTx/>
                <a:uFillTx/>
                <a:latin typeface="Calibri" panose="020F0502020204030204" pitchFamily="34" charset="0"/>
                <a:ea typeface="Arial" charset="0"/>
                <a:cs typeface="Calibri" panose="020F0502020204030204" pitchFamily="34" charset="0"/>
              </a:rPr>
              <a:t>Resources</a:t>
            </a:r>
            <a:endParaRPr kumimoji="0" lang="en-US" altLang="en-US" sz="3200" b="0" i="0" u="none" strike="noStrike" kern="1200" cap="none" spc="0" normalizeH="0" baseline="0" noProof="0" dirty="0">
              <a:ln>
                <a:noFill/>
              </a:ln>
              <a:solidFill>
                <a:srgbClr val="595959"/>
              </a:solidFill>
              <a:effectLst/>
              <a:uLnTx/>
              <a:uFillTx/>
              <a:latin typeface="Calibri" panose="020F0502020204030204" pitchFamily="34" charset="0"/>
              <a:ea typeface="Arial" charset="0"/>
              <a:cs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795833674"/>
              </p:ext>
            </p:extLst>
          </p:nvPr>
        </p:nvGraphicFramePr>
        <p:xfrm>
          <a:off x="327809" y="637943"/>
          <a:ext cx="8610601" cy="6042946"/>
        </p:xfrm>
        <a:graphic>
          <a:graphicData uri="http://schemas.openxmlformats.org/drawingml/2006/table">
            <a:tbl>
              <a:tblPr/>
              <a:tblGrid>
                <a:gridCol w="1364874">
                  <a:extLst>
                    <a:ext uri="{9D8B030D-6E8A-4147-A177-3AD203B41FA5}">
                      <a16:colId xmlns:a16="http://schemas.microsoft.com/office/drawing/2014/main" val="20000"/>
                    </a:ext>
                  </a:extLst>
                </a:gridCol>
                <a:gridCol w="1631621">
                  <a:extLst>
                    <a:ext uri="{9D8B030D-6E8A-4147-A177-3AD203B41FA5}">
                      <a16:colId xmlns:a16="http://schemas.microsoft.com/office/drawing/2014/main" val="20001"/>
                    </a:ext>
                  </a:extLst>
                </a:gridCol>
                <a:gridCol w="5614106">
                  <a:extLst>
                    <a:ext uri="{9D8B030D-6E8A-4147-A177-3AD203B41FA5}">
                      <a16:colId xmlns:a16="http://schemas.microsoft.com/office/drawing/2014/main" val="20002"/>
                    </a:ext>
                  </a:extLst>
                </a:gridCol>
              </a:tblGrid>
              <a:tr h="35544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AEEF"/>
                          </a:solidFill>
                          <a:effectLst/>
                          <a:latin typeface="Calibri" panose="020F0502020204030204" pitchFamily="34" charset="0"/>
                          <a:ea typeface="Arial" charset="0"/>
                          <a:cs typeface="Calibri" panose="020F0502020204030204" pitchFamily="34" charset="0"/>
                        </a:rPr>
                        <a:t>Slide</a:t>
                      </a:r>
                    </a:p>
                  </a:txBody>
                  <a:tcPr marL="91437" marR="91437" marT="0" marB="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AEEF"/>
                          </a:solidFill>
                          <a:effectLst/>
                          <a:latin typeface="Calibri" panose="020F0502020204030204" pitchFamily="34" charset="0"/>
                          <a:ea typeface="Arial" charset="0"/>
                          <a:cs typeface="Calibri" panose="020F0502020204030204" pitchFamily="34" charset="0"/>
                        </a:rPr>
                        <a:t>Slide Title</a:t>
                      </a:r>
                    </a:p>
                  </a:txBody>
                  <a:tcPr marL="91437" marR="91437"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AEEF"/>
                          </a:solidFill>
                          <a:effectLst/>
                          <a:latin typeface="Calibri" panose="020F0502020204030204" pitchFamily="34" charset="0"/>
                          <a:ea typeface="Arial" charset="0"/>
                          <a:cs typeface="Calibri" panose="020F0502020204030204" pitchFamily="34" charset="0"/>
                        </a:rPr>
                        <a:t>Link</a:t>
                      </a:r>
                    </a:p>
                  </a:txBody>
                  <a:tcPr marL="91437" marR="91437" marT="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390966">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28, 49, 61</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Confidence Index</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457200" rtl="0" eaLnBrk="1" fontAlgn="auto" latinLnBrk="0" hangingPunct="1">
                        <a:lnSpc>
                          <a:spcPct val="100000"/>
                        </a:lnSpc>
                        <a:spcBef>
                          <a:spcPct val="20000"/>
                        </a:spcBef>
                        <a:spcAft>
                          <a:spcPts val="0"/>
                        </a:spcAft>
                        <a:buClrTx/>
                        <a:buSzTx/>
                        <a:buFont typeface="Arial" charset="0"/>
                        <a:buNone/>
                        <a:tabLst/>
                        <a:defRPr/>
                      </a:pPr>
                      <a:r>
                        <a:rPr lang="en-US" sz="1000" dirty="0">
                          <a:latin typeface="Calibri" panose="020F0502020204030204" pitchFamily="34" charset="0"/>
                          <a:cs typeface="Calibri" panose="020F0502020204030204" pitchFamily="34" charset="0"/>
                          <a:hlinkClick r:id="rId3"/>
                        </a:rPr>
                        <a:t>https://www.nar.realtor/sites/default/files/documents/2019-08-realtors-confidence-index-09-19-2019.pdf</a:t>
                      </a:r>
                      <a:endParaRPr lang="en-US" altLang="en-US" sz="1000" dirty="0">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6110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29-31, 41-42, 50-54</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Existing Home Sales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000" dirty="0">
                          <a:latin typeface="Calibri" panose="020F0502020204030204" pitchFamily="34" charset="0"/>
                          <a:cs typeface="Calibri" panose="020F0502020204030204" pitchFamily="34" charset="0"/>
                          <a:hlinkClick r:id="rId4"/>
                        </a:rPr>
                        <a:t>https://www.nar.realtor/topics/existing-home-sales</a:t>
                      </a:r>
                      <a:endParaRPr lang="en-US" altLang="en-US" sz="1000" dirty="0">
                        <a:latin typeface="Calibri" panose="020F0502020204030204" pitchFamily="34" charset="0"/>
                        <a:cs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hlinkClick r:id="rId5"/>
                        </a:rPr>
                        <a:t>http://www.census.gov/construction/nrs/pdf/newressales.pdf</a:t>
                      </a:r>
                      <a:endParaRPr kumimoji="0" lang="en-US" altLang="en-US" sz="100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000" dirty="0">
                          <a:latin typeface="Calibri" panose="020F0502020204030204" pitchFamily="34" charset="0"/>
                          <a:cs typeface="Calibri" panose="020F0502020204030204" pitchFamily="34" charset="0"/>
                          <a:hlinkClick r:id="rId6"/>
                        </a:rPr>
                        <a:t>https://www.nar.realtor/topics/existing-home-salesealtor</a:t>
                      </a:r>
                      <a:endParaRPr kumimoji="0" lang="en-US" altLang="en-US" sz="100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8"/>
                  </a:ext>
                </a:extLst>
              </a:tr>
              <a:tr h="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32-35</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New Home Sales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hlinkClick r:id="rId5"/>
                        </a:rPr>
                        <a:t>http://www.census.gov/construction/nrs/pdf/newressales.pdf</a:t>
                      </a:r>
                      <a:endParaRPr kumimoji="0" lang="en-US" altLang="en-US" sz="100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endParaRPr>
                    </a:p>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000" dirty="0">
                          <a:latin typeface="Calibri" panose="020F0502020204030204" pitchFamily="34" charset="0"/>
                          <a:cs typeface="Calibri" panose="020F0502020204030204" pitchFamily="34" charset="0"/>
                          <a:hlinkClick r:id="rId7"/>
                        </a:rPr>
                        <a:t>http://www.census.gov/newhomesales</a:t>
                      </a:r>
                      <a:endParaRPr kumimoji="0" lang="en-US" altLang="en-US" sz="100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90966">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36</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Total Home Sales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hlinkClick r:id="rId5"/>
                        </a:rPr>
                        <a:t>http://www.census.gov/construction/nrs/pdf/newressales.pdf</a:t>
                      </a:r>
                      <a:endParaRPr kumimoji="0" lang="en-US" altLang="en-US" sz="100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0"/>
                  </a:ext>
                </a:extLst>
              </a:tr>
              <a:tr h="364042">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37-38</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Pending Home Sales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1000" dirty="0">
                          <a:latin typeface="Calibri" panose="020F0502020204030204" pitchFamily="34" charset="0"/>
                          <a:cs typeface="Calibri" panose="020F0502020204030204" pitchFamily="34" charset="0"/>
                          <a:hlinkClick r:id="rId8"/>
                        </a:rPr>
                        <a:t>https://www.nar.realtor/research-and-statistics/housing-statistics/pending-home-sales</a:t>
                      </a:r>
                      <a:endParaRPr kumimoji="0" lang="en-US" alt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401661">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39</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Distressed Property Sales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457200" rtl="0" eaLnBrk="1" fontAlgn="auto" latinLnBrk="0" hangingPunct="1">
                        <a:lnSpc>
                          <a:spcPct val="100000"/>
                        </a:lnSpc>
                        <a:spcBef>
                          <a:spcPct val="0"/>
                        </a:spcBef>
                        <a:spcAft>
                          <a:spcPts val="0"/>
                        </a:spcAft>
                        <a:buClrTx/>
                        <a:buSzTx/>
                        <a:buFont typeface="Arial" charset="0"/>
                        <a:buNone/>
                        <a:tabLst/>
                        <a:defRPr/>
                      </a:pPr>
                      <a:r>
                        <a:rPr lang="en-US" altLang="en-US" sz="1000" dirty="0">
                          <a:latin typeface="Calibri" panose="020F0502020204030204" pitchFamily="34" charset="0"/>
                          <a:cs typeface="Calibri" panose="020F0502020204030204" pitchFamily="34" charset="0"/>
                          <a:hlinkClick r:id="rId4"/>
                        </a:rPr>
                        <a:t>https://www.nar.realtor/topics/existing-home-sales</a:t>
                      </a:r>
                      <a:endParaRPr lang="en-US" altLang="en-US" sz="1000" dirty="0">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2"/>
                  </a:ext>
                </a:extLst>
              </a:tr>
              <a:tr h="3909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43-45</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Case Shiller</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685807" rtl="0" eaLnBrk="1" fontAlgn="auto" latinLnBrk="0" hangingPunct="1">
                        <a:lnSpc>
                          <a:spcPct val="100000"/>
                        </a:lnSpc>
                        <a:spcBef>
                          <a:spcPct val="20000"/>
                        </a:spcBef>
                        <a:spcAft>
                          <a:spcPts val="0"/>
                        </a:spcAft>
                        <a:buClrTx/>
                        <a:buSzTx/>
                        <a:buFont typeface="Arial" charset="0"/>
                        <a:buNone/>
                        <a:tabLst/>
                        <a:defRPr/>
                      </a:pPr>
                      <a:r>
                        <a:rPr lang="en-US" altLang="en-US" sz="1000" u="sng" dirty="0">
                          <a:latin typeface="Calibri" panose="020F0502020204030204" pitchFamily="34" charset="0"/>
                          <a:cs typeface="Calibri" panose="020F0502020204030204" pitchFamily="34" charset="0"/>
                          <a:hlinkClick r:id="rId9"/>
                        </a:rPr>
                        <a:t>http://us.spindices.com/indices/real-estate/sp-case-shiller-20-city-composite-home-price-index</a:t>
                      </a:r>
                      <a:endParaRPr lang="en-US" altLang="en-US" sz="1000" u="sng" dirty="0">
                        <a:latin typeface="Calibri" panose="020F0502020204030204" pitchFamily="34" charset="0"/>
                        <a:cs typeface="Calibri" panose="020F0502020204030204" pitchFamily="34" charset="0"/>
                      </a:endParaRPr>
                    </a:p>
                    <a:p>
                      <a:pPr marL="0" marR="0" lvl="0" indent="0" algn="l" defTabSz="685807" rtl="0" eaLnBrk="1" fontAlgn="auto" latinLnBrk="0" hangingPunct="1">
                        <a:lnSpc>
                          <a:spcPct val="100000"/>
                        </a:lnSpc>
                        <a:spcBef>
                          <a:spcPct val="20000"/>
                        </a:spcBef>
                        <a:spcAft>
                          <a:spcPts val="0"/>
                        </a:spcAft>
                        <a:buClrTx/>
                        <a:buSzTx/>
                        <a:buFont typeface="Arial" charset="0"/>
                        <a:buNone/>
                        <a:tabLst/>
                        <a:defRPr/>
                      </a:pPr>
                      <a:r>
                        <a:rPr lang="en-US" altLang="en-US" sz="1000" dirty="0">
                          <a:latin typeface="Calibri" panose="020F0502020204030204" pitchFamily="34" charset="0"/>
                          <a:ea typeface="MS PGothic" charset="-128"/>
                          <a:cs typeface="Calibri" panose="020F0502020204030204" pitchFamily="34" charset="0"/>
                          <a:hlinkClick r:id="rId10"/>
                        </a:rPr>
                        <a:t>https://www.spindices.com/documents/indexnews/announcements/20190924-1000959/1000959_cshomeprice-release-0924.pdf</a:t>
                      </a:r>
                      <a:r>
                        <a:rPr lang="en-US" altLang="en-US" sz="1000" dirty="0">
                          <a:latin typeface="Calibri" panose="020F0502020204030204" pitchFamily="34" charset="0"/>
                          <a:ea typeface="MS PGothic" charset="-128"/>
                          <a:cs typeface="Calibri" panose="020F0502020204030204" pitchFamily="34" charset="0"/>
                        </a:rPr>
                        <a:t> </a:t>
                      </a:r>
                      <a:endParaRPr lang="en-US" altLang="en-US" sz="1000" u="sng" dirty="0">
                        <a:latin typeface="Calibri" panose="020F0502020204030204" pitchFamily="34" charset="0"/>
                        <a:ea typeface="MS PGothic" charset="-128"/>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932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46</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Forecasted Y-O-Y % Change in Price</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Calibri" panose="020F0502020204030204" pitchFamily="34" charset="0"/>
                          <a:cs typeface="Calibri" panose="020F0502020204030204" pitchFamily="34" charset="0"/>
                          <a:hlinkClick r:id="rId11"/>
                        </a:rPr>
                        <a:t>https://www.corelogic.com/downloadable-docs/marketpulse/the-marketpulse-vol-8-issue-9-september-2019-screen-092519.pdf</a:t>
                      </a:r>
                      <a:endParaRPr lang="en-US" altLang="en-US" sz="1000" dirty="0">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4"/>
                  </a:ext>
                </a:extLst>
              </a:tr>
              <a:tr h="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47</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Quicken Loans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000" dirty="0">
                          <a:latin typeface="Calibri" panose="020F0502020204030204" pitchFamily="34" charset="0"/>
                          <a:cs typeface="Calibri" panose="020F0502020204030204" pitchFamily="34" charset="0"/>
                          <a:hlinkClick r:id="rId12"/>
                        </a:rPr>
                        <a:t>https://www.quickenloans.com/press-room/2019/09/10/quicken-loans-study-shows-appraisal-values-lag-half-a-percent-behind-homeowner-estimates/</a:t>
                      </a:r>
                      <a:endParaRPr kumimoji="0" lang="en-US" sz="1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390966">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55-56</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New Home Inventory</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eaLnBrk="1" hangingPunct="1">
                        <a:spcBef>
                          <a:spcPct val="0"/>
                        </a:spcBef>
                      </a:pPr>
                      <a:r>
                        <a:rPr lang="en-US" altLang="en-US" sz="1000" dirty="0">
                          <a:latin typeface="Calibri" panose="020F0502020204030204" pitchFamily="34" charset="0"/>
                          <a:cs typeface="Calibri" panose="020F0502020204030204" pitchFamily="34" charset="0"/>
                          <a:hlinkClick r:id="rId7"/>
                        </a:rPr>
                        <a:t>http://www.census.gov/newhomesales</a:t>
                      </a:r>
                      <a:endParaRPr lang="en-US" altLang="en-US" sz="1000" dirty="0">
                        <a:latin typeface="Calibri" panose="020F0502020204030204" pitchFamily="34" charset="0"/>
                        <a:cs typeface="Calibri" panose="020F0502020204030204" pitchFamily="34" charset="0"/>
                      </a:endParaRPr>
                    </a:p>
                    <a:p>
                      <a:pPr eaLnBrk="1" hangingPunct="1">
                        <a:spcBef>
                          <a:spcPct val="0"/>
                        </a:spcBef>
                      </a:pPr>
                      <a:r>
                        <a:rPr lang="en-US" altLang="en-US" sz="1000" dirty="0">
                          <a:latin typeface="Calibri" panose="020F0502020204030204" pitchFamily="34" charset="0"/>
                          <a:ea typeface="MS PGothic" charset="-128"/>
                          <a:cs typeface="Calibri" panose="020F0502020204030204" pitchFamily="34" charset="0"/>
                          <a:hlinkClick r:id="rId5"/>
                        </a:rPr>
                        <a:t>http://www.census.gov/construction/nrs/pdf/newressales.pdf</a:t>
                      </a:r>
                      <a:endParaRPr kumimoji="0" lang="en-US" altLang="en-US" sz="1000" b="0" i="0" u="none" strike="noStrike" cap="none" normalizeH="0" baseline="0" dirty="0">
                        <a:ln>
                          <a:noFill/>
                        </a:ln>
                        <a:solidFill>
                          <a:schemeClr val="tx1"/>
                        </a:solidFill>
                        <a:effectLst/>
                        <a:latin typeface="Calibri" panose="020F0502020204030204" pitchFamily="34" charset="0"/>
                        <a:ea typeface="MS PGothic" charset="-128"/>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6"/>
                  </a:ext>
                </a:extLst>
              </a:tr>
              <a:tr h="3909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58-60</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Foot Traffic</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685807" rtl="0" eaLnBrk="1" fontAlgn="auto" latinLnBrk="0" hangingPunct="1">
                        <a:lnSpc>
                          <a:spcPct val="100000"/>
                        </a:lnSpc>
                        <a:spcBef>
                          <a:spcPct val="0"/>
                        </a:spcBef>
                        <a:spcAft>
                          <a:spcPts val="0"/>
                        </a:spcAft>
                        <a:buClrTx/>
                        <a:buSzTx/>
                        <a:buFontTx/>
                        <a:buNone/>
                        <a:tabLst/>
                        <a:defRPr/>
                      </a:pPr>
                      <a:r>
                        <a:rPr lang="en-US" altLang="en-US" sz="1000" dirty="0">
                          <a:latin typeface="Calibri" panose="020F0502020204030204" pitchFamily="34" charset="0"/>
                          <a:cs typeface="Calibri" panose="020F0502020204030204" pitchFamily="34" charset="0"/>
                          <a:hlinkClick r:id="rId13"/>
                        </a:rPr>
                        <a:t>http://nar.realtor/infographics/foot-traffic</a:t>
                      </a:r>
                      <a:endParaRPr kumimoji="0" lang="en-US" altLang="en-US" sz="1000" b="0" i="0" u="none" strike="noStrike" cap="none" normalizeH="0" baseline="0" dirty="0">
                        <a:ln>
                          <a:noFill/>
                        </a:ln>
                        <a:solidFill>
                          <a:schemeClr val="tx1"/>
                        </a:solidFill>
                        <a:effectLst/>
                        <a:latin typeface="Calibri" panose="020F0502020204030204" pitchFamily="34" charset="0"/>
                        <a:ea typeface="MS PGothic" charset="-128"/>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446217676"/>
                  </a:ext>
                </a:extLst>
              </a:tr>
              <a:tr h="39096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63-64</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Mortgage Rates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r>
                        <a:rPr lang="en-US" altLang="en-US" sz="1000" dirty="0">
                          <a:latin typeface="Calibri" panose="020F0502020204030204" pitchFamily="34" charset="0"/>
                          <a:cs typeface="Calibri" panose="020F0502020204030204" pitchFamily="34" charset="0"/>
                          <a:hlinkClick r:id="rId14"/>
                        </a:rPr>
                        <a:t>http://www.freddiemac.com/pmms/pmms_archives.html</a:t>
                      </a:r>
                      <a:endParaRPr lang="en-US" altLang="en-US" sz="1000" dirty="0">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09167695"/>
                  </a:ext>
                </a:extLst>
              </a:tr>
            </a:tbl>
          </a:graphicData>
        </a:graphic>
      </p:graphicFrame>
      <p:sp>
        <p:nvSpPr>
          <p:cNvPr id="4" name="Rectangle 2">
            <a:extLst>
              <a:ext uri="{FF2B5EF4-FFF2-40B4-BE49-F238E27FC236}">
                <a16:creationId xmlns:a16="http://schemas.microsoft.com/office/drawing/2014/main" id="{1A5FD51D-BFCA-5E43-B31C-14E91C02605B}"/>
              </a:ext>
            </a:extLst>
          </p:cNvPr>
          <p:cNvSpPr>
            <a:spLocks noChangeArrowheads="1"/>
          </p:cNvSpPr>
          <p:nvPr/>
        </p:nvSpPr>
        <p:spPr bwMode="auto">
          <a:xfrm>
            <a:off x="5943600" y="6622094"/>
            <a:ext cx="3200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dirty="0" err="1">
                <a:ln>
                  <a:noFill/>
                </a:ln>
                <a:solidFill>
                  <a:srgbClr val="BFBFBF"/>
                </a:solidFill>
                <a:effectLst/>
                <a:uLnTx/>
                <a:uFillTx/>
                <a:latin typeface="Calibri" panose="020F0502020204030204" pitchFamily="34" charset="0"/>
                <a:ea typeface="Arial" charset="0"/>
                <a:cs typeface="Calibri" panose="020F0502020204030204" pitchFamily="34" charset="0"/>
              </a:rPr>
              <a:t>KEEPINGCURRENTMATTERS.COM</a:t>
            </a:r>
            <a:endParaRPr kumimoji="0" lang="en-US" altLang="en-US" sz="1200" b="0" i="0" u="none" strike="noStrike" kern="1200" cap="none" spc="0" normalizeH="0" baseline="0" noProof="0" dirty="0">
              <a:ln>
                <a:noFill/>
              </a:ln>
              <a:solidFill>
                <a:srgbClr val="BFBFBF"/>
              </a:solidFill>
              <a:effectLst/>
              <a:uLnTx/>
              <a:uFillTx/>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648811708"/>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Box 4"/>
          <p:cNvSpPr txBox="1">
            <a:spLocks noChangeArrowheads="1"/>
          </p:cNvSpPr>
          <p:nvPr/>
        </p:nvSpPr>
        <p:spPr bwMode="auto">
          <a:xfrm>
            <a:off x="228600" y="97793"/>
            <a:ext cx="8610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595959"/>
                </a:solidFill>
                <a:effectLst/>
                <a:uLnTx/>
                <a:uFillTx/>
                <a:latin typeface="Calibri" panose="020F0502020204030204" pitchFamily="34" charset="0"/>
                <a:ea typeface="Arial" charset="0"/>
                <a:cs typeface="Calibri" panose="020F0502020204030204" pitchFamily="34" charset="0"/>
              </a:rPr>
              <a:t>Resources</a:t>
            </a:r>
            <a:endParaRPr kumimoji="0" lang="en-US" altLang="en-US" sz="3200" b="0" i="0" u="none" strike="noStrike" kern="1200" cap="none" spc="0" normalizeH="0" baseline="0" noProof="0" dirty="0">
              <a:ln>
                <a:noFill/>
              </a:ln>
              <a:solidFill>
                <a:srgbClr val="595959"/>
              </a:solidFill>
              <a:effectLst/>
              <a:uLnTx/>
              <a:uFillTx/>
              <a:latin typeface="Calibri" panose="020F0502020204030204" pitchFamily="34" charset="0"/>
              <a:ea typeface="Arial" charset="0"/>
              <a:cs typeface="Calibri" panose="020F050202020403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602851502"/>
              </p:ext>
            </p:extLst>
          </p:nvPr>
        </p:nvGraphicFramePr>
        <p:xfrm>
          <a:off x="327818" y="637942"/>
          <a:ext cx="8488867" cy="5994354"/>
        </p:xfrm>
        <a:graphic>
          <a:graphicData uri="http://schemas.openxmlformats.org/drawingml/2006/table">
            <a:tbl>
              <a:tblPr/>
              <a:tblGrid>
                <a:gridCol w="868674">
                  <a:extLst>
                    <a:ext uri="{9D8B030D-6E8A-4147-A177-3AD203B41FA5}">
                      <a16:colId xmlns:a16="http://schemas.microsoft.com/office/drawing/2014/main" val="20000"/>
                    </a:ext>
                  </a:extLst>
                </a:gridCol>
                <a:gridCol w="1715945">
                  <a:extLst>
                    <a:ext uri="{9D8B030D-6E8A-4147-A177-3AD203B41FA5}">
                      <a16:colId xmlns:a16="http://schemas.microsoft.com/office/drawing/2014/main" val="20001"/>
                    </a:ext>
                  </a:extLst>
                </a:gridCol>
                <a:gridCol w="5904248">
                  <a:extLst>
                    <a:ext uri="{9D8B030D-6E8A-4147-A177-3AD203B41FA5}">
                      <a16:colId xmlns:a16="http://schemas.microsoft.com/office/drawing/2014/main" val="20002"/>
                    </a:ext>
                  </a:extLst>
                </a:gridCol>
              </a:tblGrid>
              <a:tr h="688664">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00AEEF"/>
                          </a:solidFill>
                          <a:effectLst/>
                          <a:latin typeface="Calibri" panose="020F0502020204030204" pitchFamily="34" charset="0"/>
                          <a:ea typeface="Arial" charset="0"/>
                          <a:cs typeface="Calibri" panose="020F0502020204030204" pitchFamily="34" charset="0"/>
                        </a:rPr>
                        <a:t>Slide</a:t>
                      </a:r>
                    </a:p>
                  </a:txBody>
                  <a:tcPr marL="91437" marR="91437" marT="0" marB="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00AEEF"/>
                          </a:solidFill>
                          <a:effectLst/>
                          <a:latin typeface="Calibri" panose="020F0502020204030204" pitchFamily="34" charset="0"/>
                          <a:ea typeface="Arial" charset="0"/>
                          <a:cs typeface="Calibri" panose="020F0502020204030204" pitchFamily="34" charset="0"/>
                        </a:rPr>
                        <a:t>Slide Title</a:t>
                      </a:r>
                    </a:p>
                  </a:txBody>
                  <a:tcPr marL="91437" marR="91437" marT="0" marB="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00AEEF"/>
                          </a:solidFill>
                          <a:effectLst/>
                          <a:latin typeface="Calibri" panose="020F0502020204030204" pitchFamily="34" charset="0"/>
                          <a:ea typeface="Arial" charset="0"/>
                          <a:cs typeface="Calibri" panose="020F0502020204030204" pitchFamily="34" charset="0"/>
                        </a:rPr>
                        <a:t>Link</a:t>
                      </a:r>
                    </a:p>
                  </a:txBody>
                  <a:tcPr marL="91437" marR="91437" marT="0" marB="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125910">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65</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Mortgage Rate Projections</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1000" dirty="0">
                          <a:solidFill>
                            <a:schemeClr val="tx1"/>
                          </a:solidFill>
                          <a:hlinkClick r:id="rId3"/>
                        </a:rPr>
                        <a:t>http://www.freddiemac.com/research/forecast/</a:t>
                      </a:r>
                      <a:endParaRPr lang="en-US" altLang="en-US" sz="1000" dirty="0">
                        <a:solidFill>
                          <a:schemeClr val="tx1"/>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1000" dirty="0">
                          <a:solidFill>
                            <a:schemeClr val="tx1"/>
                          </a:solidFill>
                          <a:hlinkClick r:id="rId4"/>
                        </a:rPr>
                        <a:t>http://www.freddiemac.com/research/forecast/20190930_housing_strong_heading_into_fall.page</a:t>
                      </a:r>
                      <a:r>
                        <a:rPr lang="en-US" altLang="en-US" sz="1000" dirty="0">
                          <a:solidFill>
                            <a:schemeClr val="tx1"/>
                          </a:solidFill>
                        </a:rPr>
                        <a: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1000" dirty="0">
                          <a:solidFill>
                            <a:schemeClr val="tx1"/>
                          </a:solidFill>
                          <a:hlinkClick r:id="rId5"/>
                        </a:rPr>
                        <a:t>http://www.fanniemae.com/portal/research-insights/forecast.html</a:t>
                      </a:r>
                      <a:endParaRPr lang="en-US" altLang="en-US" sz="1000" dirty="0">
                        <a:solidFill>
                          <a:schemeClr val="tx1"/>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1000" dirty="0">
                          <a:solidFill>
                            <a:schemeClr val="tx1"/>
                          </a:solidFill>
                          <a:hlinkClick r:id="rId6"/>
                        </a:rPr>
                        <a:t>https://www.mba.org/news-research-and-resources/research-and-economics/forecasts-and-commentary</a:t>
                      </a:r>
                      <a:endParaRPr lang="en-US" altLang="en-US" sz="1000" dirty="0">
                        <a:solidFill>
                          <a:schemeClr val="tx1"/>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sz="1000" dirty="0">
                          <a:solidFill>
                            <a:schemeClr val="tx1"/>
                          </a:solidFill>
                          <a:hlinkClick r:id="rId7"/>
                        </a:rPr>
                        <a:t>https://www.nar.realtor/sites/default/files/documents/forecast-10-2019-us-economic-outlook-09-26-2019.pdf</a:t>
                      </a:r>
                      <a:endParaRPr lang="en-US" altLang="en-US" sz="1000" dirty="0">
                        <a:solidFill>
                          <a:schemeClr val="tx1"/>
                        </a:solidFill>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699623">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66-67</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Mortgage Rates Freddie Mac</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altLang="en-US" sz="800" dirty="0">
                          <a:solidFill>
                            <a:schemeClr val="tx1"/>
                          </a:solidFill>
                          <a:hlinkClick r:id="rId8"/>
                        </a:rPr>
                        <a:t>http://www.freddiemac.com/fmac-resources/research/pdf/20190730-Forecast-02.pdf</a:t>
                      </a:r>
                      <a:endParaRPr kumimoji="0" lang="en-US" altLang="en-US" sz="80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8"/>
                  </a:ext>
                </a:extLst>
              </a:tr>
              <a:tr h="826719">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69-70</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Mortgage Credit Availability</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eaLnBrk="1" hangingPunct="1">
                        <a:spcBef>
                          <a:spcPct val="0"/>
                        </a:spcBef>
                      </a:pPr>
                      <a:r>
                        <a:rPr lang="en-US" altLang="en-US" sz="800" dirty="0">
                          <a:hlinkClick r:id="rId9"/>
                        </a:rPr>
                        <a:t>https://www.mba.org/news-research-and-resources/newsroom</a:t>
                      </a:r>
                      <a:endParaRPr lang="en-US" altLang="en-US" sz="800" dirty="0"/>
                    </a:p>
                    <a:p>
                      <a:pPr eaLnBrk="1" hangingPunct="1">
                        <a:spcBef>
                          <a:spcPct val="0"/>
                        </a:spcBef>
                      </a:pPr>
                      <a:r>
                        <a:rPr lang="en-US" altLang="en-US" sz="800" dirty="0">
                          <a:hlinkClick r:id="rId10"/>
                        </a:rPr>
                        <a:t>https://www.mba.org/news-research-and-resources/research-and-economics/single-family-research/mortgage-credit-availability-index</a:t>
                      </a:r>
                      <a:endParaRPr kumimoji="0" lang="en-US" altLang="en-US" sz="80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826719">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71</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Average Days to Close a Loan</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dirty="0">
                          <a:hlinkClick r:id="rId11"/>
                        </a:rPr>
                        <a:t>http://www.elliemae.com/resources/origination-insight-reports</a:t>
                      </a:r>
                      <a:endParaRPr lang="en-US" altLang="en-US" sz="8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dirty="0"/>
                        <a:t>https://</a:t>
                      </a:r>
                      <a:r>
                        <a:rPr lang="en-US" altLang="en-US" sz="800" dirty="0" err="1"/>
                        <a:t>static.elliemae.com</a:t>
                      </a:r>
                      <a:r>
                        <a:rPr lang="en-US" altLang="en-US" sz="800" dirty="0"/>
                        <a:t>/pdf/origination-insight-reports/EM_OIR_AUGUST2019.pdf</a:t>
                      </a:r>
                      <a:endParaRPr kumimoji="0" lang="en-US" altLang="en-US" sz="80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10"/>
                  </a:ext>
                </a:extLst>
              </a:tr>
              <a:tr h="826719">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72-75</a:t>
                      </a:r>
                    </a:p>
                  </a:txBody>
                  <a:tcPr marL="91437" marR="91437" marT="91430" marB="91430"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Calibri" panose="020F0502020204030204" pitchFamily="34" charset="0"/>
                          <a:ea typeface="Arial" charset="0"/>
                          <a:cs typeface="Calibri" panose="020F0502020204030204" pitchFamily="34" charset="0"/>
                        </a:rPr>
                        <a:t>FICO Score</a:t>
                      </a:r>
                    </a:p>
                  </a:txBody>
                  <a:tcPr marL="91437" marR="91437" marT="91430" marB="91430"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ct val="20000"/>
                        </a:spcBef>
                        <a:buFont typeface="Arial" charset="0"/>
                        <a:defRPr sz="2800">
                          <a:solidFill>
                            <a:schemeClr val="tx1"/>
                          </a:solidFill>
                          <a:latin typeface="Calibri" charset="0"/>
                        </a:defRPr>
                      </a:lvl1pPr>
                      <a:lvl2pPr marL="742950" indent="-285750" defTabSz="457200">
                        <a:spcBef>
                          <a:spcPct val="20000"/>
                        </a:spcBef>
                        <a:buFont typeface="Arial" charset="0"/>
                        <a:defRPr sz="2400">
                          <a:solidFill>
                            <a:schemeClr val="tx1"/>
                          </a:solidFill>
                          <a:latin typeface="Calibri" charset="0"/>
                        </a:defRPr>
                      </a:lvl2pPr>
                      <a:lvl3pPr marL="1143000" indent="-228600" defTabSz="457200">
                        <a:spcBef>
                          <a:spcPct val="20000"/>
                        </a:spcBef>
                        <a:buFont typeface="Arial" charset="0"/>
                        <a:defRPr sz="2000">
                          <a:solidFill>
                            <a:schemeClr val="tx1"/>
                          </a:solidFill>
                          <a:latin typeface="Calibri" charset="0"/>
                        </a:defRPr>
                      </a:lvl3pPr>
                      <a:lvl4pPr marL="1600200" indent="-228600" defTabSz="457200">
                        <a:spcBef>
                          <a:spcPct val="20000"/>
                        </a:spcBef>
                        <a:buFont typeface="Arial" charset="0"/>
                        <a:defRPr>
                          <a:solidFill>
                            <a:schemeClr val="tx1"/>
                          </a:solidFill>
                          <a:latin typeface="Calibri" charset="0"/>
                        </a:defRPr>
                      </a:lvl4pPr>
                      <a:lvl5pPr marL="2057400" indent="-228600" defTabSz="457200">
                        <a:spcBef>
                          <a:spcPct val="20000"/>
                        </a:spcBef>
                        <a:buFont typeface="Arial" charset="0"/>
                        <a:defRPr>
                          <a:solidFill>
                            <a:schemeClr val="tx1"/>
                          </a:solidFill>
                          <a:latin typeface="Calibri" charset="0"/>
                        </a:defRPr>
                      </a:lvl5pPr>
                      <a:lvl6pPr marL="2514600" indent="-228600" defTabSz="457200" eaLnBrk="0" fontAlgn="base" hangingPunct="0">
                        <a:spcBef>
                          <a:spcPct val="20000"/>
                        </a:spcBef>
                        <a:spcAft>
                          <a:spcPct val="0"/>
                        </a:spcAft>
                        <a:buFont typeface="Arial" charset="0"/>
                        <a:defRPr>
                          <a:solidFill>
                            <a:schemeClr val="tx1"/>
                          </a:solidFill>
                          <a:latin typeface="Calibri" charset="0"/>
                        </a:defRPr>
                      </a:lvl6pPr>
                      <a:lvl7pPr marL="2971800" indent="-228600" defTabSz="457200" eaLnBrk="0" fontAlgn="base" hangingPunct="0">
                        <a:spcBef>
                          <a:spcPct val="20000"/>
                        </a:spcBef>
                        <a:spcAft>
                          <a:spcPct val="0"/>
                        </a:spcAft>
                        <a:buFont typeface="Arial" charset="0"/>
                        <a:defRPr>
                          <a:solidFill>
                            <a:schemeClr val="tx1"/>
                          </a:solidFill>
                          <a:latin typeface="Calibri" charset="0"/>
                        </a:defRPr>
                      </a:lvl7pPr>
                      <a:lvl8pPr marL="3429000" indent="-228600" defTabSz="457200" eaLnBrk="0" fontAlgn="base" hangingPunct="0">
                        <a:spcBef>
                          <a:spcPct val="20000"/>
                        </a:spcBef>
                        <a:spcAft>
                          <a:spcPct val="0"/>
                        </a:spcAft>
                        <a:buFont typeface="Arial" charset="0"/>
                        <a:defRPr>
                          <a:solidFill>
                            <a:schemeClr val="tx1"/>
                          </a:solidFill>
                          <a:latin typeface="Calibri" charset="0"/>
                        </a:defRPr>
                      </a:lvl8pPr>
                      <a:lvl9pPr marL="3886200" indent="-228600" defTabSz="457200" eaLnBrk="0" fontAlgn="base" hangingPunct="0">
                        <a:spcBef>
                          <a:spcPct val="20000"/>
                        </a:spcBef>
                        <a:spcAft>
                          <a:spcPct val="0"/>
                        </a:spcAft>
                        <a:buFont typeface="Arial" charset="0"/>
                        <a:defRPr>
                          <a:solidFill>
                            <a:schemeClr val="tx1"/>
                          </a:solidFill>
                          <a:latin typeface="Calibri" charset="0"/>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dirty="0">
                          <a:hlinkClick r:id="rId11"/>
                        </a:rPr>
                        <a:t>http://www.elliemae.com/resources/origination-insight-reports</a:t>
                      </a:r>
                      <a:endParaRPr lang="en-US" altLang="en-US" sz="80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800" dirty="0"/>
                        <a:t>https://</a:t>
                      </a:r>
                      <a:r>
                        <a:rPr lang="en-US" altLang="en-US" sz="800" dirty="0" err="1"/>
                        <a:t>static.elliemae.com</a:t>
                      </a:r>
                      <a:r>
                        <a:rPr lang="en-US" altLang="en-US" sz="800" dirty="0"/>
                        <a:t>/pdf/origination-insight-reports/EM_OIR_AUGUST2019.pdf</a:t>
                      </a:r>
                    </a:p>
                  </a:txBody>
                  <a:tcPr marL="91437" marR="91437" marT="91430" marB="91430" anchor="ct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4" name="Rectangle 2">
            <a:extLst>
              <a:ext uri="{FF2B5EF4-FFF2-40B4-BE49-F238E27FC236}">
                <a16:creationId xmlns:a16="http://schemas.microsoft.com/office/drawing/2014/main" id="{1A5FD51D-BFCA-5E43-B31C-14E91C02605B}"/>
              </a:ext>
            </a:extLst>
          </p:cNvPr>
          <p:cNvSpPr>
            <a:spLocks noChangeArrowheads="1"/>
          </p:cNvSpPr>
          <p:nvPr/>
        </p:nvSpPr>
        <p:spPr bwMode="auto">
          <a:xfrm>
            <a:off x="6886937" y="6632296"/>
            <a:ext cx="230336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000" b="0" i="0" u="none" strike="noStrike" kern="1200" cap="none" spc="0" normalizeH="0" baseline="0" noProof="0" dirty="0" err="1">
                <a:ln>
                  <a:noFill/>
                </a:ln>
                <a:solidFill>
                  <a:srgbClr val="BFBFBF"/>
                </a:solidFill>
                <a:effectLst/>
                <a:uLnTx/>
                <a:uFillTx/>
                <a:latin typeface="Calibri" panose="020F0502020204030204" pitchFamily="34" charset="0"/>
                <a:ea typeface="Arial" charset="0"/>
                <a:cs typeface="Calibri" panose="020F0502020204030204" pitchFamily="34" charset="0"/>
              </a:rPr>
              <a:t>KEEPINGCURRENTMATTERS.COM</a:t>
            </a:r>
            <a:endParaRPr kumimoji="0" lang="en-US" altLang="en-US" sz="1000" b="0" i="0" u="none" strike="noStrike" kern="1200" cap="none" spc="0" normalizeH="0" baseline="0" noProof="0" dirty="0">
              <a:ln>
                <a:noFill/>
              </a:ln>
              <a:solidFill>
                <a:srgbClr val="BFBFBF"/>
              </a:solidFill>
              <a:effectLst/>
              <a:uLnTx/>
              <a:uFillTx/>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4207509996"/>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C:\Users\Studio\Desktop\Housing Sales.jpg"/>
          <p:cNvPicPr>
            <a:picLocks noChangeAspect="1" noChangeArrowheads="1"/>
          </p:cNvPicPr>
          <p:nvPr/>
        </p:nvPicPr>
        <p:blipFill>
          <a:blip r:embed="rId2">
            <a:extLst>
              <a:ext uri="{28A0092B-C50C-407E-A947-70E740481C1C}">
                <a14:useLocalDpi xmlns:a14="http://schemas.microsoft.com/office/drawing/2010/main" val="0"/>
              </a:ext>
            </a:extLst>
          </a:blip>
          <a:srcRect t="7420" r="782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182124"/>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EECA3A-C78C-4E45-AF65-63287DF8F96F}"/>
              </a:ext>
            </a:extLst>
          </p:cNvPr>
          <p:cNvPicPr>
            <a:picLocks noChangeAspect="1"/>
          </p:cNvPicPr>
          <p:nvPr/>
        </p:nvPicPr>
        <p:blipFill rotWithShape="1">
          <a:blip r:embed="rId3">
            <a:extLst>
              <a:ext uri="{28A0092B-C50C-407E-A947-70E740481C1C}">
                <a14:useLocalDpi xmlns:a14="http://schemas.microsoft.com/office/drawing/2010/main" val="0"/>
              </a:ext>
            </a:extLst>
          </a:blip>
          <a:srcRect t="7061" b="5299"/>
          <a:stretch/>
        </p:blipFill>
        <p:spPr>
          <a:xfrm>
            <a:off x="0" y="665583"/>
            <a:ext cx="9144000" cy="6192417"/>
          </a:xfrm>
          <a:prstGeom prst="rect">
            <a:avLst/>
          </a:prstGeom>
        </p:spPr>
      </p:pic>
      <p:sp>
        <p:nvSpPr>
          <p:cNvPr id="3" name="TextBox 2"/>
          <p:cNvSpPr txBox="1"/>
          <p:nvPr/>
        </p:nvSpPr>
        <p:spPr>
          <a:xfrm>
            <a:off x="990600" y="183357"/>
            <a:ext cx="7162800" cy="646331"/>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65000"/>
                    <a:lumOff val="35000"/>
                  </a:prstClr>
                </a:solidFill>
                <a:effectLst/>
                <a:uLnTx/>
                <a:uFillTx/>
                <a:latin typeface="Calibri Regular"/>
                <a:ea typeface="+mn-ea"/>
                <a:cs typeface="Arial" charset="0"/>
              </a:rPr>
              <a:t>Average Days on the Market</a:t>
            </a:r>
          </a:p>
        </p:txBody>
      </p:sp>
    </p:spTree>
    <p:extLst>
      <p:ext uri="{BB962C8B-B14F-4D97-AF65-F5344CB8AC3E}">
        <p14:creationId xmlns:p14="http://schemas.microsoft.com/office/powerpoint/2010/main" val="87325921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A52AEF6-D0C1-4F2D-ABAA-9D4C2D0D043A}"/>
              </a:ext>
            </a:extLst>
          </p:cNvPr>
          <p:cNvGraphicFramePr/>
          <p:nvPr>
            <p:extLst>
              <p:ext uri="{D42A27DB-BD31-4B8C-83A1-F6EECF244321}">
                <p14:modId xmlns:p14="http://schemas.microsoft.com/office/powerpoint/2010/main" val="825082411"/>
              </p:ext>
            </p:extLst>
          </p:nvPr>
        </p:nvGraphicFramePr>
        <p:xfrm>
          <a:off x="337625" y="872197"/>
          <a:ext cx="8525021" cy="569728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E88B98A-285F-4F68-A0C0-DB03F8B412D1}"/>
              </a:ext>
            </a:extLst>
          </p:cNvPr>
          <p:cNvSpPr txBox="1"/>
          <p:nvPr/>
        </p:nvSpPr>
        <p:spPr>
          <a:xfrm>
            <a:off x="1" y="288521"/>
            <a:ext cx="9144000" cy="707886"/>
          </a:xfrm>
          <a:prstGeom prst="rect">
            <a:avLst/>
          </a:prstGeom>
          <a:noFill/>
        </p:spPr>
        <p:txBody>
          <a:bodyPr wrap="square" rtlCol="0">
            <a:sp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When Will Next U.S. Recession Begin?</a:t>
            </a:r>
          </a:p>
        </p:txBody>
      </p:sp>
      <p:sp>
        <p:nvSpPr>
          <p:cNvPr id="6" name="Rectangle 2">
            <a:extLst>
              <a:ext uri="{FF2B5EF4-FFF2-40B4-BE49-F238E27FC236}">
                <a16:creationId xmlns:a16="http://schemas.microsoft.com/office/drawing/2014/main" id="{8E7A2428-3DE1-4D03-B466-F023E0F8A3CC}"/>
              </a:ext>
            </a:extLst>
          </p:cNvPr>
          <p:cNvSpPr>
            <a:spLocks noChangeArrowheads="1"/>
          </p:cNvSpPr>
          <p:nvPr/>
        </p:nvSpPr>
        <p:spPr bwMode="auto">
          <a:xfrm>
            <a:off x="6288258" y="6415590"/>
            <a:ext cx="2813538" cy="307777"/>
          </a:xfrm>
          <a:prstGeom prst="rect">
            <a:avLst/>
          </a:prstGeom>
          <a:noFill/>
          <a:ln w="9525">
            <a:noFill/>
            <a:miter lim="800000"/>
            <a:headEnd/>
            <a:tailEnd/>
          </a:ln>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65000"/>
                    <a:lumOff val="35000"/>
                  </a:prstClr>
                </a:solidFill>
                <a:effectLst/>
                <a:uLnTx/>
                <a:uFillTx/>
                <a:latin typeface="Calibri Regular"/>
                <a:ea typeface="+mn-ea"/>
                <a:cs typeface="Arial"/>
              </a:rPr>
              <a:t>Pulsenomics</a:t>
            </a:r>
            <a:r>
              <a:rPr kumimoji="0" lang="en-US" sz="1400" b="0" i="0" u="none" strike="noStrike" kern="1200" cap="none" spc="0" normalizeH="0" baseline="0" noProof="0" dirty="0">
                <a:ln>
                  <a:noFill/>
                </a:ln>
                <a:solidFill>
                  <a:prstClr val="black">
                    <a:lumMod val="65000"/>
                    <a:lumOff val="35000"/>
                  </a:prstClr>
                </a:solidFill>
                <a:effectLst/>
                <a:uLnTx/>
                <a:uFillTx/>
                <a:latin typeface="Calibri Regular"/>
                <a:ea typeface="+mn-ea"/>
                <a:cs typeface="Arial"/>
              </a:rPr>
              <a:t>, Duke, NABE, WSJ</a:t>
            </a:r>
          </a:p>
        </p:txBody>
      </p:sp>
    </p:spTree>
    <p:extLst>
      <p:ext uri="{BB962C8B-B14F-4D97-AF65-F5344CB8AC3E}">
        <p14:creationId xmlns:p14="http://schemas.microsoft.com/office/powerpoint/2010/main" val="1247635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0" y="110487"/>
          <a:ext cx="9150623" cy="63706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5"/>
          <p:cNvSpPr txBox="1">
            <a:spLocks noChangeArrowheads="1"/>
          </p:cNvSpPr>
          <p:nvPr/>
        </p:nvSpPr>
        <p:spPr bwMode="auto">
          <a:xfrm>
            <a:off x="412956" y="5562600"/>
            <a:ext cx="1976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Regular"/>
                <a:ea typeface="+mn-ea"/>
                <a:cs typeface="+mn-cs"/>
              </a:rPr>
              <a:t>Since January 2014</a:t>
            </a:r>
          </a:p>
        </p:txBody>
      </p:sp>
      <p:sp>
        <p:nvSpPr>
          <p:cNvPr id="10" name="TextBox 4"/>
          <p:cNvSpPr txBox="1">
            <a:spLocks noChangeArrowheads="1"/>
          </p:cNvSpPr>
          <p:nvPr/>
        </p:nvSpPr>
        <p:spPr bwMode="auto">
          <a:xfrm>
            <a:off x="329144" y="0"/>
            <a:ext cx="326198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60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EXISTING</a:t>
            </a:r>
            <a:r>
              <a:rPr kumimoji="0" lang="en-US" altLang="en-US" sz="72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Home Sales</a:t>
            </a:r>
          </a:p>
        </p:txBody>
      </p:sp>
      <p:sp>
        <p:nvSpPr>
          <p:cNvPr id="8" name="Rectangle 7"/>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Tree>
    <p:extLst>
      <p:ext uri="{BB962C8B-B14F-4D97-AF65-F5344CB8AC3E}">
        <p14:creationId xmlns:p14="http://schemas.microsoft.com/office/powerpoint/2010/main" val="2141251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13577" y="1530138"/>
          <a:ext cx="8832574" cy="509500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5916761" y="631553"/>
            <a:ext cx="2079608"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Regular"/>
                <a:ea typeface="+mn-ea"/>
                <a:cs typeface="Arial" panose="020B0604020202020204" pitchFamily="34" charset="0"/>
              </a:rPr>
              <a:t>Y-O-Y by region</a:t>
            </a:r>
          </a:p>
        </p:txBody>
      </p:sp>
      <p:sp>
        <p:nvSpPr>
          <p:cNvPr id="4" name="TextBox 3"/>
          <p:cNvSpPr txBox="1"/>
          <p:nvPr/>
        </p:nvSpPr>
        <p:spPr>
          <a:xfrm>
            <a:off x="430361" y="308576"/>
            <a:ext cx="839900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EXISTING Home Sales</a:t>
            </a:r>
          </a:p>
        </p:txBody>
      </p:sp>
      <p:sp>
        <p:nvSpPr>
          <p:cNvPr id="7" name="Rectangle 7"/>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
        <p:nvSpPr>
          <p:cNvPr id="5" name="Rectangle 4">
            <a:extLst>
              <a:ext uri="{FF2B5EF4-FFF2-40B4-BE49-F238E27FC236}">
                <a16:creationId xmlns:a16="http://schemas.microsoft.com/office/drawing/2014/main" id="{C23E9C6A-1F6E-470E-A3B9-27BD35AC7E17}"/>
              </a:ext>
            </a:extLst>
          </p:cNvPr>
          <p:cNvSpPr/>
          <p:nvPr/>
        </p:nvSpPr>
        <p:spPr>
          <a:xfrm>
            <a:off x="6142508" y="1530138"/>
            <a:ext cx="73289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South</a:t>
            </a:r>
          </a:p>
        </p:txBody>
      </p:sp>
    </p:spTree>
    <p:extLst>
      <p:ext uri="{BB962C8B-B14F-4D97-AF65-F5344CB8AC3E}">
        <p14:creationId xmlns:p14="http://schemas.microsoft.com/office/powerpoint/2010/main" val="1153133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50425"/>
            <a:ext cx="8552792" cy="1538883"/>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Existing Home Sales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in thousands</a:t>
            </a:r>
          </a:p>
        </p:txBody>
      </p:sp>
      <p:sp>
        <p:nvSpPr>
          <p:cNvPr id="7" name="TextBox 6"/>
          <p:cNvSpPr txBox="1"/>
          <p:nvPr/>
        </p:nvSpPr>
        <p:spPr>
          <a:xfrm>
            <a:off x="7445829" y="6470713"/>
            <a:ext cx="160706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Regular"/>
                <a:ea typeface="Arial" charset="0"/>
                <a:cs typeface="Arial" charset="0"/>
              </a:rPr>
              <a:t>Census &amp; NAR</a:t>
            </a:r>
          </a:p>
        </p:txBody>
      </p:sp>
      <p:graphicFrame>
        <p:nvGraphicFramePr>
          <p:cNvPr id="6" name="Chart 5">
            <a:extLst>
              <a:ext uri="{FF2B5EF4-FFF2-40B4-BE49-F238E27FC236}">
                <a16:creationId xmlns:a16="http://schemas.microsoft.com/office/drawing/2014/main" id="{91E4BE92-9C6E-6848-92CD-E2E5705C5259}"/>
              </a:ext>
            </a:extLst>
          </p:cNvPr>
          <p:cNvGraphicFramePr/>
          <p:nvPr/>
        </p:nvGraphicFramePr>
        <p:xfrm>
          <a:off x="252247" y="283779"/>
          <a:ext cx="8681545" cy="63062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8905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45829" y="6470713"/>
            <a:ext cx="160706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Regular"/>
                <a:ea typeface="Arial" charset="0"/>
                <a:cs typeface="Arial" charset="0"/>
              </a:rPr>
              <a:t>Census &amp; NAR</a:t>
            </a:r>
          </a:p>
        </p:txBody>
      </p:sp>
      <p:graphicFrame>
        <p:nvGraphicFramePr>
          <p:cNvPr id="8" name="Chart 7">
            <a:extLst>
              <a:ext uri="{FF2B5EF4-FFF2-40B4-BE49-F238E27FC236}">
                <a16:creationId xmlns:a16="http://schemas.microsoft.com/office/drawing/2014/main" id="{D5A04A0E-2B81-D14F-BC93-A26607615666}"/>
              </a:ext>
            </a:extLst>
          </p:cNvPr>
          <p:cNvGraphicFramePr/>
          <p:nvPr/>
        </p:nvGraphicFramePr>
        <p:xfrm>
          <a:off x="200025" y="828675"/>
          <a:ext cx="8715375" cy="581501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71281AC-6436-8542-9BBF-3BFDE66ACBC9}"/>
              </a:ext>
            </a:extLst>
          </p:cNvPr>
          <p:cNvSpPr txBox="1"/>
          <p:nvPr/>
        </p:nvSpPr>
        <p:spPr>
          <a:xfrm>
            <a:off x="381000" y="150425"/>
            <a:ext cx="8552792" cy="11079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New Home Sales </a:t>
            </a:r>
            <a:r>
              <a:rPr kumimoji="0" lang="en-US" sz="28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in thousands</a:t>
            </a:r>
          </a:p>
        </p:txBody>
      </p:sp>
    </p:spTree>
    <p:extLst>
      <p:ext uri="{BB962C8B-B14F-4D97-AF65-F5344CB8AC3E}">
        <p14:creationId xmlns:p14="http://schemas.microsoft.com/office/powerpoint/2010/main" val="4213845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112295" y="144379"/>
          <a:ext cx="8919410" cy="641684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8070140" y="6477000"/>
            <a:ext cx="587020" cy="2616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Calibri Regular"/>
                <a:ea typeface="+mn-ea"/>
                <a:cs typeface="Arial" panose="020B0604020202020204" pitchFamily="34" charset="0"/>
              </a:rPr>
              <a:t>Census</a:t>
            </a:r>
          </a:p>
        </p:txBody>
      </p:sp>
      <p:sp>
        <p:nvSpPr>
          <p:cNvPr id="6" name="TextBox 5">
            <a:extLst>
              <a:ext uri="{FF2B5EF4-FFF2-40B4-BE49-F238E27FC236}">
                <a16:creationId xmlns:a16="http://schemas.microsoft.com/office/drawing/2014/main" id="{6AE5E997-5D35-EF4B-BE42-8D855CD23B84}"/>
              </a:ext>
            </a:extLst>
          </p:cNvPr>
          <p:cNvSpPr txBox="1"/>
          <p:nvPr/>
        </p:nvSpPr>
        <p:spPr>
          <a:xfrm>
            <a:off x="304799" y="251535"/>
            <a:ext cx="7348025" cy="144655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New Home Sales</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annualized </a:t>
            </a:r>
            <a:r>
              <a:rPr kumimoji="0" lang="en-US" sz="28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in thousands</a:t>
            </a:r>
          </a:p>
        </p:txBody>
      </p:sp>
    </p:spTree>
    <p:extLst>
      <p:ext uri="{BB962C8B-B14F-4D97-AF65-F5344CB8AC3E}">
        <p14:creationId xmlns:p14="http://schemas.microsoft.com/office/powerpoint/2010/main" val="3465935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109728" y="-14990"/>
          <a:ext cx="8924544" cy="649199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78EAC5D1-7ACF-0342-B7A7-C57DCB38D5F6}"/>
              </a:ext>
            </a:extLst>
          </p:cNvPr>
          <p:cNvSpPr/>
          <p:nvPr/>
        </p:nvSpPr>
        <p:spPr>
          <a:xfrm>
            <a:off x="4178461" y="204633"/>
            <a:ext cx="4817902" cy="861774"/>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New Home Sales</a:t>
            </a:r>
          </a:p>
        </p:txBody>
      </p:sp>
      <p:sp>
        <p:nvSpPr>
          <p:cNvPr id="11" name="TextBox 10">
            <a:extLst>
              <a:ext uri="{FF2B5EF4-FFF2-40B4-BE49-F238E27FC236}">
                <a16:creationId xmlns:a16="http://schemas.microsoft.com/office/drawing/2014/main" id="{69D8C002-37EE-7A4E-A603-EA2DE43B3572}"/>
              </a:ext>
            </a:extLst>
          </p:cNvPr>
          <p:cNvSpPr txBox="1"/>
          <p:nvPr/>
        </p:nvSpPr>
        <p:spPr>
          <a:xfrm>
            <a:off x="5298020" y="994518"/>
            <a:ext cx="3698343" cy="461665"/>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of sales by price range</a:t>
            </a:r>
          </a:p>
        </p:txBody>
      </p:sp>
      <p:sp>
        <p:nvSpPr>
          <p:cNvPr id="9" name="TextBox 8">
            <a:extLst>
              <a:ext uri="{FF2B5EF4-FFF2-40B4-BE49-F238E27FC236}">
                <a16:creationId xmlns:a16="http://schemas.microsoft.com/office/drawing/2014/main" id="{09B0FAAA-38D3-4B5F-9ACC-87B5D3BC5599}"/>
              </a:ext>
            </a:extLst>
          </p:cNvPr>
          <p:cNvSpPr txBox="1"/>
          <p:nvPr/>
        </p:nvSpPr>
        <p:spPr>
          <a:xfrm>
            <a:off x="8070140" y="6477000"/>
            <a:ext cx="587020" cy="2616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Calibri Regular"/>
                <a:ea typeface="+mn-ea"/>
                <a:cs typeface="Arial" panose="020B0604020202020204" pitchFamily="34" charset="0"/>
              </a:rPr>
              <a:t>Census</a:t>
            </a:r>
          </a:p>
        </p:txBody>
      </p:sp>
    </p:spTree>
    <p:extLst>
      <p:ext uri="{BB962C8B-B14F-4D97-AF65-F5344CB8AC3E}">
        <p14:creationId xmlns:p14="http://schemas.microsoft.com/office/powerpoint/2010/main" val="36343153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57881" y="402336"/>
          <a:ext cx="8838481" cy="633322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5">
            <a:extLst>
              <a:ext uri="{FF2B5EF4-FFF2-40B4-BE49-F238E27FC236}">
                <a16:creationId xmlns:a16="http://schemas.microsoft.com/office/drawing/2014/main" id="{559C9A23-24DE-014F-8725-B4B93470C8CA}"/>
              </a:ext>
            </a:extLst>
          </p:cNvPr>
          <p:cNvSpPr txBox="1">
            <a:spLocks noChangeArrowheads="1"/>
          </p:cNvSpPr>
          <p:nvPr/>
        </p:nvSpPr>
        <p:spPr bwMode="auto">
          <a:xfrm>
            <a:off x="157880" y="152400"/>
            <a:ext cx="883848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New Homes Selling Fast</a:t>
            </a:r>
            <a:br>
              <a:rPr kumimoji="0" lang="en-US" altLang="en-US" sz="5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r>
              <a:rPr kumimoji="0" lang="en-US" altLang="en-US" sz="24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(median months from completion to sold)</a:t>
            </a:r>
            <a:endParaRPr kumimoji="0" lang="en-US" altLang="en-US" sz="16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D1CF03DB-E1DF-4D15-B6CB-93E58894864F}"/>
              </a:ext>
            </a:extLst>
          </p:cNvPr>
          <p:cNvSpPr txBox="1"/>
          <p:nvPr/>
        </p:nvSpPr>
        <p:spPr>
          <a:xfrm>
            <a:off x="8070140" y="6477000"/>
            <a:ext cx="587020" cy="2616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Calibri Regular"/>
                <a:ea typeface="+mn-ea"/>
                <a:cs typeface="Arial" panose="020B0604020202020204" pitchFamily="34" charset="0"/>
              </a:rPr>
              <a:t>Census</a:t>
            </a:r>
          </a:p>
        </p:txBody>
      </p:sp>
    </p:spTree>
    <p:extLst>
      <p:ext uri="{BB962C8B-B14F-4D97-AF65-F5344CB8AC3E}">
        <p14:creationId xmlns:p14="http://schemas.microsoft.com/office/powerpoint/2010/main" val="26476821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45829" y="6470713"/>
            <a:ext cx="160706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Calibri Regular"/>
                <a:ea typeface="Arial" charset="0"/>
                <a:cs typeface="Arial" charset="0"/>
              </a:rPr>
              <a:t>Census &amp; NAR</a:t>
            </a:r>
          </a:p>
        </p:txBody>
      </p:sp>
      <p:graphicFrame>
        <p:nvGraphicFramePr>
          <p:cNvPr id="10" name="Chart 9">
            <a:extLst>
              <a:ext uri="{FF2B5EF4-FFF2-40B4-BE49-F238E27FC236}">
                <a16:creationId xmlns:a16="http://schemas.microsoft.com/office/drawing/2014/main" id="{D5B7B7A8-3851-C14B-891B-6A13BBA8B087}"/>
              </a:ext>
            </a:extLst>
          </p:cNvPr>
          <p:cNvGraphicFramePr/>
          <p:nvPr/>
        </p:nvGraphicFramePr>
        <p:xfrm>
          <a:off x="98677" y="1258500"/>
          <a:ext cx="8954219" cy="52721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4925E8A-682B-034D-839F-5A4AC64F2948}"/>
              </a:ext>
            </a:extLst>
          </p:cNvPr>
          <p:cNvSpPr txBox="1"/>
          <p:nvPr/>
        </p:nvSpPr>
        <p:spPr>
          <a:xfrm>
            <a:off x="381000" y="150425"/>
            <a:ext cx="8552792" cy="110799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Total Home Sales </a:t>
            </a:r>
            <a:r>
              <a:rPr kumimoji="0" lang="en-US" sz="28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in thousands</a:t>
            </a:r>
          </a:p>
        </p:txBody>
      </p:sp>
    </p:spTree>
    <p:extLst>
      <p:ext uri="{BB962C8B-B14F-4D97-AF65-F5344CB8AC3E}">
        <p14:creationId xmlns:p14="http://schemas.microsoft.com/office/powerpoint/2010/main" val="38144359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0" y="491489"/>
          <a:ext cx="9308592" cy="6123813"/>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p:cNvCxnSpPr>
            <a:cxnSpLocks/>
          </p:cNvCxnSpPr>
          <p:nvPr/>
        </p:nvCxnSpPr>
        <p:spPr bwMode="auto">
          <a:xfrm flipV="1">
            <a:off x="597529" y="4020975"/>
            <a:ext cx="8117075" cy="63218"/>
          </a:xfrm>
          <a:prstGeom prst="line">
            <a:avLst/>
          </a:prstGeom>
          <a:ln w="57150">
            <a:solidFill>
              <a:schemeClr val="bg2">
                <a:lumMod val="75000"/>
              </a:schemeClr>
            </a:solidFill>
            <a:prstDash val="dash"/>
          </a:ln>
          <a:effectLst/>
        </p:spPr>
        <p:style>
          <a:lnRef idx="1">
            <a:schemeClr val="accent1"/>
          </a:lnRef>
          <a:fillRef idx="0">
            <a:schemeClr val="accent1"/>
          </a:fillRef>
          <a:effectRef idx="0">
            <a:schemeClr val="accent1"/>
          </a:effectRef>
          <a:fontRef idx="minor">
            <a:schemeClr val="tx1"/>
          </a:fontRef>
        </p:style>
      </p:cxnSp>
      <p:sp>
        <p:nvSpPr>
          <p:cNvPr id="11" name="Rectangle 10"/>
          <p:cNvSpPr>
            <a:spLocks noChangeArrowheads="1"/>
          </p:cNvSpPr>
          <p:nvPr/>
        </p:nvSpPr>
        <p:spPr bwMode="auto">
          <a:xfrm>
            <a:off x="5278173" y="4084193"/>
            <a:ext cx="245458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srgbClr val="DDD9C3"/>
                </a:solidFill>
                <a:effectLst/>
                <a:uLnTx/>
                <a:uFillTx/>
                <a:latin typeface="Calibri Regular"/>
                <a:ea typeface="+mn-ea"/>
                <a:cs typeface="+mn-cs"/>
              </a:rPr>
              <a:t>100 = Historically Healthy Level</a:t>
            </a:r>
          </a:p>
        </p:txBody>
      </p:sp>
      <p:sp>
        <p:nvSpPr>
          <p:cNvPr id="12" name="TextBox 11">
            <a:extLst>
              <a:ext uri="{FF2B5EF4-FFF2-40B4-BE49-F238E27FC236}">
                <a16:creationId xmlns:a16="http://schemas.microsoft.com/office/drawing/2014/main" id="{65410EF0-3415-A44D-B331-1D14671AECEF}"/>
              </a:ext>
            </a:extLst>
          </p:cNvPr>
          <p:cNvSpPr txBox="1">
            <a:spLocks noChangeArrowheads="1"/>
          </p:cNvSpPr>
          <p:nvPr/>
        </p:nvSpPr>
        <p:spPr bwMode="auto">
          <a:xfrm>
            <a:off x="331904" y="138328"/>
            <a:ext cx="467147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PENDING Home Sales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24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since 2014</a:t>
            </a:r>
          </a:p>
        </p:txBody>
      </p:sp>
      <p:sp>
        <p:nvSpPr>
          <p:cNvPr id="14" name="TextBox 9">
            <a:extLst>
              <a:ext uri="{FF2B5EF4-FFF2-40B4-BE49-F238E27FC236}">
                <a16:creationId xmlns:a16="http://schemas.microsoft.com/office/drawing/2014/main" id="{1133F7DA-B5CA-F34E-ADB2-9B63C480B53F}"/>
              </a:ext>
            </a:extLst>
          </p:cNvPr>
          <p:cNvSpPr txBox="1">
            <a:spLocks noChangeArrowheads="1"/>
          </p:cNvSpPr>
          <p:nvPr/>
        </p:nvSpPr>
        <p:spPr bwMode="auto">
          <a:xfrm>
            <a:off x="7664824" y="6505575"/>
            <a:ext cx="13680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Tree>
    <p:extLst>
      <p:ext uri="{BB962C8B-B14F-4D97-AF65-F5344CB8AC3E}">
        <p14:creationId xmlns:p14="http://schemas.microsoft.com/office/powerpoint/2010/main" val="2022551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3"/>
          <p:cNvSpPr txBox="1">
            <a:spLocks noChangeArrowheads="1"/>
          </p:cNvSpPr>
          <p:nvPr/>
        </p:nvSpPr>
        <p:spPr bwMode="auto">
          <a:xfrm>
            <a:off x="252761" y="847518"/>
            <a:ext cx="6107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Pending Home Sales</a:t>
            </a:r>
          </a:p>
        </p:txBody>
      </p:sp>
      <p:sp>
        <p:nvSpPr>
          <p:cNvPr id="17" name="TextBox 16"/>
          <p:cNvSpPr txBox="1"/>
          <p:nvPr/>
        </p:nvSpPr>
        <p:spPr>
          <a:xfrm>
            <a:off x="289503" y="1678515"/>
            <a:ext cx="3314883" cy="461665"/>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Year-Over-Year By Region</a:t>
            </a:r>
          </a:p>
        </p:txBody>
      </p:sp>
      <p:sp>
        <p:nvSpPr>
          <p:cNvPr id="9" name="TextBox 9">
            <a:extLst>
              <a:ext uri="{FF2B5EF4-FFF2-40B4-BE49-F238E27FC236}">
                <a16:creationId xmlns:a16="http://schemas.microsoft.com/office/drawing/2014/main" id="{94531F82-9DF8-8D4D-B56B-F87C0A696EE2}"/>
              </a:ext>
            </a:extLst>
          </p:cNvPr>
          <p:cNvSpPr txBox="1">
            <a:spLocks noChangeArrowheads="1"/>
          </p:cNvSpPr>
          <p:nvPr/>
        </p:nvSpPr>
        <p:spPr bwMode="auto">
          <a:xfrm>
            <a:off x="7664824" y="6505575"/>
            <a:ext cx="13680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
        <p:nvSpPr>
          <p:cNvPr id="2" name="Rectangle 1">
            <a:extLst>
              <a:ext uri="{FF2B5EF4-FFF2-40B4-BE49-F238E27FC236}">
                <a16:creationId xmlns:a16="http://schemas.microsoft.com/office/drawing/2014/main" id="{19E19B69-EFA3-4E4F-B9E8-8901E3CE6793}"/>
              </a:ext>
            </a:extLst>
          </p:cNvPr>
          <p:cNvSpPr/>
          <p:nvPr/>
        </p:nvSpPr>
        <p:spPr>
          <a:xfrm>
            <a:off x="2258687" y="3049939"/>
            <a:ext cx="112466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Northeast</a:t>
            </a:r>
          </a:p>
        </p:txBody>
      </p:sp>
      <p:sp>
        <p:nvSpPr>
          <p:cNvPr id="3" name="Rectangle 2">
            <a:extLst>
              <a:ext uri="{FF2B5EF4-FFF2-40B4-BE49-F238E27FC236}">
                <a16:creationId xmlns:a16="http://schemas.microsoft.com/office/drawing/2014/main" id="{CA2015E8-F6B5-415A-A1C8-44B53267E15D}"/>
              </a:ext>
            </a:extLst>
          </p:cNvPr>
          <p:cNvSpPr/>
          <p:nvPr/>
        </p:nvSpPr>
        <p:spPr>
          <a:xfrm>
            <a:off x="5993478" y="2612036"/>
            <a:ext cx="73289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South</a:t>
            </a:r>
          </a:p>
        </p:txBody>
      </p:sp>
      <p:graphicFrame>
        <p:nvGraphicFramePr>
          <p:cNvPr id="11" name="Chart 10">
            <a:extLst>
              <a:ext uri="{FF2B5EF4-FFF2-40B4-BE49-F238E27FC236}">
                <a16:creationId xmlns:a16="http://schemas.microsoft.com/office/drawing/2014/main" id="{648A9750-D24B-48A3-A2B3-1E4EDF4013CD}"/>
              </a:ext>
            </a:extLst>
          </p:cNvPr>
          <p:cNvGraphicFramePr/>
          <p:nvPr/>
        </p:nvGraphicFramePr>
        <p:xfrm>
          <a:off x="152400" y="562041"/>
          <a:ext cx="8880475" cy="57650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6701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88B98A-285F-4F68-A0C0-DB03F8B412D1}"/>
              </a:ext>
            </a:extLst>
          </p:cNvPr>
          <p:cNvSpPr txBox="1"/>
          <p:nvPr/>
        </p:nvSpPr>
        <p:spPr>
          <a:xfrm>
            <a:off x="1" y="288521"/>
            <a:ext cx="9144000" cy="707886"/>
          </a:xfrm>
          <a:prstGeom prst="rect">
            <a:avLst/>
          </a:prstGeom>
          <a:noFill/>
        </p:spPr>
        <p:txBody>
          <a:bodyPr wrap="square" rtlCol="0">
            <a:spAutoFit/>
          </a:bodyPr>
          <a:lstStyle/>
          <a:p>
            <a:pPr marL="0" marR="0" lvl="0" indent="0" algn="ctr" defTabSz="25717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When Will Next U.S. Recession Begin?</a:t>
            </a:r>
          </a:p>
        </p:txBody>
      </p:sp>
      <p:graphicFrame>
        <p:nvGraphicFramePr>
          <p:cNvPr id="7" name="Chart 6">
            <a:extLst>
              <a:ext uri="{FF2B5EF4-FFF2-40B4-BE49-F238E27FC236}">
                <a16:creationId xmlns:a16="http://schemas.microsoft.com/office/drawing/2014/main" id="{5DCB99C5-6E89-42CA-A9B1-DFC7DCF154DD}"/>
              </a:ext>
            </a:extLst>
          </p:cNvPr>
          <p:cNvGraphicFramePr/>
          <p:nvPr/>
        </p:nvGraphicFramePr>
        <p:xfrm>
          <a:off x="478302" y="1153551"/>
          <a:ext cx="8187396" cy="5262039"/>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2">
            <a:extLst>
              <a:ext uri="{FF2B5EF4-FFF2-40B4-BE49-F238E27FC236}">
                <a16:creationId xmlns:a16="http://schemas.microsoft.com/office/drawing/2014/main" id="{C3D6FF62-9723-419A-9053-3EE92F39C6D9}"/>
              </a:ext>
            </a:extLst>
          </p:cNvPr>
          <p:cNvSpPr>
            <a:spLocks noChangeArrowheads="1"/>
          </p:cNvSpPr>
          <p:nvPr/>
        </p:nvSpPr>
        <p:spPr bwMode="auto">
          <a:xfrm>
            <a:off x="6288258" y="6415590"/>
            <a:ext cx="2813538" cy="307777"/>
          </a:xfrm>
          <a:prstGeom prst="rect">
            <a:avLst/>
          </a:prstGeom>
          <a:noFill/>
          <a:ln w="9525">
            <a:noFill/>
            <a:miter lim="800000"/>
            <a:headEnd/>
            <a:tailEnd/>
          </a:ln>
        </p:spPr>
        <p:txBody>
          <a:bodyPr wrap="square">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lumMod val="65000"/>
                    <a:lumOff val="35000"/>
                  </a:prstClr>
                </a:solidFill>
                <a:effectLst/>
                <a:uLnTx/>
                <a:uFillTx/>
                <a:latin typeface="Calibri Regular"/>
                <a:ea typeface="+mn-ea"/>
                <a:cs typeface="Arial"/>
              </a:rPr>
              <a:t>Pulsenomics</a:t>
            </a:r>
            <a:r>
              <a:rPr kumimoji="0" lang="en-US" sz="1400" b="0" i="0" u="none" strike="noStrike" kern="1200" cap="none" spc="0" normalizeH="0" baseline="0" noProof="0" dirty="0">
                <a:ln>
                  <a:noFill/>
                </a:ln>
                <a:solidFill>
                  <a:prstClr val="black">
                    <a:lumMod val="65000"/>
                    <a:lumOff val="35000"/>
                  </a:prstClr>
                </a:solidFill>
                <a:effectLst/>
                <a:uLnTx/>
                <a:uFillTx/>
                <a:latin typeface="Calibri Regular"/>
                <a:ea typeface="+mn-ea"/>
                <a:cs typeface="Arial"/>
              </a:rPr>
              <a:t>, Duke, NABE, WSJ</a:t>
            </a:r>
          </a:p>
        </p:txBody>
      </p:sp>
    </p:spTree>
    <p:extLst>
      <p:ext uri="{BB962C8B-B14F-4D97-AF65-F5344CB8AC3E}">
        <p14:creationId xmlns:p14="http://schemas.microsoft.com/office/powerpoint/2010/main" val="160556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317266"/>
          <a:ext cx="8991600" cy="635761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24"/>
          <p:cNvSpPr>
            <a:spLocks noChangeArrowheads="1"/>
          </p:cNvSpPr>
          <p:nvPr/>
        </p:nvSpPr>
        <p:spPr bwMode="auto">
          <a:xfrm>
            <a:off x="1042221" y="381000"/>
            <a:ext cx="7787148" cy="1754326"/>
          </a:xfrm>
          <a:prstGeom prst="rect">
            <a:avLst/>
          </a:prstGeom>
          <a:noFill/>
          <a:ln w="9525">
            <a:noFill/>
            <a:miter lim="800000"/>
            <a:headEnd/>
            <a:tailEnd/>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Percentage of</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Distressed Property Sales</a:t>
            </a:r>
          </a:p>
        </p:txBody>
      </p:sp>
      <p:sp>
        <p:nvSpPr>
          <p:cNvPr id="5" name="TextBox 6"/>
          <p:cNvSpPr txBox="1">
            <a:spLocks noChangeArrowheads="1"/>
          </p:cNvSpPr>
          <p:nvPr/>
        </p:nvSpPr>
        <p:spPr bwMode="auto">
          <a:xfrm>
            <a:off x="228600" y="148390"/>
            <a:ext cx="715260" cy="461665"/>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t>35%</a:t>
            </a:r>
          </a:p>
        </p:txBody>
      </p:sp>
      <p:sp>
        <p:nvSpPr>
          <p:cNvPr id="6" name="TextBox 10"/>
          <p:cNvSpPr txBox="1">
            <a:spLocks noChangeArrowheads="1"/>
          </p:cNvSpPr>
          <p:nvPr/>
        </p:nvSpPr>
        <p:spPr bwMode="auto">
          <a:xfrm>
            <a:off x="538004" y="5427530"/>
            <a:ext cx="41095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Calibri Regular"/>
                <a:ea typeface="+mn-ea"/>
                <a:cs typeface="+mn-cs"/>
              </a:rPr>
              <a:t>January 2012 - Today</a:t>
            </a:r>
          </a:p>
        </p:txBody>
      </p:sp>
      <p:sp>
        <p:nvSpPr>
          <p:cNvPr id="7" name="TextBox 7"/>
          <p:cNvSpPr txBox="1">
            <a:spLocks noChangeArrowheads="1"/>
          </p:cNvSpPr>
          <p:nvPr/>
        </p:nvSpPr>
        <p:spPr bwMode="auto">
          <a:xfrm>
            <a:off x="8534400" y="5542946"/>
            <a:ext cx="558808" cy="415498"/>
          </a:xfrm>
          <a:prstGeom prst="rect">
            <a:avLst/>
          </a:prstGeom>
          <a:noFill/>
          <a:ln>
            <a:noFill/>
          </a:ln>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lumMod val="65000"/>
                    <a:lumOff val="35000"/>
                  </a:prstClr>
                </a:solidFill>
                <a:effectLst/>
                <a:uLnTx/>
                <a:uFillTx/>
                <a:latin typeface="Calibri Regular"/>
                <a:ea typeface="+mn-ea"/>
                <a:cs typeface="Arial" charset="0"/>
              </a:rPr>
              <a:t>2%</a:t>
            </a:r>
          </a:p>
        </p:txBody>
      </p:sp>
      <p:cxnSp>
        <p:nvCxnSpPr>
          <p:cNvPr id="9" name="Straight Connector 8"/>
          <p:cNvCxnSpPr>
            <a:cxnSpLocks/>
          </p:cNvCxnSpPr>
          <p:nvPr/>
        </p:nvCxnSpPr>
        <p:spPr>
          <a:xfrm>
            <a:off x="7492596" y="5607570"/>
            <a:ext cx="0" cy="582730"/>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5" name="TextBox 6"/>
          <p:cNvSpPr txBox="1">
            <a:spLocks noChangeArrowheads="1"/>
          </p:cNvSpPr>
          <p:nvPr/>
        </p:nvSpPr>
        <p:spPr bwMode="auto">
          <a:xfrm>
            <a:off x="7226078" y="4963846"/>
            <a:ext cx="559769" cy="461665"/>
          </a:xfrm>
          <a:prstGeom prst="rect">
            <a:avLst/>
          </a:prstGeom>
          <a:noFill/>
          <a:ln>
            <a:noFill/>
          </a:ln>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t>4%</a:t>
            </a:r>
          </a:p>
        </p:txBody>
      </p:sp>
      <p:sp>
        <p:nvSpPr>
          <p:cNvPr id="11" name="Rectangle 7">
            <a:extLst>
              <a:ext uri="{FF2B5EF4-FFF2-40B4-BE49-F238E27FC236}">
                <a16:creationId xmlns:a16="http://schemas.microsoft.com/office/drawing/2014/main" id="{E16C8EE7-1C68-43ED-AC01-F495BA9A4BAD}"/>
              </a:ext>
            </a:extLst>
          </p:cNvPr>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Tree>
    <p:extLst>
      <p:ext uri="{BB962C8B-B14F-4D97-AF65-F5344CB8AC3E}">
        <p14:creationId xmlns:p14="http://schemas.microsoft.com/office/powerpoint/2010/main" val="1786079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p:cNvPicPr>
          <p:nvPr/>
        </p:nvPicPr>
        <p:blipFill>
          <a:blip r:embed="rId2">
            <a:extLst>
              <a:ext uri="{28A0092B-C50C-407E-A947-70E740481C1C}">
                <a14:useLocalDpi xmlns:a14="http://schemas.microsoft.com/office/drawing/2010/main" val="0"/>
              </a:ext>
            </a:extLst>
          </a:blip>
          <a:srcRect l="10249"/>
          <a:stretch>
            <a:fillRect/>
          </a:stretch>
        </p:blipFill>
        <p:spPr bwMode="auto">
          <a:xfrm>
            <a:off x="0" y="0"/>
            <a:ext cx="9174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2"/>
          <p:cNvPicPr>
            <a:picLocks noChangeAspect="1" noChangeArrowheads="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a:ext>
            </a:extLst>
          </a:blip>
          <a:srcRect l="56502" t="41824" b="43082"/>
          <a:stretch/>
        </p:blipFill>
        <p:spPr bwMode="auto">
          <a:xfrm>
            <a:off x="5184475" y="2855343"/>
            <a:ext cx="3991276" cy="1035170"/>
          </a:xfrm>
          <a:prstGeom prst="rect">
            <a:avLst/>
          </a:prstGeom>
          <a:noFill/>
          <a:ln>
            <a:noFill/>
          </a:ln>
          <a:effectLst/>
        </p:spPr>
      </p:pic>
      <p:sp>
        <p:nvSpPr>
          <p:cNvPr id="100356" name="TextBox 2"/>
          <p:cNvSpPr txBox="1">
            <a:spLocks noChangeArrowheads="1"/>
          </p:cNvSpPr>
          <p:nvPr/>
        </p:nvSpPr>
        <p:spPr bwMode="auto">
          <a:xfrm>
            <a:off x="5328484" y="2911263"/>
            <a:ext cx="37032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54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rPr>
              <a:t>Home Prices</a:t>
            </a:r>
          </a:p>
        </p:txBody>
      </p:sp>
    </p:spTree>
    <p:extLst>
      <p:ext uri="{BB962C8B-B14F-4D97-AF65-F5344CB8AC3E}">
        <p14:creationId xmlns:p14="http://schemas.microsoft.com/office/powerpoint/2010/main" val="1939069934"/>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182426" y="1311223"/>
          <a:ext cx="8809174" cy="516577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138360" y="911113"/>
            <a:ext cx="88091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Regular"/>
                <a:ea typeface="+mn-ea"/>
                <a:cs typeface="Arial" panose="020B0604020202020204" pitchFamily="34" charset="0"/>
              </a:rPr>
              <a:t>Y-O-Y by region</a:t>
            </a:r>
          </a:p>
        </p:txBody>
      </p:sp>
      <p:sp>
        <p:nvSpPr>
          <p:cNvPr id="8" name="TextBox 4"/>
          <p:cNvSpPr txBox="1">
            <a:spLocks noChangeArrowheads="1"/>
          </p:cNvSpPr>
          <p:nvPr/>
        </p:nvSpPr>
        <p:spPr bwMode="auto">
          <a:xfrm>
            <a:off x="138359" y="176873"/>
            <a:ext cx="8809174" cy="830997"/>
          </a:xfrm>
          <a:prstGeom prst="rect">
            <a:avLst/>
          </a:prstGeom>
          <a:noFill/>
          <a:ln>
            <a:noFill/>
          </a:ln>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914400" rtl="0" eaLnBrk="0" fontAlgn="auto" latinLnBrk="0" hangingPunct="0">
              <a:lnSpc>
                <a:spcPct val="100000"/>
              </a:lnSpc>
              <a:spcBef>
                <a:spcPct val="0"/>
              </a:spcBef>
              <a:spcAft>
                <a:spcPts val="0"/>
              </a:spcAft>
              <a:buClrTx/>
              <a:buSzTx/>
              <a:buFontTx/>
              <a:buNone/>
              <a:tabLst/>
              <a:defRPr/>
            </a:pPr>
            <a:r>
              <a:rPr kumimoji="0" lang="en-US" altLang="en-US" sz="48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EXISTING Home Prices</a:t>
            </a:r>
          </a:p>
        </p:txBody>
      </p:sp>
      <p:sp>
        <p:nvSpPr>
          <p:cNvPr id="9" name="Rectangle 7">
            <a:extLst>
              <a:ext uri="{FF2B5EF4-FFF2-40B4-BE49-F238E27FC236}">
                <a16:creationId xmlns:a16="http://schemas.microsoft.com/office/drawing/2014/main" id="{CB2017B6-1965-4E33-80BA-309C2161358B}"/>
              </a:ext>
            </a:extLst>
          </p:cNvPr>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
        <p:nvSpPr>
          <p:cNvPr id="2" name="TextBox 1">
            <a:extLst>
              <a:ext uri="{FF2B5EF4-FFF2-40B4-BE49-F238E27FC236}">
                <a16:creationId xmlns:a16="http://schemas.microsoft.com/office/drawing/2014/main" id="{FBBF28DC-C2C9-4757-86B3-0E192EAA57CE}"/>
              </a:ext>
            </a:extLst>
          </p:cNvPr>
          <p:cNvSpPr txBox="1"/>
          <p:nvPr/>
        </p:nvSpPr>
        <p:spPr>
          <a:xfrm>
            <a:off x="2174033" y="5411210"/>
            <a:ext cx="13995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Northeast</a:t>
            </a:r>
          </a:p>
        </p:txBody>
      </p:sp>
    </p:spTree>
    <p:extLst>
      <p:ext uri="{BB962C8B-B14F-4D97-AF65-F5344CB8AC3E}">
        <p14:creationId xmlns:p14="http://schemas.microsoft.com/office/powerpoint/2010/main" val="3496465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0" y="197302"/>
          <a:ext cx="8991600" cy="640803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bwMode="auto">
          <a:xfrm>
            <a:off x="3054560" y="3811232"/>
            <a:ext cx="5390147" cy="12926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 Change in Sales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from last year by Price Range</a:t>
            </a:r>
          </a:p>
        </p:txBody>
      </p:sp>
      <p:sp>
        <p:nvSpPr>
          <p:cNvPr id="7" name="Rectangle 7">
            <a:extLst>
              <a:ext uri="{FF2B5EF4-FFF2-40B4-BE49-F238E27FC236}">
                <a16:creationId xmlns:a16="http://schemas.microsoft.com/office/drawing/2014/main" id="{1680FA4C-E583-42A1-9394-EDD65CC02E13}"/>
              </a:ext>
            </a:extLst>
          </p:cNvPr>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Tree>
    <p:extLst>
      <p:ext uri="{BB962C8B-B14F-4D97-AF65-F5344CB8AC3E}">
        <p14:creationId xmlns:p14="http://schemas.microsoft.com/office/powerpoint/2010/main" val="2432018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3"/>
          <p:cNvSpPr>
            <a:spLocks noChangeArrowheads="1"/>
          </p:cNvSpPr>
          <p:nvPr/>
        </p:nvSpPr>
        <p:spPr bwMode="auto">
          <a:xfrm>
            <a:off x="5553075" y="822325"/>
            <a:ext cx="2914650" cy="2431435"/>
          </a:xfrm>
          <a:prstGeom prst="rect">
            <a:avLst/>
          </a:prstGeom>
          <a:noFill/>
          <a:ln>
            <a:no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t>Year-Over-Year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t>PRICE</a:t>
            </a:r>
            <a:br>
              <a:rPr kumimoji="0" lang="en-US" sz="72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br>
            <a:r>
              <a:rPr kumimoji="0" lang="en-US" sz="4800" b="0" i="0" u="none" strike="noStrike" kern="1200" cap="none" spc="-150" normalizeH="0" baseline="0" noProof="0" dirty="0">
                <a:ln>
                  <a:noFill/>
                </a:ln>
                <a:solidFill>
                  <a:prstClr val="black">
                    <a:lumMod val="65000"/>
                    <a:lumOff val="35000"/>
                  </a:prstClr>
                </a:solidFill>
                <a:effectLst/>
                <a:uLnTx/>
                <a:uFillTx/>
                <a:latin typeface="Calibri Regular"/>
                <a:ea typeface="+mn-ea"/>
                <a:cs typeface="+mn-cs"/>
              </a:rPr>
              <a:t>CHANGES</a:t>
            </a:r>
          </a:p>
        </p:txBody>
      </p:sp>
      <p:sp>
        <p:nvSpPr>
          <p:cNvPr id="13" name="TextBox 1"/>
          <p:cNvSpPr txBox="1">
            <a:spLocks noChangeArrowheads="1"/>
          </p:cNvSpPr>
          <p:nvPr/>
        </p:nvSpPr>
        <p:spPr bwMode="auto">
          <a:xfrm>
            <a:off x="345831" y="175846"/>
            <a:ext cx="3881438" cy="1015663"/>
          </a:xfrm>
          <a:prstGeom prst="rect">
            <a:avLst/>
          </a:prstGeom>
          <a:noFill/>
          <a:ln>
            <a:noFill/>
          </a:ln>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60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Case </a:t>
            </a:r>
            <a:r>
              <a:rPr kumimoji="0" lang="en-US" altLang="en-US" sz="6000" b="0" i="0" u="none" strike="noStrike" kern="1200" cap="none" spc="0" normalizeH="0" baseline="0" noProof="0" dirty="0" err="1">
                <a:ln>
                  <a:noFill/>
                </a:ln>
                <a:solidFill>
                  <a:prstClr val="black">
                    <a:lumMod val="75000"/>
                    <a:lumOff val="25000"/>
                  </a:prstClr>
                </a:solidFill>
                <a:effectLst/>
                <a:uLnTx/>
                <a:uFillTx/>
                <a:latin typeface="Calibri Regular"/>
                <a:ea typeface="+mn-ea"/>
                <a:cs typeface="+mn-cs"/>
              </a:rPr>
              <a:t>Shiller</a:t>
            </a:r>
            <a:endParaRPr kumimoji="0" lang="en-US" altLang="en-US" sz="60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endParaRPr>
          </a:p>
        </p:txBody>
      </p:sp>
      <p:sp>
        <p:nvSpPr>
          <p:cNvPr id="7" name="TextBox 9"/>
          <p:cNvSpPr txBox="1">
            <a:spLocks noChangeArrowheads="1"/>
          </p:cNvSpPr>
          <p:nvPr/>
        </p:nvSpPr>
        <p:spPr bwMode="auto">
          <a:xfrm>
            <a:off x="7162800" y="6486525"/>
            <a:ext cx="1858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S&amp;P Case Shiller</a:t>
            </a:r>
          </a:p>
        </p:txBody>
      </p:sp>
      <p:graphicFrame>
        <p:nvGraphicFramePr>
          <p:cNvPr id="6" name="Chart 5">
            <a:extLst>
              <a:ext uri="{FF2B5EF4-FFF2-40B4-BE49-F238E27FC236}">
                <a16:creationId xmlns:a16="http://schemas.microsoft.com/office/drawing/2014/main" id="{7EB6446E-1217-3A4E-B393-3609999DFDB6}"/>
              </a:ext>
            </a:extLst>
          </p:cNvPr>
          <p:cNvGraphicFramePr/>
          <p:nvPr/>
        </p:nvGraphicFramePr>
        <p:xfrm>
          <a:off x="148698" y="1076325"/>
          <a:ext cx="8995302" cy="52918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4928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p:nvPr/>
        </p:nvGraphicFramePr>
        <p:xfrm>
          <a:off x="142240" y="387803"/>
          <a:ext cx="8879523" cy="6098722"/>
        </p:xfrm>
        <a:graphic>
          <a:graphicData uri="http://schemas.openxmlformats.org/drawingml/2006/chart">
            <c:chart xmlns:c="http://schemas.openxmlformats.org/drawingml/2006/chart" xmlns:r="http://schemas.openxmlformats.org/officeDocument/2006/relationships" r:id="rId3"/>
          </a:graphicData>
        </a:graphic>
      </p:graphicFrame>
      <p:cxnSp>
        <p:nvCxnSpPr>
          <p:cNvPr id="11" name="Straight Connector 10">
            <a:extLst>
              <a:ext uri="{FF2B5EF4-FFF2-40B4-BE49-F238E27FC236}">
                <a16:creationId xmlns:a16="http://schemas.microsoft.com/office/drawing/2014/main" id="{849C2F29-6F74-4A4E-ADAA-D05BF01EC5AC}"/>
              </a:ext>
            </a:extLst>
          </p:cNvPr>
          <p:cNvCxnSpPr/>
          <p:nvPr/>
        </p:nvCxnSpPr>
        <p:spPr>
          <a:xfrm flipH="1">
            <a:off x="340050" y="4127500"/>
            <a:ext cx="8512750" cy="9941"/>
          </a:xfrm>
          <a:prstGeom prst="line">
            <a:avLst/>
          </a:prstGeom>
          <a:ln w="57150">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7" name="TextBox 9">
            <a:extLst>
              <a:ext uri="{FF2B5EF4-FFF2-40B4-BE49-F238E27FC236}">
                <a16:creationId xmlns:a16="http://schemas.microsoft.com/office/drawing/2014/main" id="{B9A9CDA5-8247-4A2E-9286-2A487D843A02}"/>
              </a:ext>
            </a:extLst>
          </p:cNvPr>
          <p:cNvSpPr txBox="1">
            <a:spLocks noChangeArrowheads="1"/>
          </p:cNvSpPr>
          <p:nvPr/>
        </p:nvSpPr>
        <p:spPr bwMode="auto">
          <a:xfrm>
            <a:off x="7162800" y="6486525"/>
            <a:ext cx="1858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S&amp;P Case Shiller</a:t>
            </a:r>
          </a:p>
        </p:txBody>
      </p:sp>
      <p:sp>
        <p:nvSpPr>
          <p:cNvPr id="8" name="Rectangle 13">
            <a:extLst>
              <a:ext uri="{FF2B5EF4-FFF2-40B4-BE49-F238E27FC236}">
                <a16:creationId xmlns:a16="http://schemas.microsoft.com/office/drawing/2014/main" id="{2EA0BD6A-095A-45BC-8AB4-6453681F8DC1}"/>
              </a:ext>
            </a:extLst>
          </p:cNvPr>
          <p:cNvSpPr>
            <a:spLocks noChangeArrowheads="1"/>
          </p:cNvSpPr>
          <p:nvPr/>
        </p:nvSpPr>
        <p:spPr bwMode="auto">
          <a:xfrm>
            <a:off x="2722563" y="1371600"/>
            <a:ext cx="594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ts val="0"/>
              </a:spcBef>
              <a:spcAft>
                <a:spcPts val="0"/>
              </a:spcAft>
              <a:buClrTx/>
              <a:buSzTx/>
              <a:buFont typeface="Arial" charset="0"/>
              <a:buNone/>
              <a:tabLst/>
              <a:defRPr/>
            </a:pPr>
            <a:r>
              <a:rPr kumimoji="0" lang="en-US" sz="24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t>Year-Over-Year PRICE </a:t>
            </a:r>
            <a:r>
              <a:rPr kumimoji="0" lang="en-US" sz="2400" b="0" i="0" u="none" strike="noStrike" kern="1200" cap="none" spc="-150" normalizeH="0" baseline="0" noProof="0" dirty="0">
                <a:ln>
                  <a:noFill/>
                </a:ln>
                <a:solidFill>
                  <a:prstClr val="black">
                    <a:lumMod val="65000"/>
                    <a:lumOff val="35000"/>
                  </a:prstClr>
                </a:solidFill>
                <a:effectLst/>
                <a:uLnTx/>
                <a:uFillTx/>
                <a:latin typeface="Calibri Regular"/>
                <a:ea typeface="+mn-ea"/>
                <a:cs typeface="+mn-cs"/>
              </a:rPr>
              <a:t>CHANGES</a:t>
            </a:r>
          </a:p>
          <a:p>
            <a:pPr marL="0" marR="0" lvl="0" indent="0" algn="r" defTabSz="457200" rtl="0" eaLnBrk="1" fontAlgn="auto" latinLnBrk="0" hangingPunct="1">
              <a:lnSpc>
                <a:spcPct val="100000"/>
              </a:lnSpc>
              <a:spcBef>
                <a:spcPts val="0"/>
              </a:spcBef>
              <a:spcAft>
                <a:spcPts val="0"/>
              </a:spcAft>
              <a:buClrTx/>
              <a:buSzTx/>
              <a:buFont typeface="Arial" charset="0"/>
              <a:buNone/>
              <a:tabLst/>
              <a:defRPr/>
            </a:pPr>
            <a:r>
              <a:rPr kumimoji="0" lang="en-US" sz="2400" b="0" i="1" u="none" strike="noStrike" kern="1200" cap="none" spc="-150" normalizeH="0" baseline="0" noProof="0" dirty="0">
                <a:ln>
                  <a:noFill/>
                </a:ln>
                <a:solidFill>
                  <a:prstClr val="black">
                    <a:lumMod val="65000"/>
                    <a:lumOff val="35000"/>
                  </a:prstClr>
                </a:solidFill>
                <a:effectLst/>
                <a:uLnTx/>
                <a:uFillTx/>
                <a:latin typeface="Calibri Regular"/>
                <a:ea typeface="+mn-ea"/>
                <a:cs typeface="+mn-cs"/>
              </a:rPr>
              <a:t>20 City Composite</a:t>
            </a:r>
          </a:p>
        </p:txBody>
      </p:sp>
      <p:sp>
        <p:nvSpPr>
          <p:cNvPr id="13" name="TextBox 12">
            <a:extLst>
              <a:ext uri="{FF2B5EF4-FFF2-40B4-BE49-F238E27FC236}">
                <a16:creationId xmlns:a16="http://schemas.microsoft.com/office/drawing/2014/main" id="{EFDAB29E-714C-4488-B555-765965FF6190}"/>
              </a:ext>
            </a:extLst>
          </p:cNvPr>
          <p:cNvSpPr txBox="1">
            <a:spLocks noChangeArrowheads="1"/>
          </p:cNvSpPr>
          <p:nvPr/>
        </p:nvSpPr>
        <p:spPr bwMode="auto">
          <a:xfrm>
            <a:off x="3715769" y="265235"/>
            <a:ext cx="4950394" cy="1323439"/>
          </a:xfrm>
          <a:prstGeom prst="rect">
            <a:avLst/>
          </a:prstGeom>
          <a:noFill/>
          <a:ln>
            <a:noFill/>
          </a:ln>
        </p:spPr>
        <p:txBody>
          <a:bodyPr wrap="non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80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t>Case </a:t>
            </a:r>
            <a:r>
              <a:rPr kumimoji="0" lang="en-US" altLang="en-US" sz="8000" b="0" i="0" u="none" strike="noStrike" kern="1200" cap="none" spc="0" normalizeH="0" baseline="0" noProof="0" dirty="0" err="1">
                <a:ln>
                  <a:noFill/>
                </a:ln>
                <a:solidFill>
                  <a:prstClr val="black">
                    <a:lumMod val="65000"/>
                    <a:lumOff val="35000"/>
                  </a:prstClr>
                </a:solidFill>
                <a:effectLst/>
                <a:uLnTx/>
                <a:uFillTx/>
                <a:latin typeface="Calibri Regular"/>
                <a:ea typeface="+mn-ea"/>
                <a:cs typeface="+mn-cs"/>
              </a:rPr>
              <a:t>Shiller</a:t>
            </a:r>
            <a:endParaRPr kumimoji="0" lang="en-US" altLang="en-US" sz="80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endParaRPr>
          </a:p>
        </p:txBody>
      </p:sp>
    </p:spTree>
    <p:extLst>
      <p:ext uri="{BB962C8B-B14F-4D97-AF65-F5344CB8AC3E}">
        <p14:creationId xmlns:p14="http://schemas.microsoft.com/office/powerpoint/2010/main" val="1665221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42240" y="387803"/>
          <a:ext cx="8879523" cy="6098722"/>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13">
            <a:extLst>
              <a:ext uri="{FF2B5EF4-FFF2-40B4-BE49-F238E27FC236}">
                <a16:creationId xmlns:a16="http://schemas.microsoft.com/office/drawing/2014/main" id="{425AF1B0-A11C-6F4A-9500-8B88871870C8}"/>
              </a:ext>
            </a:extLst>
          </p:cNvPr>
          <p:cNvSpPr>
            <a:spLocks noChangeArrowheads="1"/>
          </p:cNvSpPr>
          <p:nvPr/>
        </p:nvSpPr>
        <p:spPr bwMode="auto">
          <a:xfrm>
            <a:off x="118794" y="1021216"/>
            <a:ext cx="88795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ts val="0"/>
              </a:spcBef>
              <a:spcAft>
                <a:spcPts val="0"/>
              </a:spcAft>
              <a:buClrTx/>
              <a:buSzTx/>
              <a:buFont typeface="Arial"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t>Year-Over-Year PRICE </a:t>
            </a:r>
            <a:r>
              <a:rPr kumimoji="0" lang="en-US" sz="2000" b="0" i="0" u="none" strike="noStrike" kern="1200" cap="none" spc="-150" normalizeH="0" baseline="0" noProof="0" dirty="0">
                <a:ln>
                  <a:noFill/>
                </a:ln>
                <a:solidFill>
                  <a:prstClr val="black">
                    <a:lumMod val="65000"/>
                    <a:lumOff val="35000"/>
                  </a:prstClr>
                </a:solidFill>
                <a:effectLst/>
                <a:uLnTx/>
                <a:uFillTx/>
                <a:latin typeface="Calibri Regular"/>
                <a:ea typeface="+mn-ea"/>
                <a:cs typeface="+mn-cs"/>
              </a:rPr>
              <a:t>CHANGES</a:t>
            </a:r>
          </a:p>
          <a:p>
            <a:pPr marL="0" marR="0" lvl="0" indent="0" algn="r" defTabSz="457200" rtl="0" eaLnBrk="1" fontAlgn="auto" latinLnBrk="0" hangingPunct="1">
              <a:lnSpc>
                <a:spcPct val="100000"/>
              </a:lnSpc>
              <a:spcBef>
                <a:spcPts val="0"/>
              </a:spcBef>
              <a:spcAft>
                <a:spcPts val="0"/>
              </a:spcAft>
              <a:buClrTx/>
              <a:buSzTx/>
              <a:buFont typeface="Arial" charset="0"/>
              <a:buNone/>
              <a:tabLst/>
              <a:defRPr/>
            </a:pPr>
            <a:r>
              <a:rPr kumimoji="0" lang="en-US" sz="2000" b="0" i="1" u="none" strike="noStrike" kern="1200" cap="none" spc="-150" normalizeH="0" baseline="0" noProof="0" dirty="0">
                <a:ln>
                  <a:noFill/>
                </a:ln>
                <a:solidFill>
                  <a:prstClr val="black">
                    <a:lumMod val="65000"/>
                    <a:lumOff val="35000"/>
                  </a:prstClr>
                </a:solidFill>
                <a:effectLst/>
                <a:uLnTx/>
                <a:uFillTx/>
                <a:latin typeface="Calibri Regular"/>
                <a:ea typeface="+mn-ea"/>
                <a:cs typeface="+mn-cs"/>
              </a:rPr>
              <a:t>20 City Composite</a:t>
            </a:r>
          </a:p>
        </p:txBody>
      </p:sp>
      <p:sp>
        <p:nvSpPr>
          <p:cNvPr id="8" name="TextBox 7">
            <a:extLst>
              <a:ext uri="{FF2B5EF4-FFF2-40B4-BE49-F238E27FC236}">
                <a16:creationId xmlns:a16="http://schemas.microsoft.com/office/drawing/2014/main" id="{95D6DEFD-F64B-7143-B0AD-433021DFDDD8}"/>
              </a:ext>
            </a:extLst>
          </p:cNvPr>
          <p:cNvSpPr txBox="1">
            <a:spLocks noChangeArrowheads="1"/>
          </p:cNvSpPr>
          <p:nvPr/>
        </p:nvSpPr>
        <p:spPr bwMode="auto">
          <a:xfrm>
            <a:off x="118794" y="-122472"/>
            <a:ext cx="8879522" cy="1323439"/>
          </a:xfrm>
          <a:prstGeom prst="rect">
            <a:avLst/>
          </a:prstGeom>
          <a:noFill/>
          <a:ln>
            <a:noFill/>
          </a:ln>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80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t>Case </a:t>
            </a:r>
            <a:r>
              <a:rPr kumimoji="0" lang="en-US" altLang="en-US" sz="8000" b="0" i="0" u="none" strike="noStrike" kern="1200" cap="none" spc="0" normalizeH="0" baseline="0" noProof="0" dirty="0" err="1">
                <a:ln>
                  <a:noFill/>
                </a:ln>
                <a:solidFill>
                  <a:prstClr val="black">
                    <a:lumMod val="65000"/>
                    <a:lumOff val="35000"/>
                  </a:prstClr>
                </a:solidFill>
                <a:effectLst/>
                <a:uLnTx/>
                <a:uFillTx/>
                <a:latin typeface="Calibri Regular"/>
                <a:ea typeface="+mn-ea"/>
                <a:cs typeface="+mn-cs"/>
              </a:rPr>
              <a:t>Shiller</a:t>
            </a:r>
            <a:endParaRPr kumimoji="0" lang="en-US" altLang="en-US" sz="8000" b="0" i="0" u="none" strike="noStrike" kern="1200" cap="none" spc="0" normalizeH="0" baseline="0" noProof="0" dirty="0">
              <a:ln>
                <a:noFill/>
              </a:ln>
              <a:solidFill>
                <a:prstClr val="black">
                  <a:lumMod val="65000"/>
                  <a:lumOff val="35000"/>
                </a:prstClr>
              </a:solidFill>
              <a:effectLst/>
              <a:uLnTx/>
              <a:uFillTx/>
              <a:latin typeface="Calibri Regular"/>
              <a:ea typeface="+mn-ea"/>
              <a:cs typeface="+mn-cs"/>
            </a:endParaRPr>
          </a:p>
        </p:txBody>
      </p:sp>
      <p:sp>
        <p:nvSpPr>
          <p:cNvPr id="9" name="TextBox 9">
            <a:extLst>
              <a:ext uri="{FF2B5EF4-FFF2-40B4-BE49-F238E27FC236}">
                <a16:creationId xmlns:a16="http://schemas.microsoft.com/office/drawing/2014/main" id="{5F23B045-5BEB-4A3B-9880-590AA938F9FB}"/>
              </a:ext>
            </a:extLst>
          </p:cNvPr>
          <p:cNvSpPr txBox="1">
            <a:spLocks noChangeArrowheads="1"/>
          </p:cNvSpPr>
          <p:nvPr/>
        </p:nvSpPr>
        <p:spPr bwMode="auto">
          <a:xfrm>
            <a:off x="7162800" y="6486525"/>
            <a:ext cx="18589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S&amp;P Case Shiller</a:t>
            </a:r>
          </a:p>
        </p:txBody>
      </p:sp>
    </p:spTree>
    <p:extLst>
      <p:ext uri="{BB962C8B-B14F-4D97-AF65-F5344CB8AC3E}">
        <p14:creationId xmlns:p14="http://schemas.microsoft.com/office/powerpoint/2010/main" val="567628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CC66F-AF86-794A-81AC-583773240F75}"/>
              </a:ext>
            </a:extLst>
          </p:cNvPr>
          <p:cNvPicPr>
            <a:picLocks noChangeAspect="1"/>
          </p:cNvPicPr>
          <p:nvPr/>
        </p:nvPicPr>
        <p:blipFill rotWithShape="1">
          <a:blip r:embed="rId3">
            <a:extLst>
              <a:ext uri="{28A0092B-C50C-407E-A947-70E740481C1C}">
                <a14:useLocalDpi xmlns:a14="http://schemas.microsoft.com/office/drawing/2010/main" val="0"/>
              </a:ext>
            </a:extLst>
          </a:blip>
          <a:srcRect t="9121" b="4223"/>
          <a:stretch/>
        </p:blipFill>
        <p:spPr>
          <a:xfrm>
            <a:off x="1" y="702579"/>
            <a:ext cx="9105840" cy="6097361"/>
          </a:xfrm>
          <a:prstGeom prst="rect">
            <a:avLst/>
          </a:prstGeom>
        </p:spPr>
      </p:pic>
      <p:sp>
        <p:nvSpPr>
          <p:cNvPr id="7" name="TextBox 6"/>
          <p:cNvSpPr txBox="1"/>
          <p:nvPr/>
        </p:nvSpPr>
        <p:spPr>
          <a:xfrm>
            <a:off x="7175862" y="6288966"/>
            <a:ext cx="897233" cy="307777"/>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Regular"/>
                <a:ea typeface="+mn-ea"/>
                <a:cs typeface="Arial" charset="0"/>
              </a:rPr>
              <a:t>CoreLogic</a:t>
            </a:r>
          </a:p>
        </p:txBody>
      </p:sp>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088" y="6096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2D0110C-DBD3-41CF-999B-546B6021318D}"/>
              </a:ext>
            </a:extLst>
          </p:cNvPr>
          <p:cNvSpPr txBox="1"/>
          <p:nvPr/>
        </p:nvSpPr>
        <p:spPr>
          <a:xfrm>
            <a:off x="498764" y="152400"/>
            <a:ext cx="814647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65000"/>
                    <a:lumOff val="35000"/>
                  </a:prstClr>
                </a:solidFill>
                <a:effectLst/>
                <a:uLnTx/>
                <a:uFillTx/>
                <a:latin typeface="Calibri Regular"/>
                <a:ea typeface="+mn-ea"/>
                <a:cs typeface="Arial" charset="0"/>
              </a:rPr>
              <a:t>Forecasted Year-Over-Year % Change in Price</a:t>
            </a:r>
          </a:p>
        </p:txBody>
      </p:sp>
    </p:spTree>
    <p:extLst>
      <p:ext uri="{BB962C8B-B14F-4D97-AF65-F5344CB8AC3E}">
        <p14:creationId xmlns:p14="http://schemas.microsoft.com/office/powerpoint/2010/main" val="252751894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0974" y="87053"/>
            <a:ext cx="8831263" cy="132343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Appraiser Home Value Opinions Compared to Homeowner Estimates </a:t>
            </a:r>
          </a:p>
        </p:txBody>
      </p:sp>
      <p:sp>
        <p:nvSpPr>
          <p:cNvPr id="6" name="TextBox 5"/>
          <p:cNvSpPr txBox="1"/>
          <p:nvPr/>
        </p:nvSpPr>
        <p:spPr>
          <a:xfrm>
            <a:off x="564564" y="4607317"/>
            <a:ext cx="3058979"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Last 12 Months</a:t>
            </a:r>
          </a:p>
        </p:txBody>
      </p:sp>
      <p:graphicFrame>
        <p:nvGraphicFramePr>
          <p:cNvPr id="8" name="Chart 7">
            <a:extLst>
              <a:ext uri="{FF2B5EF4-FFF2-40B4-BE49-F238E27FC236}">
                <a16:creationId xmlns:a16="http://schemas.microsoft.com/office/drawing/2014/main" id="{FAD10C63-E5BB-49A0-91F4-AF8FE9D756A6}"/>
              </a:ext>
            </a:extLst>
          </p:cNvPr>
          <p:cNvGraphicFramePr/>
          <p:nvPr/>
        </p:nvGraphicFramePr>
        <p:xfrm>
          <a:off x="180974" y="1569660"/>
          <a:ext cx="8831264" cy="490178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C69942F-2618-420A-9032-9FB28BB8DBB6}"/>
              </a:ext>
            </a:extLst>
          </p:cNvPr>
          <p:cNvSpPr txBox="1">
            <a:spLocks noChangeArrowheads="1"/>
          </p:cNvSpPr>
          <p:nvPr/>
        </p:nvSpPr>
        <p:spPr bwMode="auto">
          <a:xfrm>
            <a:off x="7568119" y="6519863"/>
            <a:ext cx="144411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Quicken Loans</a:t>
            </a:r>
          </a:p>
        </p:txBody>
      </p:sp>
    </p:spTree>
    <p:extLst>
      <p:ext uri="{BB962C8B-B14F-4D97-AF65-F5344CB8AC3E}">
        <p14:creationId xmlns:p14="http://schemas.microsoft.com/office/powerpoint/2010/main" val="1382055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p:cNvPicPr>
          <p:nvPr/>
        </p:nvPicPr>
        <p:blipFill>
          <a:blip r:embed="rId2">
            <a:extLst>
              <a:ext uri="{28A0092B-C50C-407E-A947-70E740481C1C}">
                <a14:useLocalDpi xmlns:a14="http://schemas.microsoft.com/office/drawing/2010/main" val="0"/>
              </a:ext>
            </a:extLst>
          </a:blip>
          <a:srcRect b="21002"/>
          <a:stretch>
            <a:fillRect/>
          </a:stretch>
        </p:blipFill>
        <p:spPr bwMode="auto">
          <a:xfrm>
            <a:off x="0" y="3603625"/>
            <a:ext cx="91440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3"/>
          <p:cNvSpPr>
            <a:spLocks noChangeArrowheads="1"/>
          </p:cNvSpPr>
          <p:nvPr/>
        </p:nvSpPr>
        <p:spPr bwMode="auto">
          <a:xfrm>
            <a:off x="381000" y="609600"/>
            <a:ext cx="8382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HOUSING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INVENTORY</a:t>
            </a:r>
          </a:p>
        </p:txBody>
      </p:sp>
    </p:spTree>
    <p:extLst>
      <p:ext uri="{BB962C8B-B14F-4D97-AF65-F5344CB8AC3E}">
        <p14:creationId xmlns:p14="http://schemas.microsoft.com/office/powerpoint/2010/main" val="2225692389"/>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E897A73B-1FFE-4C8C-BCAE-0BA4F86AB79E}"/>
              </a:ext>
            </a:extLst>
          </p:cNvPr>
          <p:cNvGraphicFramePr/>
          <p:nvPr/>
        </p:nvGraphicFramePr>
        <p:xfrm>
          <a:off x="365759" y="464233"/>
          <a:ext cx="8370277" cy="5908431"/>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8EDA2C9-CDDD-4D5C-BB9B-BE47621D04BB}"/>
              </a:ext>
            </a:extLst>
          </p:cNvPr>
          <p:cNvSpPr txBox="1"/>
          <p:nvPr/>
        </p:nvSpPr>
        <p:spPr>
          <a:xfrm>
            <a:off x="6104886" y="6372664"/>
            <a:ext cx="287899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CoreLogic National Home Price Index</a:t>
            </a:r>
          </a:p>
        </p:txBody>
      </p:sp>
      <p:sp>
        <p:nvSpPr>
          <p:cNvPr id="7" name="TextBox 6">
            <a:extLst>
              <a:ext uri="{FF2B5EF4-FFF2-40B4-BE49-F238E27FC236}">
                <a16:creationId xmlns:a16="http://schemas.microsoft.com/office/drawing/2014/main" id="{DA1B16E5-E555-4E5B-A6F9-D7931A757613}"/>
              </a:ext>
            </a:extLst>
          </p:cNvPr>
          <p:cNvSpPr txBox="1"/>
          <p:nvPr/>
        </p:nvSpPr>
        <p:spPr>
          <a:xfrm>
            <a:off x="809387" y="3928410"/>
            <a:ext cx="5344733" cy="1384995"/>
          </a:xfrm>
          <a:prstGeom prst="rect">
            <a:avLst/>
          </a:prstGeom>
          <a:solidFill>
            <a:schemeClr val="bg1"/>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HOME PRICE CHANGE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4000" dirty="0">
                <a:solidFill>
                  <a:prstClr val="black"/>
                </a:solidFill>
                <a:latin typeface="Calibri" panose="020F0502020204030204"/>
              </a:rPr>
              <a:t>D</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uring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Last 5 Recessions</a:t>
            </a:r>
          </a:p>
        </p:txBody>
      </p:sp>
      <p:sp>
        <p:nvSpPr>
          <p:cNvPr id="8" name="TextBox 7">
            <a:extLst>
              <a:ext uri="{FF2B5EF4-FFF2-40B4-BE49-F238E27FC236}">
                <a16:creationId xmlns:a16="http://schemas.microsoft.com/office/drawing/2014/main" id="{6EEB06E9-FE58-4207-8E58-29CB1E09DEEC}"/>
              </a:ext>
            </a:extLst>
          </p:cNvPr>
          <p:cNvSpPr txBox="1"/>
          <p:nvPr/>
        </p:nvSpPr>
        <p:spPr>
          <a:xfrm>
            <a:off x="4198877" y="1726825"/>
            <a:ext cx="70403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1991</a:t>
            </a:r>
          </a:p>
        </p:txBody>
      </p:sp>
      <p:sp>
        <p:nvSpPr>
          <p:cNvPr id="9" name="TextBox 8">
            <a:extLst>
              <a:ext uri="{FF2B5EF4-FFF2-40B4-BE49-F238E27FC236}">
                <a16:creationId xmlns:a16="http://schemas.microsoft.com/office/drawing/2014/main" id="{538DE45E-6321-42C6-B447-D108711B97FA}"/>
              </a:ext>
            </a:extLst>
          </p:cNvPr>
          <p:cNvSpPr txBox="1"/>
          <p:nvPr/>
        </p:nvSpPr>
        <p:spPr>
          <a:xfrm>
            <a:off x="7413626" y="1726825"/>
            <a:ext cx="704039"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2008</a:t>
            </a:r>
          </a:p>
        </p:txBody>
      </p:sp>
    </p:spTree>
    <p:extLst>
      <p:ext uri="{BB962C8B-B14F-4D97-AF65-F5344CB8AC3E}">
        <p14:creationId xmlns:p14="http://schemas.microsoft.com/office/powerpoint/2010/main" val="4124073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19CE96-ECB1-4945-AF1A-800CDE907EA7}"/>
              </a:ext>
            </a:extLst>
          </p:cNvPr>
          <p:cNvPicPr>
            <a:picLocks noChangeAspect="1"/>
          </p:cNvPicPr>
          <p:nvPr/>
        </p:nvPicPr>
        <p:blipFill rotWithShape="1">
          <a:blip r:embed="rId3">
            <a:extLst>
              <a:ext uri="{28A0092B-C50C-407E-A947-70E740481C1C}">
                <a14:useLocalDpi xmlns:a14="http://schemas.microsoft.com/office/drawing/2010/main" val="0"/>
              </a:ext>
            </a:extLst>
          </a:blip>
          <a:srcRect t="7505" b="6188"/>
          <a:stretch/>
        </p:blipFill>
        <p:spPr>
          <a:xfrm>
            <a:off x="0" y="759671"/>
            <a:ext cx="9143999" cy="6098329"/>
          </a:xfrm>
          <a:prstGeom prst="rect">
            <a:avLst/>
          </a:prstGeom>
        </p:spPr>
      </p:pic>
      <p:sp>
        <p:nvSpPr>
          <p:cNvPr id="11" name="TextBox 10"/>
          <p:cNvSpPr txBox="1"/>
          <p:nvPr/>
        </p:nvSpPr>
        <p:spPr>
          <a:xfrm>
            <a:off x="3126579" y="109537"/>
            <a:ext cx="2890837" cy="707886"/>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Calibri Regular"/>
                <a:ea typeface="+mn-ea"/>
                <a:cs typeface="Arial" charset="0"/>
              </a:rPr>
              <a:t>Seller Traffic</a:t>
            </a:r>
          </a:p>
        </p:txBody>
      </p:sp>
    </p:spTree>
    <p:extLst>
      <p:ext uri="{BB962C8B-B14F-4D97-AF65-F5344CB8AC3E}">
        <p14:creationId xmlns:p14="http://schemas.microsoft.com/office/powerpoint/2010/main" val="2976788784"/>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73152" y="91440"/>
          <a:ext cx="9070848" cy="664717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a:spLocks noChangeArrowheads="1"/>
          </p:cNvSpPr>
          <p:nvPr/>
        </p:nvSpPr>
        <p:spPr bwMode="auto">
          <a:xfrm>
            <a:off x="3048000" y="762000"/>
            <a:ext cx="5486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595959"/>
                </a:solidFill>
                <a:effectLst/>
                <a:uLnTx/>
                <a:uFillTx/>
                <a:latin typeface="Calibri Regular"/>
                <a:ea typeface="+mn-ea"/>
                <a:cs typeface="+mn-cs"/>
              </a:rPr>
              <a:t>Months Inventory of</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srgbClr val="E46C0A"/>
                </a:solidFill>
                <a:effectLst/>
                <a:uLnTx/>
                <a:uFillTx/>
                <a:latin typeface="Calibri Regular"/>
                <a:ea typeface="+mn-ea"/>
                <a:cs typeface="+mn-cs"/>
              </a:rPr>
              <a:t>HOMES FOR SALE</a:t>
            </a:r>
          </a:p>
        </p:txBody>
      </p:sp>
      <p:sp>
        <p:nvSpPr>
          <p:cNvPr id="3" name="TextBox 2"/>
          <p:cNvSpPr txBox="1"/>
          <p:nvPr/>
        </p:nvSpPr>
        <p:spPr>
          <a:xfrm>
            <a:off x="4494273" y="2208213"/>
            <a:ext cx="2593852" cy="64633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65000"/>
                    <a:lumOff val="35000"/>
                  </a:prstClr>
                </a:solidFill>
                <a:effectLst/>
                <a:uLnTx/>
                <a:uFillTx/>
                <a:latin typeface="Calibri Regular"/>
                <a:ea typeface="+mn-ea"/>
                <a:cs typeface="+mn-cs"/>
              </a:rPr>
              <a:t>2011 - Today</a:t>
            </a:r>
          </a:p>
        </p:txBody>
      </p:sp>
      <p:sp>
        <p:nvSpPr>
          <p:cNvPr id="6" name="Rectangle 7">
            <a:extLst>
              <a:ext uri="{FF2B5EF4-FFF2-40B4-BE49-F238E27FC236}">
                <a16:creationId xmlns:a16="http://schemas.microsoft.com/office/drawing/2014/main" id="{82D275C6-0328-46F9-92D1-F9AF96C23E7C}"/>
              </a:ext>
            </a:extLst>
          </p:cNvPr>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Tree>
    <p:extLst>
      <p:ext uri="{BB962C8B-B14F-4D97-AF65-F5344CB8AC3E}">
        <p14:creationId xmlns:p14="http://schemas.microsoft.com/office/powerpoint/2010/main" val="37271631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201168" y="237744"/>
          <a:ext cx="8790432" cy="6500866"/>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a:spLocks noChangeArrowheads="1"/>
          </p:cNvSpPr>
          <p:nvPr/>
        </p:nvSpPr>
        <p:spPr bwMode="auto">
          <a:xfrm>
            <a:off x="1969493" y="381000"/>
            <a:ext cx="52050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404040"/>
                </a:solidFill>
                <a:effectLst/>
                <a:uLnTx/>
                <a:uFillTx/>
                <a:latin typeface="Calibri Regular"/>
                <a:ea typeface="+mn-ea"/>
                <a:cs typeface="+mn-cs"/>
              </a:rPr>
              <a:t>Months Inventory of </a:t>
            </a:r>
            <a:br>
              <a:rPr kumimoji="0" lang="en-US" altLang="en-US" sz="4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br>
            <a:r>
              <a:rPr kumimoji="0" lang="en-US" altLang="en-US" sz="4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HOMES FOR SALE</a:t>
            </a:r>
          </a:p>
        </p:txBody>
      </p:sp>
      <p:sp>
        <p:nvSpPr>
          <p:cNvPr id="3" name="TextBox 2"/>
          <p:cNvSpPr txBox="1"/>
          <p:nvPr/>
        </p:nvSpPr>
        <p:spPr>
          <a:xfrm>
            <a:off x="3656140" y="1709196"/>
            <a:ext cx="1831720" cy="523220"/>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last 2 years</a:t>
            </a:r>
          </a:p>
        </p:txBody>
      </p:sp>
      <p:sp>
        <p:nvSpPr>
          <p:cNvPr id="7" name="Rectangle 7">
            <a:extLst>
              <a:ext uri="{FF2B5EF4-FFF2-40B4-BE49-F238E27FC236}">
                <a16:creationId xmlns:a16="http://schemas.microsoft.com/office/drawing/2014/main" id="{E1CE602F-E626-408D-ADCF-64476C1A3A5D}"/>
              </a:ext>
            </a:extLst>
          </p:cNvPr>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Tree>
    <p:extLst>
      <p:ext uri="{BB962C8B-B14F-4D97-AF65-F5344CB8AC3E}">
        <p14:creationId xmlns:p14="http://schemas.microsoft.com/office/powerpoint/2010/main" val="3060087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32F68C11-C88D-A647-BFD0-49E2D9309481}"/>
              </a:ext>
            </a:extLst>
          </p:cNvPr>
          <p:cNvGraphicFramePr/>
          <p:nvPr/>
        </p:nvGraphicFramePr>
        <p:xfrm>
          <a:off x="128016" y="759654"/>
          <a:ext cx="8863584" cy="597895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D66090AD-4A7A-FB4E-BCB1-6348ADB07A42}"/>
              </a:ext>
            </a:extLst>
          </p:cNvPr>
          <p:cNvSpPr>
            <a:spLocks noChangeArrowheads="1"/>
          </p:cNvSpPr>
          <p:nvPr/>
        </p:nvSpPr>
        <p:spPr bwMode="auto">
          <a:xfrm>
            <a:off x="484325" y="151875"/>
            <a:ext cx="81984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404040"/>
                </a:solidFill>
                <a:effectLst/>
                <a:uLnTx/>
                <a:uFillTx/>
                <a:latin typeface="Calibri Regular"/>
                <a:ea typeface="+mn-ea"/>
                <a:cs typeface="+mn-cs"/>
              </a:rPr>
              <a:t>Months Inventory of HOMES FOR SALE</a:t>
            </a:r>
          </a:p>
        </p:txBody>
      </p:sp>
      <p:sp>
        <p:nvSpPr>
          <p:cNvPr id="9" name="TextBox 8">
            <a:extLst>
              <a:ext uri="{FF2B5EF4-FFF2-40B4-BE49-F238E27FC236}">
                <a16:creationId xmlns:a16="http://schemas.microsoft.com/office/drawing/2014/main" id="{6FC090BE-82E9-464E-B613-CA48B96B065C}"/>
              </a:ext>
            </a:extLst>
          </p:cNvPr>
          <p:cNvSpPr txBox="1"/>
          <p:nvPr/>
        </p:nvSpPr>
        <p:spPr>
          <a:xfrm>
            <a:off x="6011950" y="704567"/>
            <a:ext cx="2098716"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04040"/>
                </a:solidFill>
                <a:effectLst/>
                <a:uLnTx/>
                <a:uFillTx/>
                <a:latin typeface="Calibri Regular"/>
                <a:ea typeface="+mn-ea"/>
                <a:cs typeface="+mn-cs"/>
              </a:rPr>
              <a:t>Last 12 Months</a:t>
            </a:r>
          </a:p>
        </p:txBody>
      </p:sp>
      <p:sp>
        <p:nvSpPr>
          <p:cNvPr id="6" name="Rectangle 7">
            <a:extLst>
              <a:ext uri="{FF2B5EF4-FFF2-40B4-BE49-F238E27FC236}">
                <a16:creationId xmlns:a16="http://schemas.microsoft.com/office/drawing/2014/main" id="{2C4F3996-7A1F-456A-8011-E53238FEB46E}"/>
              </a:ext>
            </a:extLst>
          </p:cNvPr>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Tree>
    <p:extLst>
      <p:ext uri="{BB962C8B-B14F-4D97-AF65-F5344CB8AC3E}">
        <p14:creationId xmlns:p14="http://schemas.microsoft.com/office/powerpoint/2010/main" val="2005422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52400" y="350862"/>
          <a:ext cx="8839200" cy="6126138"/>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4"/>
          <p:cNvSpPr>
            <a:spLocks noChangeArrowheads="1"/>
          </p:cNvSpPr>
          <p:nvPr/>
        </p:nvSpPr>
        <p:spPr bwMode="auto">
          <a:xfrm>
            <a:off x="1697182" y="226023"/>
            <a:ext cx="574963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0" i="0" u="none" strike="noStrike" kern="1200" cap="none" spc="0" normalizeH="0" baseline="0" noProof="0" dirty="0">
                <a:ln>
                  <a:noFill/>
                </a:ln>
                <a:solidFill>
                  <a:srgbClr val="404040"/>
                </a:solidFill>
                <a:effectLst/>
                <a:uLnTx/>
                <a:uFillTx/>
                <a:latin typeface="Calibri Regular"/>
                <a:ea typeface="+mn-ea"/>
                <a:cs typeface="+mn-cs"/>
              </a:rPr>
              <a:t>Year-over-Year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0" i="0" u="none" strike="noStrike" kern="1200" cap="none" spc="0" normalizeH="0" baseline="0" noProof="0" dirty="0">
                <a:ln>
                  <a:noFill/>
                </a:ln>
                <a:solidFill>
                  <a:srgbClr val="404040"/>
                </a:solidFill>
                <a:effectLst/>
                <a:uLnTx/>
                <a:uFillTx/>
                <a:latin typeface="Calibri Regular"/>
                <a:ea typeface="+mn-ea"/>
                <a:cs typeface="+mn-cs"/>
              </a:rPr>
              <a:t>Inventory Levels </a:t>
            </a:r>
          </a:p>
        </p:txBody>
      </p:sp>
      <p:sp>
        <p:nvSpPr>
          <p:cNvPr id="6" name="Rectangle 7">
            <a:extLst>
              <a:ext uri="{FF2B5EF4-FFF2-40B4-BE49-F238E27FC236}">
                <a16:creationId xmlns:a16="http://schemas.microsoft.com/office/drawing/2014/main" id="{BD927057-E77E-4273-A475-F726D7CEF25A}"/>
              </a:ext>
            </a:extLst>
          </p:cNvPr>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Tree>
    <p:extLst>
      <p:ext uri="{BB962C8B-B14F-4D97-AF65-F5344CB8AC3E}">
        <p14:creationId xmlns:p14="http://schemas.microsoft.com/office/powerpoint/2010/main" val="2727128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5B490618-5463-B74E-B606-624212AB2E55}"/>
              </a:ext>
            </a:extLst>
          </p:cNvPr>
          <p:cNvSpPr txBox="1">
            <a:spLocks noChangeArrowheads="1"/>
          </p:cNvSpPr>
          <p:nvPr/>
        </p:nvSpPr>
        <p:spPr bwMode="auto">
          <a:xfrm>
            <a:off x="304799" y="408037"/>
            <a:ext cx="760124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0" i="0" u="none" strike="noStrike" kern="1200" cap="none" spc="0" normalizeH="0" baseline="0" noProof="0" dirty="0">
                <a:ln>
                  <a:noFill/>
                </a:ln>
                <a:solidFill>
                  <a:srgbClr val="404040"/>
                </a:solidFill>
                <a:effectLst/>
                <a:uLnTx/>
                <a:uFillTx/>
                <a:latin typeface="Calibri Regular"/>
                <a:ea typeface="+mn-ea"/>
                <a:cs typeface="+mn-cs"/>
              </a:rPr>
              <a:t>HOUSING SUPPLY  </a:t>
            </a:r>
            <a:br>
              <a:rPr kumimoji="0" lang="en-US" altLang="en-US" sz="4800" b="0" i="0" u="none" strike="noStrike" kern="1200" cap="none" spc="0" normalizeH="0" baseline="0" noProof="0" dirty="0">
                <a:ln>
                  <a:noFill/>
                </a:ln>
                <a:solidFill>
                  <a:srgbClr val="404040"/>
                </a:solidFill>
                <a:effectLst/>
                <a:uLnTx/>
                <a:uFillTx/>
                <a:latin typeface="Calibri Regular"/>
                <a:ea typeface="+mn-ea"/>
                <a:cs typeface="+mn-cs"/>
              </a:rPr>
            </a:br>
            <a:r>
              <a:rPr kumimoji="0" lang="en-US" altLang="en-US" sz="3200" b="0" i="0" u="none" strike="noStrike" kern="1200" cap="none" spc="0" normalizeH="0" baseline="0" noProof="0" dirty="0">
                <a:ln>
                  <a:noFill/>
                </a:ln>
                <a:solidFill>
                  <a:srgbClr val="404040"/>
                </a:solidFill>
                <a:effectLst/>
                <a:uLnTx/>
                <a:uFillTx/>
                <a:latin typeface="Calibri Regular"/>
                <a:ea typeface="+mn-ea"/>
                <a:cs typeface="+mn-cs"/>
              </a:rPr>
              <a:t>Year-Over-Year</a:t>
            </a:r>
            <a:endParaRPr kumimoji="0" lang="en-US" altLang="en-US" sz="4000" b="0" i="0" u="none" strike="noStrike" kern="1200" cap="none" spc="0" normalizeH="0" baseline="0" noProof="0" dirty="0">
              <a:ln>
                <a:noFill/>
              </a:ln>
              <a:solidFill>
                <a:srgbClr val="404040"/>
              </a:solidFill>
              <a:effectLst/>
              <a:uLnTx/>
              <a:uFillTx/>
              <a:latin typeface="Calibri Regular"/>
              <a:ea typeface="+mn-ea"/>
              <a:cs typeface="+mn-cs"/>
            </a:endParaRPr>
          </a:p>
        </p:txBody>
      </p:sp>
      <p:graphicFrame>
        <p:nvGraphicFramePr>
          <p:cNvPr id="4" name="Chart 3"/>
          <p:cNvGraphicFramePr/>
          <p:nvPr/>
        </p:nvGraphicFramePr>
        <p:xfrm>
          <a:off x="128016" y="1956619"/>
          <a:ext cx="8863584" cy="490138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7EAD431A-4246-694E-8188-CD920B02920D}"/>
              </a:ext>
            </a:extLst>
          </p:cNvPr>
          <p:cNvSpPr>
            <a:spLocks noChangeArrowheads="1"/>
          </p:cNvSpPr>
          <p:nvPr/>
        </p:nvSpPr>
        <p:spPr bwMode="auto">
          <a:xfrm>
            <a:off x="6763043" y="5413452"/>
            <a:ext cx="2286000" cy="46166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04040"/>
                </a:solidFill>
                <a:effectLst/>
                <a:uLnTx/>
                <a:uFillTx/>
                <a:latin typeface="Calibri Regular"/>
                <a:ea typeface="+mn-ea"/>
                <a:cs typeface="+mn-cs"/>
              </a:rPr>
              <a:t>Last 12 Months</a:t>
            </a:r>
          </a:p>
        </p:txBody>
      </p:sp>
      <p:sp>
        <p:nvSpPr>
          <p:cNvPr id="2" name="TextBox 1">
            <a:extLst>
              <a:ext uri="{FF2B5EF4-FFF2-40B4-BE49-F238E27FC236}">
                <a16:creationId xmlns:a16="http://schemas.microsoft.com/office/drawing/2014/main" id="{5CFBC3DE-8C01-DD47-BB44-C28DAEBEC9FF}"/>
              </a:ext>
            </a:extLst>
          </p:cNvPr>
          <p:cNvSpPr txBox="1"/>
          <p:nvPr/>
        </p:nvSpPr>
        <p:spPr>
          <a:xfrm>
            <a:off x="6835841" y="3842908"/>
            <a:ext cx="4315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Jun</a:t>
            </a:r>
          </a:p>
        </p:txBody>
      </p:sp>
      <p:sp>
        <p:nvSpPr>
          <p:cNvPr id="11" name="TextBox 10">
            <a:extLst>
              <a:ext uri="{FF2B5EF4-FFF2-40B4-BE49-F238E27FC236}">
                <a16:creationId xmlns:a16="http://schemas.microsoft.com/office/drawing/2014/main" id="{D513A7CF-B04F-C740-A12E-42AC176DACDE}"/>
              </a:ext>
            </a:extLst>
          </p:cNvPr>
          <p:cNvSpPr txBox="1"/>
          <p:nvPr/>
        </p:nvSpPr>
        <p:spPr>
          <a:xfrm>
            <a:off x="412418" y="3819993"/>
            <a:ext cx="45076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Sep</a:t>
            </a:r>
          </a:p>
        </p:txBody>
      </p:sp>
      <p:sp>
        <p:nvSpPr>
          <p:cNvPr id="12" name="TextBox 11">
            <a:extLst>
              <a:ext uri="{FF2B5EF4-FFF2-40B4-BE49-F238E27FC236}">
                <a16:creationId xmlns:a16="http://schemas.microsoft.com/office/drawing/2014/main" id="{E2820FCE-687B-BD45-96CD-3558A44D435E}"/>
              </a:ext>
            </a:extLst>
          </p:cNvPr>
          <p:cNvSpPr txBox="1"/>
          <p:nvPr/>
        </p:nvSpPr>
        <p:spPr>
          <a:xfrm>
            <a:off x="1116585" y="3819992"/>
            <a:ext cx="43954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Oct</a:t>
            </a:r>
          </a:p>
        </p:txBody>
      </p:sp>
      <p:sp>
        <p:nvSpPr>
          <p:cNvPr id="13" name="TextBox 12">
            <a:extLst>
              <a:ext uri="{FF2B5EF4-FFF2-40B4-BE49-F238E27FC236}">
                <a16:creationId xmlns:a16="http://schemas.microsoft.com/office/drawing/2014/main" id="{0406A648-7C8E-674B-AD80-E78DB9C5449B}"/>
              </a:ext>
            </a:extLst>
          </p:cNvPr>
          <p:cNvSpPr txBox="1"/>
          <p:nvPr/>
        </p:nvSpPr>
        <p:spPr>
          <a:xfrm>
            <a:off x="1837141" y="3819992"/>
            <a:ext cx="47564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Nov</a:t>
            </a:r>
          </a:p>
        </p:txBody>
      </p:sp>
      <p:sp>
        <p:nvSpPr>
          <p:cNvPr id="14" name="TextBox 13">
            <a:extLst>
              <a:ext uri="{FF2B5EF4-FFF2-40B4-BE49-F238E27FC236}">
                <a16:creationId xmlns:a16="http://schemas.microsoft.com/office/drawing/2014/main" id="{BCE9C8BB-AD5A-B048-8F10-FF55AEAB6BF5}"/>
              </a:ext>
            </a:extLst>
          </p:cNvPr>
          <p:cNvSpPr txBox="1"/>
          <p:nvPr/>
        </p:nvSpPr>
        <p:spPr>
          <a:xfrm>
            <a:off x="2549922" y="3827722"/>
            <a:ext cx="460382"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Dec</a:t>
            </a:r>
          </a:p>
        </p:txBody>
      </p:sp>
      <p:sp>
        <p:nvSpPr>
          <p:cNvPr id="15" name="TextBox 14">
            <a:extLst>
              <a:ext uri="{FF2B5EF4-FFF2-40B4-BE49-F238E27FC236}">
                <a16:creationId xmlns:a16="http://schemas.microsoft.com/office/drawing/2014/main" id="{218E15DC-7F8B-924A-AD13-8F8F8E048769}"/>
              </a:ext>
            </a:extLst>
          </p:cNvPr>
          <p:cNvSpPr txBox="1"/>
          <p:nvPr/>
        </p:nvSpPr>
        <p:spPr>
          <a:xfrm>
            <a:off x="3269855" y="3826457"/>
            <a:ext cx="42351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Jan</a:t>
            </a:r>
          </a:p>
        </p:txBody>
      </p:sp>
      <p:sp>
        <p:nvSpPr>
          <p:cNvPr id="16" name="TextBox 15">
            <a:extLst>
              <a:ext uri="{FF2B5EF4-FFF2-40B4-BE49-F238E27FC236}">
                <a16:creationId xmlns:a16="http://schemas.microsoft.com/office/drawing/2014/main" id="{90DACDAB-DA2D-0440-86B5-9896CF709261}"/>
              </a:ext>
            </a:extLst>
          </p:cNvPr>
          <p:cNvSpPr txBox="1"/>
          <p:nvPr/>
        </p:nvSpPr>
        <p:spPr>
          <a:xfrm>
            <a:off x="3967207" y="3819992"/>
            <a:ext cx="4481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Feb</a:t>
            </a:r>
          </a:p>
        </p:txBody>
      </p:sp>
      <p:sp>
        <p:nvSpPr>
          <p:cNvPr id="17" name="TextBox 16">
            <a:extLst>
              <a:ext uri="{FF2B5EF4-FFF2-40B4-BE49-F238E27FC236}">
                <a16:creationId xmlns:a16="http://schemas.microsoft.com/office/drawing/2014/main" id="{F2A78CB5-456B-A347-939D-BD76DA1E2C5E}"/>
              </a:ext>
            </a:extLst>
          </p:cNvPr>
          <p:cNvSpPr txBox="1"/>
          <p:nvPr/>
        </p:nvSpPr>
        <p:spPr>
          <a:xfrm>
            <a:off x="4677295" y="3819991"/>
            <a:ext cx="487634"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Mar</a:t>
            </a:r>
          </a:p>
        </p:txBody>
      </p:sp>
      <p:sp>
        <p:nvSpPr>
          <p:cNvPr id="18" name="TextBox 17">
            <a:extLst>
              <a:ext uri="{FF2B5EF4-FFF2-40B4-BE49-F238E27FC236}">
                <a16:creationId xmlns:a16="http://schemas.microsoft.com/office/drawing/2014/main" id="{3ADC1706-70DF-4D2F-A509-672E6C21C4A3}"/>
              </a:ext>
            </a:extLst>
          </p:cNvPr>
          <p:cNvSpPr txBox="1"/>
          <p:nvPr/>
        </p:nvSpPr>
        <p:spPr>
          <a:xfrm>
            <a:off x="5391082" y="3826456"/>
            <a:ext cx="44595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Apr</a:t>
            </a:r>
          </a:p>
        </p:txBody>
      </p:sp>
      <p:sp>
        <p:nvSpPr>
          <p:cNvPr id="19" name="TextBox 18">
            <a:extLst>
              <a:ext uri="{FF2B5EF4-FFF2-40B4-BE49-F238E27FC236}">
                <a16:creationId xmlns:a16="http://schemas.microsoft.com/office/drawing/2014/main" id="{56C354C4-03E0-49BB-9EE3-787A9D92A79B}"/>
              </a:ext>
            </a:extLst>
          </p:cNvPr>
          <p:cNvSpPr txBox="1"/>
          <p:nvPr/>
        </p:nvSpPr>
        <p:spPr>
          <a:xfrm>
            <a:off x="6097547" y="3842909"/>
            <a:ext cx="503536"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May</a:t>
            </a:r>
          </a:p>
        </p:txBody>
      </p:sp>
      <p:sp>
        <p:nvSpPr>
          <p:cNvPr id="20" name="Rectangle 7">
            <a:extLst>
              <a:ext uri="{FF2B5EF4-FFF2-40B4-BE49-F238E27FC236}">
                <a16:creationId xmlns:a16="http://schemas.microsoft.com/office/drawing/2014/main" id="{EF3ACACD-2BB3-47DC-8B15-CF512A8A3A3D}"/>
              </a:ext>
            </a:extLst>
          </p:cNvPr>
          <p:cNvSpPr>
            <a:spLocks noChangeArrowheads="1"/>
          </p:cNvSpPr>
          <p:nvPr/>
        </p:nvSpPr>
        <p:spPr bwMode="auto">
          <a:xfrm>
            <a:off x="7785847" y="6477000"/>
            <a:ext cx="120575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NAR</a:t>
            </a:r>
          </a:p>
        </p:txBody>
      </p:sp>
    </p:spTree>
    <p:extLst>
      <p:ext uri="{BB962C8B-B14F-4D97-AF65-F5344CB8AC3E}">
        <p14:creationId xmlns:p14="http://schemas.microsoft.com/office/powerpoint/2010/main" val="34381496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973776"/>
          <a:ext cx="9144000" cy="576483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C668F65-633D-5B4B-B206-2C828C7612E3}"/>
              </a:ext>
            </a:extLst>
          </p:cNvPr>
          <p:cNvSpPr txBox="1"/>
          <p:nvPr/>
        </p:nvSpPr>
        <p:spPr>
          <a:xfrm>
            <a:off x="148568" y="0"/>
            <a:ext cx="7779187"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New Home Inventory</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months supply</a:t>
            </a:r>
          </a:p>
        </p:txBody>
      </p:sp>
      <p:sp>
        <p:nvSpPr>
          <p:cNvPr id="7" name="TextBox 6">
            <a:extLst>
              <a:ext uri="{FF2B5EF4-FFF2-40B4-BE49-F238E27FC236}">
                <a16:creationId xmlns:a16="http://schemas.microsoft.com/office/drawing/2014/main" id="{FA17026D-ACC0-4201-80A0-809DEE37A1B9}"/>
              </a:ext>
            </a:extLst>
          </p:cNvPr>
          <p:cNvSpPr txBox="1"/>
          <p:nvPr/>
        </p:nvSpPr>
        <p:spPr>
          <a:xfrm>
            <a:off x="8070140" y="6477000"/>
            <a:ext cx="587020" cy="2616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Calibri Regular"/>
                <a:ea typeface="+mn-ea"/>
                <a:cs typeface="Arial" panose="020B0604020202020204" pitchFamily="34" charset="0"/>
              </a:rPr>
              <a:t>Census</a:t>
            </a:r>
          </a:p>
        </p:txBody>
      </p:sp>
    </p:spTree>
    <p:extLst>
      <p:ext uri="{BB962C8B-B14F-4D97-AF65-F5344CB8AC3E}">
        <p14:creationId xmlns:p14="http://schemas.microsoft.com/office/powerpoint/2010/main" val="20789164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184195" y="969264"/>
          <a:ext cx="8788766" cy="5530212"/>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59F1FCEB-DB3C-ED45-9F5C-5C703F723AC9}"/>
              </a:ext>
            </a:extLst>
          </p:cNvPr>
          <p:cNvSpPr txBox="1"/>
          <p:nvPr/>
        </p:nvSpPr>
        <p:spPr>
          <a:xfrm>
            <a:off x="184194" y="52733"/>
            <a:ext cx="8735614" cy="141577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New Home Inventory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months supply</a:t>
            </a:r>
          </a:p>
        </p:txBody>
      </p:sp>
      <p:sp>
        <p:nvSpPr>
          <p:cNvPr id="10" name="TextBox 9">
            <a:extLst>
              <a:ext uri="{FF2B5EF4-FFF2-40B4-BE49-F238E27FC236}">
                <a16:creationId xmlns:a16="http://schemas.microsoft.com/office/drawing/2014/main" id="{03693B0D-7D39-BA43-B1F2-581EC08CC09D}"/>
              </a:ext>
            </a:extLst>
          </p:cNvPr>
          <p:cNvSpPr txBox="1"/>
          <p:nvPr/>
        </p:nvSpPr>
        <p:spPr>
          <a:xfrm>
            <a:off x="6819618" y="1357240"/>
            <a:ext cx="2100190" cy="461665"/>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Last 12 Months</a:t>
            </a:r>
          </a:p>
        </p:txBody>
      </p:sp>
      <p:sp>
        <p:nvSpPr>
          <p:cNvPr id="8" name="TextBox 7">
            <a:extLst>
              <a:ext uri="{FF2B5EF4-FFF2-40B4-BE49-F238E27FC236}">
                <a16:creationId xmlns:a16="http://schemas.microsoft.com/office/drawing/2014/main" id="{BD273C50-64B1-41ED-8210-719A64375510}"/>
              </a:ext>
            </a:extLst>
          </p:cNvPr>
          <p:cNvSpPr txBox="1"/>
          <p:nvPr/>
        </p:nvSpPr>
        <p:spPr>
          <a:xfrm>
            <a:off x="8070140" y="6477000"/>
            <a:ext cx="587020" cy="26161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Calibri Regular"/>
                <a:ea typeface="+mn-ea"/>
                <a:cs typeface="Arial" panose="020B0604020202020204" pitchFamily="34" charset="0"/>
              </a:rPr>
              <a:t>Census</a:t>
            </a:r>
          </a:p>
        </p:txBody>
      </p:sp>
    </p:spTree>
    <p:extLst>
      <p:ext uri="{BB962C8B-B14F-4D97-AF65-F5344CB8AC3E}">
        <p14:creationId xmlns:p14="http://schemas.microsoft.com/office/powerpoint/2010/main" val="895069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2"/>
          <p:cNvPicPr>
            <a:picLocks noChangeAspect="1"/>
          </p:cNvPicPr>
          <p:nvPr/>
        </p:nvPicPr>
        <p:blipFill>
          <a:blip r:embed="rId2">
            <a:extLst>
              <a:ext uri="{28A0092B-C50C-407E-A947-70E740481C1C}">
                <a14:useLocalDpi xmlns:a14="http://schemas.microsoft.com/office/drawing/2010/main" val="0"/>
              </a:ext>
            </a:extLst>
          </a:blip>
          <a:srcRect l="93457" b="20763"/>
          <a:stretch>
            <a:fillRect/>
          </a:stretch>
        </p:blipFill>
        <p:spPr bwMode="auto">
          <a:xfrm>
            <a:off x="6019800" y="1588"/>
            <a:ext cx="31242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4" name="Picture 1"/>
          <p:cNvPicPr>
            <a:picLocks noChangeAspect="1"/>
          </p:cNvPicPr>
          <p:nvPr/>
        </p:nvPicPr>
        <p:blipFill>
          <a:blip r:embed="rId2">
            <a:extLst>
              <a:ext uri="{28A0092B-C50C-407E-A947-70E740481C1C}">
                <a14:useLocalDpi xmlns:a14="http://schemas.microsoft.com/office/drawing/2010/main" val="0"/>
              </a:ext>
            </a:extLst>
          </a:blip>
          <a:srcRect l="9734" b="20763"/>
          <a:stretch>
            <a:fillRect/>
          </a:stretch>
        </p:blipFill>
        <p:spPr bwMode="auto">
          <a:xfrm>
            <a:off x="0" y="1588"/>
            <a:ext cx="708025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Box 3"/>
          <p:cNvSpPr txBox="1">
            <a:spLocks noChangeArrowheads="1"/>
          </p:cNvSpPr>
          <p:nvPr/>
        </p:nvSpPr>
        <p:spPr bwMode="auto">
          <a:xfrm>
            <a:off x="4362757" y="685800"/>
            <a:ext cx="4171335"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rPr>
              <a:t>BUYER</a:t>
            </a:r>
            <a:br>
              <a:rPr kumimoji="0" lang="en-US" altLang="en-US" sz="72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rPr>
            </a:br>
            <a:r>
              <a:rPr kumimoji="0" lang="en-US" altLang="en-US" sz="72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rPr>
              <a:t>DEMAND</a:t>
            </a:r>
          </a:p>
        </p:txBody>
      </p:sp>
    </p:spTree>
    <p:extLst>
      <p:ext uri="{BB962C8B-B14F-4D97-AF65-F5344CB8AC3E}">
        <p14:creationId xmlns:p14="http://schemas.microsoft.com/office/powerpoint/2010/main" val="2722535121"/>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80210" y="659063"/>
          <a:ext cx="8952665" cy="58465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txBox="1">
            <a:spLocks/>
          </p:cNvSpPr>
          <p:nvPr/>
        </p:nvSpPr>
        <p:spPr bwMode="auto">
          <a:xfrm>
            <a:off x="228600" y="63500"/>
            <a:ext cx="81534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7200" b="0" i="0" u="none" strike="noStrike" kern="1200" cap="none" spc="0" normalizeH="0" baseline="0" noProof="0" dirty="0">
                <a:ln>
                  <a:noFill/>
                </a:ln>
                <a:solidFill>
                  <a:srgbClr val="595959"/>
                </a:solidFill>
                <a:effectLst/>
                <a:uLnTx/>
                <a:uFillTx/>
                <a:latin typeface="Calibri Regular"/>
                <a:ea typeface="+mn-ea"/>
                <a:cs typeface="+mn-cs"/>
              </a:rPr>
              <a:t>Foot Traffic</a:t>
            </a:r>
            <a:endParaRPr kumimoji="0" lang="en-US" altLang="en-US" sz="2000" b="0" i="0" u="none" strike="noStrike" kern="1200" cap="none" spc="0" normalizeH="0" baseline="0" noProof="0" dirty="0">
              <a:ln>
                <a:noFill/>
              </a:ln>
              <a:solidFill>
                <a:srgbClr val="595959"/>
              </a:solidFill>
              <a:effectLst/>
              <a:uLnTx/>
              <a:uFillTx/>
              <a:latin typeface="Calibri Regular"/>
              <a:ea typeface="+mn-ea"/>
              <a:cs typeface="+mn-cs"/>
            </a:endParaRPr>
          </a:p>
        </p:txBody>
      </p:sp>
      <p:sp>
        <p:nvSpPr>
          <p:cNvPr id="3" name="Rectangle 2"/>
          <p:cNvSpPr>
            <a:spLocks noChangeArrowheads="1"/>
          </p:cNvSpPr>
          <p:nvPr/>
        </p:nvSpPr>
        <p:spPr bwMode="auto">
          <a:xfrm>
            <a:off x="228600" y="1065213"/>
            <a:ext cx="240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595959"/>
                </a:solidFill>
                <a:effectLst/>
                <a:uLnTx/>
                <a:uFillTx/>
                <a:latin typeface="Calibri Regular"/>
                <a:ea typeface="+mn-ea"/>
                <a:cs typeface="+mn-cs"/>
              </a:rPr>
              <a:t>indicator of future sales</a:t>
            </a:r>
            <a:endParaRPr kumimoji="0" lang="en-US" altLang="en-US" sz="500" b="0" i="0" u="none" strike="noStrike" kern="1200" cap="none" spc="0" normalizeH="0" baseline="0" noProof="0" dirty="0">
              <a:ln>
                <a:noFill/>
              </a:ln>
              <a:solidFill>
                <a:srgbClr val="595959"/>
              </a:solidFill>
              <a:effectLst/>
              <a:uLnTx/>
              <a:uFillTx/>
              <a:latin typeface="Calibri Regular"/>
              <a:ea typeface="+mn-ea"/>
              <a:cs typeface="+mn-cs"/>
            </a:endParaRPr>
          </a:p>
        </p:txBody>
      </p:sp>
      <p:sp>
        <p:nvSpPr>
          <p:cNvPr id="6" name="TextBox 4"/>
          <p:cNvSpPr txBox="1">
            <a:spLocks noChangeArrowheads="1"/>
          </p:cNvSpPr>
          <p:nvPr/>
        </p:nvSpPr>
        <p:spPr bwMode="auto">
          <a:xfrm>
            <a:off x="8001000" y="6505575"/>
            <a:ext cx="10318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s-IS" altLang="en-US" sz="1100" b="0" i="0" u="none" strike="noStrike" kern="1200" cap="none" spc="0" normalizeH="0" baseline="0" noProof="0" dirty="0">
                <a:ln>
                  <a:noFill/>
                </a:ln>
                <a:solidFill>
                  <a:srgbClr val="A6A6A6"/>
                </a:solidFill>
                <a:effectLst/>
                <a:uLnTx/>
                <a:uFillTx/>
                <a:latin typeface="Calibri Regular"/>
                <a:ea typeface="+mn-ea"/>
                <a:cs typeface="+mn-cs"/>
              </a:rPr>
              <a:t>NAR</a:t>
            </a:r>
            <a:endPar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endParaRPr>
          </a:p>
        </p:txBody>
      </p:sp>
      <p:sp>
        <p:nvSpPr>
          <p:cNvPr id="4" name="TextBox 3"/>
          <p:cNvSpPr txBox="1"/>
          <p:nvPr/>
        </p:nvSpPr>
        <p:spPr>
          <a:xfrm>
            <a:off x="-787400" y="48514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Calibri Regular"/>
              <a:ea typeface="+mn-ea"/>
              <a:cs typeface="+mn-cs"/>
            </a:endParaRPr>
          </a:p>
        </p:txBody>
      </p:sp>
    </p:spTree>
    <p:extLst>
      <p:ext uri="{BB962C8B-B14F-4D97-AF65-F5344CB8AC3E}">
        <p14:creationId xmlns:p14="http://schemas.microsoft.com/office/powerpoint/2010/main" val="3784544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4EBD83E-62F1-4BD6-96F9-995BD37D9CE9}"/>
              </a:ext>
            </a:extLst>
          </p:cNvPr>
          <p:cNvGraphicFramePr>
            <a:graphicFrameLocks noGrp="1"/>
          </p:cNvGraphicFramePr>
          <p:nvPr>
            <p:extLst>
              <p:ext uri="{D42A27DB-BD31-4B8C-83A1-F6EECF244321}">
                <p14:modId xmlns:p14="http://schemas.microsoft.com/office/powerpoint/2010/main" val="295021780"/>
              </p:ext>
            </p:extLst>
          </p:nvPr>
        </p:nvGraphicFramePr>
        <p:xfrm>
          <a:off x="503583" y="1097280"/>
          <a:ext cx="8264105" cy="5237253"/>
        </p:xfrm>
        <a:graphic>
          <a:graphicData uri="http://schemas.openxmlformats.org/drawingml/2006/table">
            <a:tbl>
              <a:tblPr firstRow="1" bandRow="1">
                <a:tableStyleId>{5C22544A-7EE6-4342-B048-85BDC9FD1C3A}</a:tableStyleId>
              </a:tblPr>
              <a:tblGrid>
                <a:gridCol w="4268442">
                  <a:extLst>
                    <a:ext uri="{9D8B030D-6E8A-4147-A177-3AD203B41FA5}">
                      <a16:colId xmlns:a16="http://schemas.microsoft.com/office/drawing/2014/main" val="2672373301"/>
                    </a:ext>
                  </a:extLst>
                </a:gridCol>
                <a:gridCol w="1085850">
                  <a:extLst>
                    <a:ext uri="{9D8B030D-6E8A-4147-A177-3AD203B41FA5}">
                      <a16:colId xmlns:a16="http://schemas.microsoft.com/office/drawing/2014/main" val="1844370564"/>
                    </a:ext>
                  </a:extLst>
                </a:gridCol>
                <a:gridCol w="1014413">
                  <a:extLst>
                    <a:ext uri="{9D8B030D-6E8A-4147-A177-3AD203B41FA5}">
                      <a16:colId xmlns:a16="http://schemas.microsoft.com/office/drawing/2014/main" val="2844753835"/>
                    </a:ext>
                  </a:extLst>
                </a:gridCol>
                <a:gridCol w="1028700">
                  <a:extLst>
                    <a:ext uri="{9D8B030D-6E8A-4147-A177-3AD203B41FA5}">
                      <a16:colId xmlns:a16="http://schemas.microsoft.com/office/drawing/2014/main" val="2811374395"/>
                    </a:ext>
                  </a:extLst>
                </a:gridCol>
                <a:gridCol w="866700">
                  <a:extLst>
                    <a:ext uri="{9D8B030D-6E8A-4147-A177-3AD203B41FA5}">
                      <a16:colId xmlns:a16="http://schemas.microsoft.com/office/drawing/2014/main" val="2609632681"/>
                    </a:ext>
                  </a:extLst>
                </a:gridCol>
              </a:tblGrid>
              <a:tr h="748179">
                <a:tc>
                  <a:txBody>
                    <a:bodyPr/>
                    <a:lstStyle/>
                    <a:p>
                      <a:pPr algn="l"/>
                      <a:r>
                        <a:rPr lang="en-US" sz="3200" b="0" dirty="0">
                          <a:latin typeface="Calibri" panose="020F0502020204030204" pitchFamily="34" charset="0"/>
                          <a:cs typeface="Calibri" panose="020F0502020204030204" pitchFamily="34" charset="0"/>
                        </a:rPr>
                        <a:t>Source</a:t>
                      </a:r>
                    </a:p>
                  </a:txBody>
                  <a:tcPr anchor="ctr">
                    <a:solidFill>
                      <a:srgbClr val="0070C0"/>
                    </a:solidFill>
                  </a:tcPr>
                </a:tc>
                <a:tc>
                  <a:txBody>
                    <a:bodyPr/>
                    <a:lstStyle/>
                    <a:p>
                      <a:pPr algn="ctr"/>
                      <a:r>
                        <a:rPr lang="en-US" sz="2400" b="0" dirty="0">
                          <a:latin typeface="Calibri" panose="020F0502020204030204" pitchFamily="34" charset="0"/>
                          <a:cs typeface="Calibri" panose="020F0502020204030204" pitchFamily="34" charset="0"/>
                        </a:rPr>
                        <a:t>2019</a:t>
                      </a:r>
                    </a:p>
                  </a:txBody>
                  <a:tcPr anchor="ctr">
                    <a:solidFill>
                      <a:srgbClr val="0070C0"/>
                    </a:solidFill>
                  </a:tcPr>
                </a:tc>
                <a:tc>
                  <a:txBody>
                    <a:bodyPr/>
                    <a:lstStyle/>
                    <a:p>
                      <a:pPr algn="ctr"/>
                      <a:r>
                        <a:rPr lang="en-US" sz="2400" b="0" dirty="0">
                          <a:latin typeface="Calibri" panose="020F0502020204030204" pitchFamily="34" charset="0"/>
                          <a:cs typeface="Calibri" panose="020F0502020204030204" pitchFamily="34" charset="0"/>
                        </a:rPr>
                        <a:t>2020</a:t>
                      </a:r>
                    </a:p>
                  </a:txBody>
                  <a:tcPr anchor="ctr">
                    <a:solidFill>
                      <a:srgbClr val="0070C0"/>
                    </a:solidFill>
                  </a:tcPr>
                </a:tc>
                <a:tc>
                  <a:txBody>
                    <a:bodyPr/>
                    <a:lstStyle/>
                    <a:p>
                      <a:pPr algn="ctr"/>
                      <a:r>
                        <a:rPr lang="en-US" sz="2400" b="0" dirty="0">
                          <a:latin typeface="Calibri" panose="020F0502020204030204" pitchFamily="34" charset="0"/>
                          <a:cs typeface="Calibri" panose="020F0502020204030204" pitchFamily="34" charset="0"/>
                        </a:rPr>
                        <a:t>2021</a:t>
                      </a:r>
                    </a:p>
                  </a:txBody>
                  <a:tcPr anchor="ctr">
                    <a:solidFill>
                      <a:srgbClr val="0070C0"/>
                    </a:solidFill>
                  </a:tcPr>
                </a:tc>
                <a:tc>
                  <a:txBody>
                    <a:bodyPr/>
                    <a:lstStyle/>
                    <a:p>
                      <a:pPr algn="ctr"/>
                      <a:r>
                        <a:rPr lang="en-US" sz="2400" b="0" dirty="0">
                          <a:latin typeface="Calibri" panose="020F0502020204030204" pitchFamily="34" charset="0"/>
                          <a:cs typeface="Calibri" panose="020F0502020204030204" pitchFamily="34" charset="0"/>
                        </a:rPr>
                        <a:t>2022</a:t>
                      </a:r>
                    </a:p>
                  </a:txBody>
                  <a:tcPr anchor="ctr">
                    <a:solidFill>
                      <a:srgbClr val="0070C0"/>
                    </a:solidFill>
                  </a:tcPr>
                </a:tc>
                <a:extLst>
                  <a:ext uri="{0D108BD9-81ED-4DB2-BD59-A6C34878D82A}">
                    <a16:rowId xmlns:a16="http://schemas.microsoft.com/office/drawing/2014/main" val="3549062559"/>
                  </a:ext>
                </a:extLst>
              </a:tr>
              <a:tr h="748179">
                <a:tc>
                  <a:txBody>
                    <a:bodyPr/>
                    <a:lstStyle/>
                    <a:p>
                      <a:r>
                        <a:rPr lang="en-US" sz="2400" dirty="0">
                          <a:latin typeface="Calibri" panose="020F0502020204030204" pitchFamily="34" charset="0"/>
                          <a:cs typeface="Calibri" panose="020F0502020204030204" pitchFamily="34" charset="0"/>
                        </a:rPr>
                        <a:t>Home Price Expectation Survey</a:t>
                      </a:r>
                    </a:p>
                  </a:txBody>
                  <a:tcPr anchor="ctr">
                    <a:solidFill>
                      <a:schemeClr val="bg1"/>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+3.6</a:t>
                      </a:r>
                    </a:p>
                  </a:txBody>
                  <a:tcPr anchor="ctr">
                    <a:solidFill>
                      <a:schemeClr val="bg1"/>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+2.5</a:t>
                      </a:r>
                    </a:p>
                  </a:txBody>
                  <a:tcPr anchor="ctr">
                    <a:solidFill>
                      <a:schemeClr val="bg1"/>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+2.2</a:t>
                      </a:r>
                    </a:p>
                  </a:txBody>
                  <a:tcPr anchor="ctr">
                    <a:solidFill>
                      <a:schemeClr val="bg1"/>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+2.7</a:t>
                      </a:r>
                    </a:p>
                  </a:txBody>
                  <a:tcPr anchor="ctr">
                    <a:solidFill>
                      <a:schemeClr val="bg1"/>
                    </a:solidFill>
                  </a:tcPr>
                </a:tc>
                <a:extLst>
                  <a:ext uri="{0D108BD9-81ED-4DB2-BD59-A6C34878D82A}">
                    <a16:rowId xmlns:a16="http://schemas.microsoft.com/office/drawing/2014/main" val="1332500654"/>
                  </a:ext>
                </a:extLst>
              </a:tr>
              <a:tr h="748179">
                <a:tc>
                  <a:txBody>
                    <a:bodyPr/>
                    <a:lstStyle/>
                    <a:p>
                      <a:r>
                        <a:rPr lang="en-US" sz="2400" dirty="0">
                          <a:latin typeface="Calibri" panose="020F0502020204030204" pitchFamily="34" charset="0"/>
                          <a:cs typeface="Calibri" panose="020F0502020204030204" pitchFamily="34" charset="0"/>
                        </a:rPr>
                        <a:t>Mortgage Bankers Association</a:t>
                      </a:r>
                    </a:p>
                  </a:txBody>
                  <a:tcPr anchor="ctr">
                    <a:solidFill>
                      <a:srgbClr val="E7F5FF"/>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+4.3</a:t>
                      </a:r>
                    </a:p>
                  </a:txBody>
                  <a:tcPr anchor="ctr">
                    <a:solidFill>
                      <a:srgbClr val="E7F5FF"/>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+3.1</a:t>
                      </a:r>
                    </a:p>
                  </a:txBody>
                  <a:tcPr anchor="ctr">
                    <a:solidFill>
                      <a:srgbClr val="E7F5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+2.2</a:t>
                      </a:r>
                    </a:p>
                  </a:txBody>
                  <a:tcPr anchor="ctr">
                    <a:solidFill>
                      <a:srgbClr val="E7F5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FF78"/>
                          </a:solidFill>
                          <a:effectLst/>
                          <a:uLnTx/>
                          <a:uFillTx/>
                          <a:latin typeface="Calibri" panose="020F0502020204030204" pitchFamily="34" charset="0"/>
                          <a:ea typeface="+mn-ea"/>
                          <a:cs typeface="Calibri" panose="020F0502020204030204" pitchFamily="34" charset="0"/>
                        </a:rPr>
                        <a:t>N/A</a:t>
                      </a:r>
                    </a:p>
                  </a:txBody>
                  <a:tcPr anchor="ctr">
                    <a:solidFill>
                      <a:srgbClr val="E7F5FF"/>
                    </a:solidFill>
                  </a:tcPr>
                </a:tc>
                <a:extLst>
                  <a:ext uri="{0D108BD9-81ED-4DB2-BD59-A6C34878D82A}">
                    <a16:rowId xmlns:a16="http://schemas.microsoft.com/office/drawing/2014/main" val="2281853119"/>
                  </a:ext>
                </a:extLst>
              </a:tr>
              <a:tr h="748179">
                <a:tc>
                  <a:txBody>
                    <a:bodyPr/>
                    <a:lstStyle/>
                    <a:p>
                      <a:r>
                        <a:rPr lang="en-US" sz="2400" dirty="0">
                          <a:latin typeface="Calibri" panose="020F0502020204030204" pitchFamily="34" charset="0"/>
                          <a:cs typeface="Calibri" panose="020F0502020204030204" pitchFamily="34" charset="0"/>
                        </a:rPr>
                        <a:t>Zelman &amp; Assoc.</a:t>
                      </a:r>
                    </a:p>
                  </a:txBody>
                  <a:tcPr anchor="ctr">
                    <a:solidFill>
                      <a:schemeClr val="bg1"/>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+3.4</a:t>
                      </a:r>
                    </a:p>
                  </a:txBody>
                  <a:tcPr anchor="ctr">
                    <a:solidFill>
                      <a:schemeClr val="bg1"/>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+3.2</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latin typeface="Calibri" panose="020F0502020204030204" pitchFamily="34" charset="0"/>
                          <a:cs typeface="Calibri" panose="020F0502020204030204" pitchFamily="34" charset="0"/>
                        </a:rPr>
                        <a:t>+3</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9FF78"/>
                          </a:solidFill>
                          <a:latin typeface="Calibri" panose="020F0502020204030204" pitchFamily="34" charset="0"/>
                          <a:cs typeface="Calibri" panose="020F0502020204030204" pitchFamily="34" charset="0"/>
                        </a:rPr>
                        <a:t>N/A</a:t>
                      </a:r>
                    </a:p>
                  </a:txBody>
                  <a:tcPr anchor="ctr">
                    <a:solidFill>
                      <a:schemeClr val="bg1"/>
                    </a:solidFill>
                  </a:tcPr>
                </a:tc>
                <a:extLst>
                  <a:ext uri="{0D108BD9-81ED-4DB2-BD59-A6C34878D82A}">
                    <a16:rowId xmlns:a16="http://schemas.microsoft.com/office/drawing/2014/main" val="350679559"/>
                  </a:ext>
                </a:extLst>
              </a:tr>
              <a:tr h="748179">
                <a:tc>
                  <a:txBody>
                    <a:bodyPr/>
                    <a:lstStyle/>
                    <a:p>
                      <a:r>
                        <a:rPr lang="en-US" sz="2400" dirty="0">
                          <a:latin typeface="Calibri" panose="020F0502020204030204" pitchFamily="34" charset="0"/>
                          <a:cs typeface="Calibri" panose="020F0502020204030204" pitchFamily="34" charset="0"/>
                        </a:rPr>
                        <a:t>Freddie Mac</a:t>
                      </a:r>
                    </a:p>
                  </a:txBody>
                  <a:tcPr anchor="ctr">
                    <a:solidFill>
                      <a:srgbClr val="E7F5FF"/>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+3.4</a:t>
                      </a:r>
                    </a:p>
                  </a:txBody>
                  <a:tcPr anchor="ctr">
                    <a:solidFill>
                      <a:srgbClr val="E7F5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latin typeface="Calibri" panose="020F0502020204030204" pitchFamily="34" charset="0"/>
                          <a:cs typeface="Calibri" panose="020F0502020204030204" pitchFamily="34" charset="0"/>
                        </a:rPr>
                        <a:t>+2.6</a:t>
                      </a:r>
                    </a:p>
                  </a:txBody>
                  <a:tcPr anchor="ctr">
                    <a:solidFill>
                      <a:srgbClr val="E7F5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9FF78"/>
                          </a:solidFill>
                          <a:latin typeface="Calibri" panose="020F0502020204030204" pitchFamily="34" charset="0"/>
                          <a:cs typeface="Calibri" panose="020F0502020204030204" pitchFamily="34" charset="0"/>
                        </a:rPr>
                        <a:t>N/A</a:t>
                      </a:r>
                    </a:p>
                  </a:txBody>
                  <a:tcPr anchor="ctr">
                    <a:solidFill>
                      <a:srgbClr val="E7F5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9FF78"/>
                          </a:solidFill>
                          <a:latin typeface="Calibri" panose="020F0502020204030204" pitchFamily="34" charset="0"/>
                          <a:cs typeface="Calibri" panose="020F0502020204030204" pitchFamily="34" charset="0"/>
                        </a:rPr>
                        <a:t>N/A</a:t>
                      </a:r>
                    </a:p>
                  </a:txBody>
                  <a:tcPr anchor="ctr">
                    <a:solidFill>
                      <a:srgbClr val="E7F5FF"/>
                    </a:solidFill>
                  </a:tcPr>
                </a:tc>
                <a:extLst>
                  <a:ext uri="{0D108BD9-81ED-4DB2-BD59-A6C34878D82A}">
                    <a16:rowId xmlns:a16="http://schemas.microsoft.com/office/drawing/2014/main" val="1362003821"/>
                  </a:ext>
                </a:extLst>
              </a:tr>
              <a:tr h="748179">
                <a:tc>
                  <a:txBody>
                    <a:bodyPr/>
                    <a:lstStyle/>
                    <a:p>
                      <a:r>
                        <a:rPr lang="en-US" sz="2400" dirty="0">
                          <a:latin typeface="Calibri" panose="020F0502020204030204" pitchFamily="34" charset="0"/>
                          <a:cs typeface="Calibri" panose="020F0502020204030204" pitchFamily="34" charset="0"/>
                        </a:rPr>
                        <a:t>National Association of Realtors</a:t>
                      </a:r>
                    </a:p>
                  </a:txBody>
                  <a:tcPr anchor="ctr">
                    <a:solidFill>
                      <a:schemeClr val="bg1"/>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+4.1</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latin typeface="Calibri" panose="020F0502020204030204" pitchFamily="34" charset="0"/>
                          <a:cs typeface="Calibri" panose="020F0502020204030204" pitchFamily="34" charset="0"/>
                        </a:rPr>
                        <a:t>+3.3</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9FF78"/>
                          </a:solidFill>
                          <a:latin typeface="Calibri" panose="020F0502020204030204" pitchFamily="34" charset="0"/>
                          <a:cs typeface="Calibri" panose="020F0502020204030204" pitchFamily="34" charset="0"/>
                        </a:rPr>
                        <a:t>N/A</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9FF78"/>
                          </a:solidFill>
                          <a:latin typeface="Calibri" panose="020F0502020204030204" pitchFamily="34" charset="0"/>
                          <a:cs typeface="Calibri" panose="020F0502020204030204" pitchFamily="34" charset="0"/>
                        </a:rPr>
                        <a:t>N/A</a:t>
                      </a:r>
                    </a:p>
                  </a:txBody>
                  <a:tcPr anchor="ctr">
                    <a:solidFill>
                      <a:schemeClr val="bg1"/>
                    </a:solidFill>
                  </a:tcPr>
                </a:tc>
                <a:extLst>
                  <a:ext uri="{0D108BD9-81ED-4DB2-BD59-A6C34878D82A}">
                    <a16:rowId xmlns:a16="http://schemas.microsoft.com/office/drawing/2014/main" val="1044594264"/>
                  </a:ext>
                </a:extLst>
              </a:tr>
              <a:tr h="748179">
                <a:tc>
                  <a:txBody>
                    <a:bodyPr/>
                    <a:lstStyle/>
                    <a:p>
                      <a:r>
                        <a:rPr lang="en-US" sz="2400" dirty="0">
                          <a:latin typeface="Calibri" panose="020F0502020204030204" pitchFamily="34" charset="0"/>
                          <a:cs typeface="Calibri" panose="020F0502020204030204" pitchFamily="34" charset="0"/>
                        </a:rPr>
                        <a:t>Fannie Mae</a:t>
                      </a:r>
                    </a:p>
                  </a:txBody>
                  <a:tcPr anchor="ctr">
                    <a:solidFill>
                      <a:srgbClr val="E7F5FF"/>
                    </a:solidFill>
                  </a:tcPr>
                </a:tc>
                <a:tc>
                  <a:txBody>
                    <a:bodyPr/>
                    <a:lstStyle/>
                    <a:p>
                      <a:pPr algn="ctr"/>
                      <a:r>
                        <a:rPr lang="en-US" sz="2400" b="1" dirty="0">
                          <a:solidFill>
                            <a:srgbClr val="00B050"/>
                          </a:solidFill>
                          <a:latin typeface="Calibri" panose="020F0502020204030204" pitchFamily="34" charset="0"/>
                          <a:cs typeface="Calibri" panose="020F0502020204030204" pitchFamily="34" charset="0"/>
                        </a:rPr>
                        <a:t>+5.4</a:t>
                      </a:r>
                    </a:p>
                  </a:txBody>
                  <a:tcPr anchor="ctr">
                    <a:solidFill>
                      <a:srgbClr val="E7F5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B050"/>
                          </a:solidFill>
                          <a:latin typeface="Calibri" panose="020F0502020204030204" pitchFamily="34" charset="0"/>
                          <a:cs typeface="Calibri" panose="020F0502020204030204" pitchFamily="34" charset="0"/>
                        </a:rPr>
                        <a:t>+3.7</a:t>
                      </a:r>
                    </a:p>
                  </a:txBody>
                  <a:tcPr anchor="ctr">
                    <a:solidFill>
                      <a:srgbClr val="E7F5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9FF78"/>
                          </a:solidFill>
                          <a:latin typeface="Calibri" panose="020F0502020204030204" pitchFamily="34" charset="0"/>
                          <a:cs typeface="Calibri" panose="020F0502020204030204" pitchFamily="34" charset="0"/>
                        </a:rPr>
                        <a:t>N/A</a:t>
                      </a:r>
                    </a:p>
                  </a:txBody>
                  <a:tcPr anchor="ctr">
                    <a:solidFill>
                      <a:srgbClr val="E7F5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9FF78"/>
                          </a:solidFill>
                          <a:latin typeface="Calibri" panose="020F0502020204030204" pitchFamily="34" charset="0"/>
                          <a:cs typeface="Calibri" panose="020F0502020204030204" pitchFamily="34" charset="0"/>
                        </a:rPr>
                        <a:t>N/A</a:t>
                      </a:r>
                    </a:p>
                  </a:txBody>
                  <a:tcPr anchor="ctr">
                    <a:solidFill>
                      <a:srgbClr val="E7F5FF"/>
                    </a:solidFill>
                  </a:tcPr>
                </a:tc>
                <a:extLst>
                  <a:ext uri="{0D108BD9-81ED-4DB2-BD59-A6C34878D82A}">
                    <a16:rowId xmlns:a16="http://schemas.microsoft.com/office/drawing/2014/main" val="468409244"/>
                  </a:ext>
                </a:extLst>
              </a:tr>
            </a:tbl>
          </a:graphicData>
        </a:graphic>
      </p:graphicFrame>
      <p:sp>
        <p:nvSpPr>
          <p:cNvPr id="3" name="TextBox 2">
            <a:extLst>
              <a:ext uri="{FF2B5EF4-FFF2-40B4-BE49-F238E27FC236}">
                <a16:creationId xmlns:a16="http://schemas.microsoft.com/office/drawing/2014/main" id="{5023AE5A-A62B-4061-9E6E-27F121FEE86D}"/>
              </a:ext>
            </a:extLst>
          </p:cNvPr>
          <p:cNvSpPr txBox="1"/>
          <p:nvPr/>
        </p:nvSpPr>
        <p:spPr>
          <a:xfrm flipH="1">
            <a:off x="376312" y="372792"/>
            <a:ext cx="8391376"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a:ea typeface="+mn-ea"/>
                <a:cs typeface="+mn-cs"/>
              </a:rPr>
              <a:t>Projected Home Price % Appreciation Going Forward</a:t>
            </a:r>
          </a:p>
        </p:txBody>
      </p:sp>
      <p:cxnSp>
        <p:nvCxnSpPr>
          <p:cNvPr id="5" name="Straight Connector 4">
            <a:extLst>
              <a:ext uri="{FF2B5EF4-FFF2-40B4-BE49-F238E27FC236}">
                <a16:creationId xmlns:a16="http://schemas.microsoft.com/office/drawing/2014/main" id="{F6E67475-2A6B-4FF1-8255-9928DC7BF036}"/>
              </a:ext>
            </a:extLst>
          </p:cNvPr>
          <p:cNvCxnSpPr/>
          <p:nvPr/>
        </p:nvCxnSpPr>
        <p:spPr>
          <a:xfrm>
            <a:off x="516835" y="6334539"/>
            <a:ext cx="8250853"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289861"/>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p:nvPr/>
        </p:nvGraphicFramePr>
        <p:xfrm>
          <a:off x="228599" y="673768"/>
          <a:ext cx="8804276" cy="5831808"/>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bwMode="auto">
          <a:xfrm>
            <a:off x="4374832" y="119718"/>
            <a:ext cx="4505326"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6000" b="0" i="0" u="none" strike="noStrike" kern="1200" cap="none" spc="0" normalizeH="0" baseline="0" noProof="0" dirty="0">
                <a:ln>
                  <a:noFill/>
                </a:ln>
                <a:solidFill>
                  <a:srgbClr val="595959"/>
                </a:solidFill>
                <a:effectLst/>
                <a:uLnTx/>
                <a:uFillTx/>
                <a:latin typeface="Calibri Regular"/>
                <a:ea typeface="+mn-ea"/>
                <a:cs typeface="+mn-cs"/>
              </a:rPr>
              <a:t>Foot Traffic</a:t>
            </a:r>
            <a:endParaRPr kumimoji="0" lang="en-US" altLang="en-US" sz="1600" b="0" i="0" u="none" strike="noStrike" kern="1200" cap="none" spc="0" normalizeH="0" baseline="0" noProof="0" dirty="0">
              <a:ln>
                <a:noFill/>
              </a:ln>
              <a:solidFill>
                <a:srgbClr val="595959"/>
              </a:solidFill>
              <a:effectLst/>
              <a:uLnTx/>
              <a:uFillTx/>
              <a:latin typeface="Calibri Regular"/>
              <a:ea typeface="+mn-ea"/>
              <a:cs typeface="+mn-cs"/>
            </a:endParaRPr>
          </a:p>
        </p:txBody>
      </p:sp>
      <p:sp>
        <p:nvSpPr>
          <p:cNvPr id="5" name="Rectangle 4"/>
          <p:cNvSpPr>
            <a:spLocks noChangeArrowheads="1"/>
          </p:cNvSpPr>
          <p:nvPr/>
        </p:nvSpPr>
        <p:spPr bwMode="auto">
          <a:xfrm>
            <a:off x="6722516" y="1470299"/>
            <a:ext cx="21576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595959"/>
                </a:solidFill>
                <a:effectLst/>
                <a:uLnTx/>
                <a:uFillTx/>
                <a:latin typeface="Calibri Regular"/>
                <a:ea typeface="+mn-ea"/>
                <a:cs typeface="+mn-cs"/>
              </a:rPr>
              <a:t>indicator of future sales</a:t>
            </a:r>
            <a:endParaRPr kumimoji="0" lang="en-US" altLang="en-US" sz="400" b="0" i="0" u="none" strike="noStrike" kern="1200" cap="none" spc="0" normalizeH="0" baseline="0" noProof="0" dirty="0">
              <a:ln>
                <a:noFill/>
              </a:ln>
              <a:solidFill>
                <a:srgbClr val="595959"/>
              </a:solidFill>
              <a:effectLst/>
              <a:uLnTx/>
              <a:uFillTx/>
              <a:latin typeface="Calibri Regular"/>
              <a:ea typeface="+mn-ea"/>
              <a:cs typeface="+mn-cs"/>
            </a:endParaRPr>
          </a:p>
        </p:txBody>
      </p:sp>
      <p:sp>
        <p:nvSpPr>
          <p:cNvPr id="7" name="Title 1"/>
          <p:cNvSpPr txBox="1">
            <a:spLocks/>
          </p:cNvSpPr>
          <p:nvPr/>
        </p:nvSpPr>
        <p:spPr bwMode="auto">
          <a:xfrm>
            <a:off x="5463859" y="924571"/>
            <a:ext cx="3416299"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rgbClr val="595959"/>
                </a:solidFill>
                <a:effectLst/>
                <a:uLnTx/>
                <a:uFillTx/>
                <a:latin typeface="Calibri Regular"/>
                <a:ea typeface="+mn-ea"/>
                <a:cs typeface="+mn-cs"/>
              </a:rPr>
              <a:t>Last 12 Months</a:t>
            </a:r>
            <a:endParaRPr kumimoji="0" lang="en-US" altLang="en-US" sz="1000" b="0" i="0" u="none" strike="noStrike" kern="1200" cap="none" spc="0" normalizeH="0" baseline="0" noProof="0" dirty="0">
              <a:ln>
                <a:noFill/>
              </a:ln>
              <a:solidFill>
                <a:srgbClr val="595959"/>
              </a:solidFill>
              <a:effectLst/>
              <a:uLnTx/>
              <a:uFillTx/>
              <a:latin typeface="Calibri Regular"/>
              <a:ea typeface="+mn-ea"/>
              <a:cs typeface="+mn-cs"/>
            </a:endParaRPr>
          </a:p>
        </p:txBody>
      </p:sp>
      <p:sp>
        <p:nvSpPr>
          <p:cNvPr id="8" name="TextBox 4">
            <a:extLst>
              <a:ext uri="{FF2B5EF4-FFF2-40B4-BE49-F238E27FC236}">
                <a16:creationId xmlns:a16="http://schemas.microsoft.com/office/drawing/2014/main" id="{BEF8C6E8-C442-6948-A7CA-832F88C07813}"/>
              </a:ext>
            </a:extLst>
          </p:cNvPr>
          <p:cNvSpPr txBox="1">
            <a:spLocks noChangeArrowheads="1"/>
          </p:cNvSpPr>
          <p:nvPr/>
        </p:nvSpPr>
        <p:spPr bwMode="auto">
          <a:xfrm>
            <a:off x="8001000" y="6505575"/>
            <a:ext cx="10318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s-IS" altLang="en-US" sz="1100" b="0" i="0" u="none" strike="noStrike" kern="1200" cap="none" spc="0" normalizeH="0" baseline="0" noProof="0" dirty="0">
                <a:ln>
                  <a:noFill/>
                </a:ln>
                <a:solidFill>
                  <a:srgbClr val="A6A6A6"/>
                </a:solidFill>
                <a:effectLst/>
                <a:uLnTx/>
                <a:uFillTx/>
                <a:latin typeface="Calibri Regular"/>
                <a:ea typeface="+mn-ea"/>
                <a:cs typeface="+mn-cs"/>
              </a:rPr>
              <a:t>NAR</a:t>
            </a:r>
            <a:endPar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endParaRPr>
          </a:p>
        </p:txBody>
      </p:sp>
    </p:spTree>
    <p:extLst>
      <p:ext uri="{BB962C8B-B14F-4D97-AF65-F5344CB8AC3E}">
        <p14:creationId xmlns:p14="http://schemas.microsoft.com/office/powerpoint/2010/main" val="1298382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180212" y="1018160"/>
          <a:ext cx="8652891" cy="5487415"/>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B82A9D3D-9A7F-7C46-BB5B-834D5B602848}"/>
              </a:ext>
            </a:extLst>
          </p:cNvPr>
          <p:cNvSpPr txBox="1">
            <a:spLocks/>
          </p:cNvSpPr>
          <p:nvPr/>
        </p:nvSpPr>
        <p:spPr bwMode="auto">
          <a:xfrm>
            <a:off x="228600" y="63500"/>
            <a:ext cx="8153400"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7200" b="0" i="0" u="none" strike="noStrike" kern="1200" cap="none" spc="0" normalizeH="0" baseline="0" noProof="0" dirty="0">
                <a:ln>
                  <a:noFill/>
                </a:ln>
                <a:solidFill>
                  <a:srgbClr val="595959"/>
                </a:solidFill>
                <a:effectLst/>
                <a:uLnTx/>
                <a:uFillTx/>
                <a:latin typeface="Calibri Regular"/>
                <a:ea typeface="+mn-ea"/>
                <a:cs typeface="+mn-cs"/>
              </a:rPr>
              <a:t>Foot Traffic</a:t>
            </a:r>
            <a:endParaRPr kumimoji="0" lang="en-US" altLang="en-US" sz="2000" b="0" i="0" u="none" strike="noStrike" kern="1200" cap="none" spc="0" normalizeH="0" baseline="0" noProof="0" dirty="0">
              <a:ln>
                <a:noFill/>
              </a:ln>
              <a:solidFill>
                <a:srgbClr val="595959"/>
              </a:solidFill>
              <a:effectLst/>
              <a:uLnTx/>
              <a:uFillTx/>
              <a:latin typeface="Calibri Regular"/>
              <a:ea typeface="+mn-ea"/>
              <a:cs typeface="+mn-cs"/>
            </a:endParaRPr>
          </a:p>
        </p:txBody>
      </p:sp>
      <p:sp>
        <p:nvSpPr>
          <p:cNvPr id="10" name="Rectangle 9">
            <a:extLst>
              <a:ext uri="{FF2B5EF4-FFF2-40B4-BE49-F238E27FC236}">
                <a16:creationId xmlns:a16="http://schemas.microsoft.com/office/drawing/2014/main" id="{0025F75D-EE2D-6243-BE97-4D6C93B749E8}"/>
              </a:ext>
            </a:extLst>
          </p:cNvPr>
          <p:cNvSpPr>
            <a:spLocks noChangeArrowheads="1"/>
          </p:cNvSpPr>
          <p:nvPr/>
        </p:nvSpPr>
        <p:spPr bwMode="auto">
          <a:xfrm>
            <a:off x="228600" y="1065213"/>
            <a:ext cx="240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srgbClr val="595959"/>
                </a:solidFill>
                <a:effectLst/>
                <a:uLnTx/>
                <a:uFillTx/>
                <a:latin typeface="Calibri Regular"/>
                <a:ea typeface="+mn-ea"/>
                <a:cs typeface="+mn-cs"/>
              </a:rPr>
              <a:t>indicator of future sales</a:t>
            </a:r>
            <a:endParaRPr kumimoji="0" lang="en-US" altLang="en-US" sz="500" b="0" i="0" u="none" strike="noStrike" kern="1200" cap="none" spc="0" normalizeH="0" baseline="0" noProof="0" dirty="0">
              <a:ln>
                <a:noFill/>
              </a:ln>
              <a:solidFill>
                <a:srgbClr val="595959"/>
              </a:solidFill>
              <a:effectLst/>
              <a:uLnTx/>
              <a:uFillTx/>
              <a:latin typeface="Calibri Regular"/>
              <a:ea typeface="+mn-ea"/>
              <a:cs typeface="+mn-cs"/>
            </a:endParaRPr>
          </a:p>
        </p:txBody>
      </p:sp>
      <p:sp>
        <p:nvSpPr>
          <p:cNvPr id="6" name="TextBox 4">
            <a:extLst>
              <a:ext uri="{FF2B5EF4-FFF2-40B4-BE49-F238E27FC236}">
                <a16:creationId xmlns:a16="http://schemas.microsoft.com/office/drawing/2014/main" id="{BD184FF2-4D1C-D04E-96FA-78E627A4C544}"/>
              </a:ext>
            </a:extLst>
          </p:cNvPr>
          <p:cNvSpPr txBox="1">
            <a:spLocks noChangeArrowheads="1"/>
          </p:cNvSpPr>
          <p:nvPr/>
        </p:nvSpPr>
        <p:spPr bwMode="auto">
          <a:xfrm>
            <a:off x="8001000" y="6505575"/>
            <a:ext cx="10318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is-IS" altLang="en-US" sz="1100" b="0" i="0" u="none" strike="noStrike" kern="1200" cap="none" spc="0" normalizeH="0" baseline="0" noProof="0" dirty="0">
                <a:ln>
                  <a:noFill/>
                </a:ln>
                <a:solidFill>
                  <a:srgbClr val="A6A6A6"/>
                </a:solidFill>
                <a:effectLst/>
                <a:uLnTx/>
                <a:uFillTx/>
                <a:latin typeface="Calibri Regular"/>
                <a:ea typeface="+mn-ea"/>
                <a:cs typeface="+mn-cs"/>
              </a:rPr>
              <a:t>NAR</a:t>
            </a:r>
            <a:endPar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endParaRPr>
          </a:p>
        </p:txBody>
      </p:sp>
    </p:spTree>
    <p:extLst>
      <p:ext uri="{BB962C8B-B14F-4D97-AF65-F5344CB8AC3E}">
        <p14:creationId xmlns:p14="http://schemas.microsoft.com/office/powerpoint/2010/main" val="2374097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CC66F-AF86-794A-81AC-583773240F75}"/>
              </a:ext>
            </a:extLst>
          </p:cNvPr>
          <p:cNvPicPr>
            <a:picLocks noChangeAspect="1"/>
          </p:cNvPicPr>
          <p:nvPr/>
        </p:nvPicPr>
        <p:blipFill rotWithShape="1">
          <a:blip r:embed="rId3">
            <a:extLst>
              <a:ext uri="{28A0092B-C50C-407E-A947-70E740481C1C}">
                <a14:useLocalDpi xmlns:a14="http://schemas.microsoft.com/office/drawing/2010/main" val="0"/>
              </a:ext>
            </a:extLst>
          </a:blip>
          <a:srcRect t="7556" b="6331"/>
          <a:stretch/>
        </p:blipFill>
        <p:spPr>
          <a:xfrm>
            <a:off x="0" y="685800"/>
            <a:ext cx="9161163" cy="6096000"/>
          </a:xfrm>
          <a:prstGeom prst="rect">
            <a:avLst/>
          </a:prstGeom>
        </p:spPr>
      </p:pic>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088" y="6096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126581" y="133350"/>
            <a:ext cx="2890837" cy="707886"/>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65000"/>
                    <a:lumOff val="35000"/>
                  </a:prstClr>
                </a:solidFill>
                <a:effectLst/>
                <a:uLnTx/>
                <a:uFillTx/>
                <a:latin typeface="Calibri Regular"/>
                <a:ea typeface="+mn-ea"/>
                <a:cs typeface="Arial" charset="0"/>
              </a:rPr>
              <a:t>Buyer Traffic</a:t>
            </a:r>
          </a:p>
        </p:txBody>
      </p:sp>
    </p:spTree>
    <p:extLst>
      <p:ext uri="{BB962C8B-B14F-4D97-AF65-F5344CB8AC3E}">
        <p14:creationId xmlns:p14="http://schemas.microsoft.com/office/powerpoint/2010/main" val="3782145996"/>
      </p:ext>
    </p:extLst>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C:\Users\Studio\Desktop\Hi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p:cNvPicPr>
            <a:picLocks noChangeAspect="1" noChangeArrowheads="1"/>
          </p:cNvPicPr>
          <p:nvPr/>
        </p:nvPicPr>
        <p:blipFill>
          <a:blip r:embed="rId3">
            <a:extLst>
              <a:ext uri="{28A0092B-C50C-407E-A947-70E740481C1C}">
                <a14:useLocalDpi xmlns:a14="http://schemas.microsoft.com/office/drawing/2010/main" val="0"/>
              </a:ext>
            </a:extLst>
          </a:blip>
          <a:srcRect l="98050" r="301"/>
          <a:stretch>
            <a:fillRect/>
          </a:stretch>
        </p:blipFill>
        <p:spPr bwMode="auto">
          <a:xfrm>
            <a:off x="6791325" y="0"/>
            <a:ext cx="2352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3"/>
          <p:cNvPicPr>
            <a:picLocks noChangeAspect="1" noChangeArrowheads="1"/>
          </p:cNvPicPr>
          <p:nvPr/>
        </p:nvPicPr>
        <p:blipFill>
          <a:blip r:embed="rId3">
            <a:extLst>
              <a:ext uri="{28A0092B-C50C-407E-A947-70E740481C1C}">
                <a14:useLocalDpi xmlns:a14="http://schemas.microsoft.com/office/drawing/2010/main" val="0"/>
              </a:ext>
            </a:extLst>
          </a:blip>
          <a:srcRect l="98050" r="439" b="87883"/>
          <a:stretch>
            <a:fillRect/>
          </a:stretch>
        </p:blipFill>
        <p:spPr bwMode="auto">
          <a:xfrm>
            <a:off x="4800600" y="685800"/>
            <a:ext cx="18208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3" name="TextBox 1"/>
          <p:cNvSpPr txBox="1">
            <a:spLocks noChangeArrowheads="1"/>
          </p:cNvSpPr>
          <p:nvPr/>
        </p:nvSpPr>
        <p:spPr bwMode="auto">
          <a:xfrm>
            <a:off x="4595378" y="455613"/>
            <a:ext cx="41946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rPr>
              <a:t>INTEREST</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rPr>
              <a:t>RATES</a:t>
            </a:r>
          </a:p>
        </p:txBody>
      </p:sp>
    </p:spTree>
    <p:extLst>
      <p:ext uri="{BB962C8B-B14F-4D97-AF65-F5344CB8AC3E}">
        <p14:creationId xmlns:p14="http://schemas.microsoft.com/office/powerpoint/2010/main" val="3898009146"/>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329784" y="844062"/>
          <a:ext cx="8661816" cy="581341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2"/>
          <p:cNvSpPr>
            <a:spLocks noChangeArrowheads="1"/>
          </p:cNvSpPr>
          <p:nvPr/>
        </p:nvSpPr>
        <p:spPr bwMode="auto">
          <a:xfrm>
            <a:off x="7467600" y="6519863"/>
            <a:ext cx="1524000" cy="261610"/>
          </a:xfrm>
          <a:prstGeom prst="rect">
            <a:avLst/>
          </a:prstGeom>
          <a:noFill/>
          <a:ln w="9525">
            <a:noFill/>
            <a:miter lim="800000"/>
            <a:headEnd/>
            <a:tailEnd/>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Calibri Regular"/>
                <a:ea typeface="+mn-ea"/>
                <a:cs typeface="Arial" panose="020B0604020202020204" pitchFamily="34" charset="0"/>
              </a:rPr>
              <a:t>Freddie Mac</a:t>
            </a:r>
          </a:p>
        </p:txBody>
      </p:sp>
      <p:sp>
        <p:nvSpPr>
          <p:cNvPr id="7" name="Rectangle 12">
            <a:extLst>
              <a:ext uri="{FF2B5EF4-FFF2-40B4-BE49-F238E27FC236}">
                <a16:creationId xmlns:a16="http://schemas.microsoft.com/office/drawing/2014/main" id="{38F37691-096C-4540-82F4-F577320E7CE5}"/>
              </a:ext>
            </a:extLst>
          </p:cNvPr>
          <p:cNvSpPr>
            <a:spLocks noChangeArrowheads="1"/>
          </p:cNvSpPr>
          <p:nvPr/>
        </p:nvSpPr>
        <p:spPr bwMode="auto">
          <a:xfrm>
            <a:off x="329784" y="231394"/>
            <a:ext cx="5512594" cy="1169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lumMod val="75000"/>
                    <a:lumOff val="25000"/>
                  </a:prstClr>
                </a:solidFill>
                <a:effectLst/>
                <a:uLnTx/>
                <a:uFillTx/>
                <a:latin typeface="Calibri" pitchFamily="34" charset="0"/>
                <a:ea typeface="+mn-ea"/>
                <a:cs typeface="Calibri" panose="020F0502020204030204" pitchFamily="34" charset="0"/>
              </a:rPr>
              <a:t>Mortgage Rates</a:t>
            </a:r>
          </a:p>
          <a:p>
            <a:pPr marL="0" marR="0" lvl="0" indent="0" algn="l" defTabSz="457200" rtl="0" eaLnBrk="0" fontAlgn="auto" latinLnBrk="0" hangingPunct="0">
              <a:lnSpc>
                <a:spcPct val="100000"/>
              </a:lnSpc>
              <a:spcBef>
                <a:spcPct val="0"/>
              </a:spcBef>
              <a:spcAft>
                <a:spcPts val="0"/>
              </a:spcAft>
              <a:buClrTx/>
              <a:buSzTx/>
              <a:buFontTx/>
              <a:buNone/>
              <a:tabLst/>
              <a:defRPr/>
            </a:pPr>
            <a:endParaRPr kumimoji="0" lang="en-US" altLang="en-US" sz="600" b="0" i="0" u="none" strike="noStrike" kern="1200" cap="none" spc="0" normalizeH="0" baseline="0" noProof="0" dirty="0">
              <a:ln>
                <a:noFill/>
              </a:ln>
              <a:solidFill>
                <a:prstClr val="black">
                  <a:lumMod val="75000"/>
                  <a:lumOff val="25000"/>
                </a:prstClr>
              </a:solidFill>
              <a:effectLst/>
              <a:uLnTx/>
              <a:uFillTx/>
              <a:latin typeface="Calibri" pitchFamily="34" charset="0"/>
              <a:ea typeface="+mn-ea"/>
              <a:cs typeface="Calibri" panose="020F0502020204030204" pitchFamily="34" charset="0"/>
            </a:endParaRPr>
          </a:p>
          <a:p>
            <a:pPr marL="0" marR="0" lvl="0" indent="0" algn="l" defTabSz="457200" rtl="0" eaLnBrk="0" fontAlgn="auto" latinLnBrk="0" hangingPunct="0">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itchFamily="34" charset="0"/>
                <a:ea typeface="+mn-ea"/>
                <a:cs typeface="Calibri" panose="020F0502020204030204" pitchFamily="34" charset="0"/>
              </a:rPr>
              <a:t>Freddie Mac 30-Year Fixed Rate</a:t>
            </a:r>
            <a:endParaRPr kumimoji="0" lang="en-US" altLang="en-US" sz="1800" b="0" i="0" u="none" strike="noStrike" kern="1200" cap="none" spc="0" normalizeH="0" baseline="0" noProof="0" dirty="0">
              <a:ln>
                <a:noFill/>
              </a:ln>
              <a:solidFill>
                <a:prstClr val="black">
                  <a:lumMod val="75000"/>
                  <a:lumOff val="25000"/>
                </a:prstClr>
              </a:solidFill>
              <a:effectLst/>
              <a:uLnTx/>
              <a:uFillTx/>
              <a:latin typeface="Calibri"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FB43EBC5-9896-1145-B6C4-A8C31938DCDD}"/>
              </a:ext>
            </a:extLst>
          </p:cNvPr>
          <p:cNvSpPr txBox="1"/>
          <p:nvPr/>
        </p:nvSpPr>
        <p:spPr>
          <a:xfrm>
            <a:off x="-17667" y="3893481"/>
            <a:ext cx="758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3.95%</a:t>
            </a:r>
          </a:p>
        </p:txBody>
      </p:sp>
      <p:sp>
        <p:nvSpPr>
          <p:cNvPr id="8" name="TextBox 7">
            <a:extLst>
              <a:ext uri="{FF2B5EF4-FFF2-40B4-BE49-F238E27FC236}">
                <a16:creationId xmlns:a16="http://schemas.microsoft.com/office/drawing/2014/main" id="{735A2225-2D1F-EF43-BD5A-89BDBFEFC814}"/>
              </a:ext>
            </a:extLst>
          </p:cNvPr>
          <p:cNvSpPr txBox="1"/>
          <p:nvPr/>
        </p:nvSpPr>
        <p:spPr>
          <a:xfrm>
            <a:off x="8314441" y="4969688"/>
            <a:ext cx="758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3.64%</a:t>
            </a:r>
          </a:p>
        </p:txBody>
      </p:sp>
    </p:spTree>
    <p:extLst>
      <p:ext uri="{BB962C8B-B14F-4D97-AF65-F5344CB8AC3E}">
        <p14:creationId xmlns:p14="http://schemas.microsoft.com/office/powerpoint/2010/main" val="866514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201168" y="231394"/>
          <a:ext cx="9192768" cy="642608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8"/>
          <p:cNvSpPr>
            <a:spLocks noChangeArrowheads="1"/>
          </p:cNvSpPr>
          <p:nvPr/>
        </p:nvSpPr>
        <p:spPr bwMode="auto">
          <a:xfrm>
            <a:off x="151528" y="231394"/>
            <a:ext cx="381483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2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30-Year Fixed</a:t>
            </a:r>
            <a:br>
              <a:rPr kumimoji="0" lang="en-US" altLang="en-US" sz="60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br>
            <a:r>
              <a:rPr kumimoji="0" lang="en-US" altLang="en-US" sz="30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Rate Mortgages</a:t>
            </a:r>
            <a:br>
              <a:rPr kumimoji="0" lang="en-US" altLang="en-US" sz="30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br>
            <a:r>
              <a:rPr kumimoji="0" lang="en-US" altLang="en-US" sz="3000" b="0"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rPr>
              <a:t>from Freddie Mac </a:t>
            </a:r>
          </a:p>
        </p:txBody>
      </p:sp>
      <p:sp>
        <p:nvSpPr>
          <p:cNvPr id="12" name="TextBox 11"/>
          <p:cNvSpPr txBox="1"/>
          <p:nvPr/>
        </p:nvSpPr>
        <p:spPr>
          <a:xfrm>
            <a:off x="0" y="3444434"/>
            <a:ext cx="10058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546A"/>
                </a:solidFill>
                <a:effectLst/>
                <a:uLnTx/>
                <a:uFillTx/>
                <a:latin typeface="Calibri" panose="020F0502020204030204" pitchFamily="34" charset="0"/>
                <a:ea typeface="Arial" charset="0"/>
                <a:cs typeface="Calibri" panose="020F0502020204030204" pitchFamily="34" charset="0"/>
              </a:rPr>
              <a:t>3.97</a:t>
            </a:r>
            <a:endParaRPr kumimoji="0" lang="en-US" sz="3200" b="0" i="0" u="none" strike="noStrike" kern="1200" cap="none" spc="0" normalizeH="0" baseline="0" noProof="0" dirty="0">
              <a:ln>
                <a:noFill/>
              </a:ln>
              <a:solidFill>
                <a:srgbClr val="44546A"/>
              </a:solidFill>
              <a:effectLst/>
              <a:uLnTx/>
              <a:uFillTx/>
              <a:latin typeface="Calibri" panose="020F0502020204030204" pitchFamily="34" charset="0"/>
              <a:ea typeface="Arial" charset="0"/>
              <a:cs typeface="Calibri" panose="020F0502020204030204" pitchFamily="34" charset="0"/>
            </a:endParaRPr>
          </a:p>
        </p:txBody>
      </p:sp>
      <p:cxnSp>
        <p:nvCxnSpPr>
          <p:cNvPr id="3" name="Straight Arrow Connector 2"/>
          <p:cNvCxnSpPr>
            <a:cxnSpLocks/>
          </p:cNvCxnSpPr>
          <p:nvPr/>
        </p:nvCxnSpPr>
        <p:spPr>
          <a:xfrm>
            <a:off x="8796436" y="4203665"/>
            <a:ext cx="0" cy="621792"/>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2"/>
          <p:cNvSpPr>
            <a:spLocks noChangeArrowheads="1"/>
          </p:cNvSpPr>
          <p:nvPr/>
        </p:nvSpPr>
        <p:spPr bwMode="auto">
          <a:xfrm>
            <a:off x="7467600" y="6519863"/>
            <a:ext cx="1524000" cy="261610"/>
          </a:xfrm>
          <a:prstGeom prst="rect">
            <a:avLst/>
          </a:prstGeom>
          <a:noFill/>
          <a:ln w="9525">
            <a:noFill/>
            <a:miter lim="800000"/>
            <a:headEnd/>
            <a:tailEnd/>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Calibri Regular"/>
                <a:ea typeface="+mn-ea"/>
                <a:cs typeface="Arial" panose="020B0604020202020204" pitchFamily="34" charset="0"/>
              </a:rPr>
              <a:t>Freddie Mac</a:t>
            </a:r>
          </a:p>
        </p:txBody>
      </p:sp>
      <p:sp>
        <p:nvSpPr>
          <p:cNvPr id="10" name="TextBox 9">
            <a:extLst>
              <a:ext uri="{FF2B5EF4-FFF2-40B4-BE49-F238E27FC236}">
                <a16:creationId xmlns:a16="http://schemas.microsoft.com/office/drawing/2014/main" id="{1F9AD29B-F37F-4A9C-B923-6DC46402493C}"/>
              </a:ext>
            </a:extLst>
          </p:cNvPr>
          <p:cNvSpPr txBox="1"/>
          <p:nvPr/>
        </p:nvSpPr>
        <p:spPr>
          <a:xfrm>
            <a:off x="8417165" y="3834333"/>
            <a:ext cx="758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3.64%</a:t>
            </a:r>
          </a:p>
        </p:txBody>
      </p:sp>
    </p:spTree>
    <p:extLst>
      <p:ext uri="{BB962C8B-B14F-4D97-AF65-F5344CB8AC3E}">
        <p14:creationId xmlns:p14="http://schemas.microsoft.com/office/powerpoint/2010/main" val="12745780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314325" y="292100"/>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Mortgage Rate Projections</a:t>
            </a:r>
            <a:endParaRPr kumimoji="0" lang="en-US" altLang="en-US" sz="48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graphicFrame>
        <p:nvGraphicFramePr>
          <p:cNvPr id="4" name="Table 3"/>
          <p:cNvGraphicFramePr>
            <a:graphicFrameLocks noGrp="1"/>
          </p:cNvGraphicFramePr>
          <p:nvPr/>
        </p:nvGraphicFramePr>
        <p:xfrm>
          <a:off x="264778" y="1241425"/>
          <a:ext cx="8669361" cy="5097463"/>
        </p:xfrm>
        <a:graphic>
          <a:graphicData uri="http://schemas.openxmlformats.org/drawingml/2006/table">
            <a:tbl>
              <a:tblPr/>
              <a:tblGrid>
                <a:gridCol w="1419320">
                  <a:extLst>
                    <a:ext uri="{9D8B030D-6E8A-4147-A177-3AD203B41FA5}">
                      <a16:colId xmlns:a16="http://schemas.microsoft.com/office/drawing/2014/main" val="20000"/>
                    </a:ext>
                  </a:extLst>
                </a:gridCol>
                <a:gridCol w="1419320">
                  <a:extLst>
                    <a:ext uri="{9D8B030D-6E8A-4147-A177-3AD203B41FA5}">
                      <a16:colId xmlns:a16="http://schemas.microsoft.com/office/drawing/2014/main" val="20001"/>
                    </a:ext>
                  </a:extLst>
                </a:gridCol>
                <a:gridCol w="1419320">
                  <a:extLst>
                    <a:ext uri="{9D8B030D-6E8A-4147-A177-3AD203B41FA5}">
                      <a16:colId xmlns:a16="http://schemas.microsoft.com/office/drawing/2014/main" val="3992859033"/>
                    </a:ext>
                  </a:extLst>
                </a:gridCol>
                <a:gridCol w="1419320">
                  <a:extLst>
                    <a:ext uri="{9D8B030D-6E8A-4147-A177-3AD203B41FA5}">
                      <a16:colId xmlns:a16="http://schemas.microsoft.com/office/drawing/2014/main" val="20003"/>
                    </a:ext>
                  </a:extLst>
                </a:gridCol>
                <a:gridCol w="1419320">
                  <a:extLst>
                    <a:ext uri="{9D8B030D-6E8A-4147-A177-3AD203B41FA5}">
                      <a16:colId xmlns:a16="http://schemas.microsoft.com/office/drawing/2014/main" val="20004"/>
                    </a:ext>
                  </a:extLst>
                </a:gridCol>
                <a:gridCol w="1572761">
                  <a:extLst>
                    <a:ext uri="{9D8B030D-6E8A-4147-A177-3AD203B41FA5}">
                      <a16:colId xmlns:a16="http://schemas.microsoft.com/office/drawing/2014/main" val="20005"/>
                    </a:ext>
                  </a:extLst>
                </a:gridCol>
              </a:tblGrid>
              <a:tr h="1071563">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Quarter</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Freddie Mac</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Fannie Mae</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MBA</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Calibri" panose="020F0502020204030204" pitchFamily="34" charset="0"/>
                          <a:ea typeface="Arial" charset="0"/>
                          <a:cs typeface="Calibri" panose="020F0502020204030204" pitchFamily="34" charset="0"/>
                        </a:rPr>
                        <a:t>NAR</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Average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FFFFFF"/>
                          </a:solidFill>
                          <a:effectLst/>
                          <a:latin typeface="Calibri" panose="020F0502020204030204" pitchFamily="34" charset="0"/>
                          <a:ea typeface="Arial" charset="0"/>
                          <a:cs typeface="Calibri" panose="020F0502020204030204" pitchFamily="34" charset="0"/>
                        </a:rPr>
                        <a:t>of All Four</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10000"/>
                  </a:ext>
                </a:extLst>
              </a:tr>
              <a:tr h="100647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2019 4Q</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3.7</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3.5</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3.8</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3.5</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3.62%</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00647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2020 1Q</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3.7</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3.4</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3.8</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3.5</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3.60%</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2"/>
                  </a:ext>
                </a:extLst>
              </a:tr>
              <a:tr h="100647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2020 2Q</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3.7</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3.4</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3.8</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3.6</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3.62%</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06475">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6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2020 3Q</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rgbClr val="0070C0"/>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3.8</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rgbClr val="0070C0"/>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3.4</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rgbClr val="0070C0"/>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3.9</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rgbClr val="0070C0"/>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a:t>
                      </a:r>
                    </a:p>
                  </a:txBody>
                  <a:tcPr marT="60970" marB="60970"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rgbClr val="0070C0"/>
                      </a:solidFill>
                      <a:prstDash val="solid"/>
                      <a:round/>
                      <a:headEnd type="none" w="med" len="med"/>
                      <a:tailEnd type="none" w="med" len="med"/>
                    </a:lnB>
                    <a:lnTlToBr>
                      <a:noFill/>
                    </a:lnTlToBr>
                    <a:lnBlToTr>
                      <a:noFill/>
                    </a:lnBlToTr>
                    <a:solidFill>
                      <a:srgbClr val="FCD5B5"/>
                    </a:solidFill>
                  </a:tcPr>
                </a:tc>
                <a:tc>
                  <a:txBody>
                    <a:bodyPr/>
                    <a:lstStyle>
                      <a:lvl1pPr>
                        <a:spcBef>
                          <a:spcPct val="20000"/>
                        </a:spcBef>
                        <a:buFont typeface="Arial" charset="0"/>
                        <a:defRPr sz="2800">
                          <a:solidFill>
                            <a:schemeClr val="tx1"/>
                          </a:solidFill>
                          <a:latin typeface="Calibri" charset="0"/>
                        </a:defRPr>
                      </a:lvl1pPr>
                      <a:lvl2pPr marL="742950" indent="-285750">
                        <a:spcBef>
                          <a:spcPct val="20000"/>
                        </a:spcBef>
                        <a:buFont typeface="Arial" charset="0"/>
                        <a:defRPr sz="2400">
                          <a:solidFill>
                            <a:schemeClr val="tx1"/>
                          </a:solidFill>
                          <a:latin typeface="Calibri" charset="0"/>
                        </a:defRPr>
                      </a:lvl2pPr>
                      <a:lvl3pPr marL="1143000" indent="-228600">
                        <a:spcBef>
                          <a:spcPct val="20000"/>
                        </a:spcBef>
                        <a:buFont typeface="Arial" charset="0"/>
                        <a:defRPr sz="2000">
                          <a:solidFill>
                            <a:schemeClr val="tx1"/>
                          </a:solidFill>
                          <a:latin typeface="Calibri" charset="0"/>
                        </a:defRPr>
                      </a:lvl3pPr>
                      <a:lvl4pPr marL="1600200" indent="-228600">
                        <a:spcBef>
                          <a:spcPct val="20000"/>
                        </a:spcBef>
                        <a:buFont typeface="Arial" charset="0"/>
                        <a:defRPr>
                          <a:solidFill>
                            <a:schemeClr val="tx1"/>
                          </a:solidFill>
                          <a:latin typeface="Calibri" charset="0"/>
                        </a:defRPr>
                      </a:lvl4pPr>
                      <a:lvl5pPr marL="2057400" indent="-228600">
                        <a:spcBef>
                          <a:spcPct val="20000"/>
                        </a:spcBef>
                        <a:buFont typeface="Arial" charset="0"/>
                        <a:defRPr>
                          <a:solidFill>
                            <a:schemeClr val="tx1"/>
                          </a:solidFill>
                          <a:latin typeface="Calibri" charset="0"/>
                        </a:defRPr>
                      </a:lvl5pPr>
                      <a:lvl6pPr marL="2514600" indent="-228600" eaLnBrk="0" fontAlgn="base" hangingPunct="0">
                        <a:spcBef>
                          <a:spcPct val="20000"/>
                        </a:spcBef>
                        <a:spcAft>
                          <a:spcPct val="0"/>
                        </a:spcAft>
                        <a:buFont typeface="Arial" charset="0"/>
                        <a:defRPr>
                          <a:solidFill>
                            <a:schemeClr val="tx1"/>
                          </a:solidFill>
                          <a:latin typeface="Calibri" charset="0"/>
                        </a:defRPr>
                      </a:lvl6pPr>
                      <a:lvl7pPr marL="2971800" indent="-228600" eaLnBrk="0" fontAlgn="base" hangingPunct="0">
                        <a:spcBef>
                          <a:spcPct val="20000"/>
                        </a:spcBef>
                        <a:spcAft>
                          <a:spcPct val="0"/>
                        </a:spcAft>
                        <a:buFont typeface="Arial" charset="0"/>
                        <a:defRPr>
                          <a:solidFill>
                            <a:schemeClr val="tx1"/>
                          </a:solidFill>
                          <a:latin typeface="Calibri" charset="0"/>
                        </a:defRPr>
                      </a:lvl7pPr>
                      <a:lvl8pPr marL="3429000" indent="-228600" eaLnBrk="0" fontAlgn="base" hangingPunct="0">
                        <a:spcBef>
                          <a:spcPct val="20000"/>
                        </a:spcBef>
                        <a:spcAft>
                          <a:spcPct val="0"/>
                        </a:spcAft>
                        <a:buFont typeface="Arial" charset="0"/>
                        <a:defRPr>
                          <a:solidFill>
                            <a:schemeClr val="tx1"/>
                          </a:solidFill>
                          <a:latin typeface="Calibri" charset="0"/>
                        </a:defRPr>
                      </a:lvl8pPr>
                      <a:lvl9pPr marL="3886200" indent="-228600" eaLnBrk="0" fontAlgn="base" hangingPunct="0">
                        <a:spcBef>
                          <a:spcPct val="20000"/>
                        </a:spcBef>
                        <a:spcAft>
                          <a:spcPct val="0"/>
                        </a:spcAft>
                        <a:buFont typeface="Arial" charset="0"/>
                        <a:defRPr>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70C0"/>
                          </a:solidFill>
                          <a:effectLst/>
                          <a:latin typeface="Calibri" panose="020F0502020204030204" pitchFamily="34" charset="0"/>
                          <a:ea typeface="Arial" charset="0"/>
                          <a:cs typeface="Calibri" panose="020F0502020204030204" pitchFamily="34" charset="0"/>
                        </a:rPr>
                        <a:t>3.70%</a:t>
                      </a:r>
                    </a:p>
                  </a:txBody>
                  <a:tcPr marT="60970" marB="60970"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rgbClr val="0070C0"/>
                      </a:solidFill>
                      <a:prstDash val="solid"/>
                      <a:round/>
                      <a:headEnd type="none" w="med" len="med"/>
                      <a:tailEnd type="none" w="med" len="med"/>
                    </a:lnB>
                    <a:lnTlToBr>
                      <a:noFill/>
                    </a:lnTlToBr>
                    <a:lnBlToTr>
                      <a:noFill/>
                    </a:lnBlToTr>
                    <a:solidFill>
                      <a:srgbClr val="FCD5B5"/>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290828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p:nvPr/>
        </p:nvGraphicFramePr>
        <p:xfrm>
          <a:off x="139148" y="357809"/>
          <a:ext cx="8928652" cy="615729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2"/>
          <p:cNvSpPr>
            <a:spLocks noChangeArrowheads="1"/>
          </p:cNvSpPr>
          <p:nvPr/>
        </p:nvSpPr>
        <p:spPr bwMode="auto">
          <a:xfrm>
            <a:off x="3429000" y="6515100"/>
            <a:ext cx="5638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Freddie Mac</a:t>
            </a:r>
          </a:p>
        </p:txBody>
      </p:sp>
      <p:sp>
        <p:nvSpPr>
          <p:cNvPr id="3" name="Rectangle 12"/>
          <p:cNvSpPr>
            <a:spLocks noChangeArrowheads="1"/>
          </p:cNvSpPr>
          <p:nvPr/>
        </p:nvSpPr>
        <p:spPr bwMode="auto">
          <a:xfrm>
            <a:off x="304800" y="199256"/>
            <a:ext cx="5069305"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6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Mortgage Rates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Freddie Mac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30-Year Fixed Rate</a:t>
            </a: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4" name="TextBox 5"/>
          <p:cNvSpPr txBox="1">
            <a:spLocks noChangeArrowheads="1"/>
          </p:cNvSpPr>
          <p:nvPr/>
        </p:nvSpPr>
        <p:spPr bwMode="auto">
          <a:xfrm>
            <a:off x="6887819" y="1584270"/>
            <a:ext cx="205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Actual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 Projected</a:t>
            </a:r>
          </a:p>
        </p:txBody>
      </p:sp>
      <p:sp>
        <p:nvSpPr>
          <p:cNvPr id="16" name="TextBox 6">
            <a:extLst>
              <a:ext uri="{FF2B5EF4-FFF2-40B4-BE49-F238E27FC236}">
                <a16:creationId xmlns:a16="http://schemas.microsoft.com/office/drawing/2014/main" id="{1030E961-68E5-470F-969C-F3B410766BD2}"/>
              </a:ext>
            </a:extLst>
          </p:cNvPr>
          <p:cNvSpPr txBox="1">
            <a:spLocks noChangeArrowheads="1"/>
          </p:cNvSpPr>
          <p:nvPr/>
        </p:nvSpPr>
        <p:spPr bwMode="auto">
          <a:xfrm>
            <a:off x="1007029" y="4168444"/>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2016</a:t>
            </a:r>
          </a:p>
        </p:txBody>
      </p:sp>
      <p:sp>
        <p:nvSpPr>
          <p:cNvPr id="17" name="TextBox 7">
            <a:extLst>
              <a:ext uri="{FF2B5EF4-FFF2-40B4-BE49-F238E27FC236}">
                <a16:creationId xmlns:a16="http://schemas.microsoft.com/office/drawing/2014/main" id="{5A870D57-63F3-4087-ADC1-FAAA8F398C9D}"/>
              </a:ext>
            </a:extLst>
          </p:cNvPr>
          <p:cNvSpPr txBox="1">
            <a:spLocks noChangeArrowheads="1"/>
          </p:cNvSpPr>
          <p:nvPr/>
        </p:nvSpPr>
        <p:spPr bwMode="auto">
          <a:xfrm>
            <a:off x="2635913" y="3267984"/>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2017</a:t>
            </a:r>
            <a:endParaRPr kumimoji="0" lang="en-US"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8" name="TextBox 7">
            <a:extLst>
              <a:ext uri="{FF2B5EF4-FFF2-40B4-BE49-F238E27FC236}">
                <a16:creationId xmlns:a16="http://schemas.microsoft.com/office/drawing/2014/main" id="{08131DBF-6CF2-41E5-ABB1-96FED6694906}"/>
              </a:ext>
            </a:extLst>
          </p:cNvPr>
          <p:cNvSpPr txBox="1">
            <a:spLocks noChangeArrowheads="1"/>
          </p:cNvSpPr>
          <p:nvPr/>
        </p:nvSpPr>
        <p:spPr bwMode="auto">
          <a:xfrm>
            <a:off x="4263650" y="3269113"/>
            <a:ext cx="915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2018</a:t>
            </a:r>
            <a:endParaRPr kumimoji="0" lang="en-US" alt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19" name="TextBox 7">
            <a:extLst>
              <a:ext uri="{FF2B5EF4-FFF2-40B4-BE49-F238E27FC236}">
                <a16:creationId xmlns:a16="http://schemas.microsoft.com/office/drawing/2014/main" id="{51D467C9-0A58-4E1E-A9B0-C3CCF3907AA5}"/>
              </a:ext>
            </a:extLst>
          </p:cNvPr>
          <p:cNvSpPr txBox="1">
            <a:spLocks noChangeArrowheads="1"/>
          </p:cNvSpPr>
          <p:nvPr/>
        </p:nvSpPr>
        <p:spPr bwMode="auto">
          <a:xfrm>
            <a:off x="6156590" y="3645224"/>
            <a:ext cx="915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2019</a:t>
            </a:r>
            <a:endParaRPr kumimoji="0" lang="en-US" altLang="en-US" sz="24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20" name="TextBox 7">
            <a:extLst>
              <a:ext uri="{FF2B5EF4-FFF2-40B4-BE49-F238E27FC236}">
                <a16:creationId xmlns:a16="http://schemas.microsoft.com/office/drawing/2014/main" id="{2289582A-6434-46E3-A1CC-FD43234A6EC7}"/>
              </a:ext>
            </a:extLst>
          </p:cNvPr>
          <p:cNvSpPr txBox="1">
            <a:spLocks noChangeArrowheads="1"/>
          </p:cNvSpPr>
          <p:nvPr/>
        </p:nvSpPr>
        <p:spPr bwMode="auto">
          <a:xfrm>
            <a:off x="7679153" y="4058033"/>
            <a:ext cx="915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2020</a:t>
            </a:r>
            <a:endParaRPr kumimoji="0" lang="en-US" altLang="en-US" sz="24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15143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B53AB914-C424-44CE-965E-30CCB4DC02A9}"/>
              </a:ext>
            </a:extLst>
          </p:cNvPr>
          <p:cNvGraphicFramePr/>
          <p:nvPr/>
        </p:nvGraphicFramePr>
        <p:xfrm>
          <a:off x="5796604" y="206631"/>
          <a:ext cx="3194998" cy="6290235"/>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2">
            <a:extLst>
              <a:ext uri="{FF2B5EF4-FFF2-40B4-BE49-F238E27FC236}">
                <a16:creationId xmlns:a16="http://schemas.microsoft.com/office/drawing/2014/main" id="{5CF619E7-A37C-384C-8FC3-8CCB67DF5188}"/>
              </a:ext>
            </a:extLst>
          </p:cNvPr>
          <p:cNvSpPr>
            <a:spLocks noChangeArrowheads="1"/>
          </p:cNvSpPr>
          <p:nvPr/>
        </p:nvSpPr>
        <p:spPr bwMode="auto">
          <a:xfrm>
            <a:off x="3429000" y="6515100"/>
            <a:ext cx="5638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Freddie Mac</a:t>
            </a:r>
          </a:p>
        </p:txBody>
      </p:sp>
      <p:graphicFrame>
        <p:nvGraphicFramePr>
          <p:cNvPr id="14" name="Chart 13">
            <a:extLst>
              <a:ext uri="{FF2B5EF4-FFF2-40B4-BE49-F238E27FC236}">
                <a16:creationId xmlns:a16="http://schemas.microsoft.com/office/drawing/2014/main" id="{2283E98A-2A79-A84D-AE07-22ACE0D3AE00}"/>
              </a:ext>
            </a:extLst>
          </p:cNvPr>
          <p:cNvGraphicFramePr/>
          <p:nvPr/>
        </p:nvGraphicFramePr>
        <p:xfrm>
          <a:off x="-1" y="258063"/>
          <a:ext cx="5991155" cy="6414443"/>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7">
            <a:extLst>
              <a:ext uri="{FF2B5EF4-FFF2-40B4-BE49-F238E27FC236}">
                <a16:creationId xmlns:a16="http://schemas.microsoft.com/office/drawing/2014/main" id="{C34F9952-EABE-4BF2-9A7C-69900545CF32}"/>
              </a:ext>
            </a:extLst>
          </p:cNvPr>
          <p:cNvSpPr txBox="1">
            <a:spLocks noChangeArrowheads="1"/>
          </p:cNvSpPr>
          <p:nvPr/>
        </p:nvSpPr>
        <p:spPr bwMode="auto">
          <a:xfrm>
            <a:off x="682577" y="4725230"/>
            <a:ext cx="403910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January 2018 – Today </a:t>
            </a:r>
            <a:b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b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Actual Interest Rates</a:t>
            </a:r>
          </a:p>
        </p:txBody>
      </p:sp>
      <p:sp>
        <p:nvSpPr>
          <p:cNvPr id="30" name="Rectangle 12">
            <a:extLst>
              <a:ext uri="{FF2B5EF4-FFF2-40B4-BE49-F238E27FC236}">
                <a16:creationId xmlns:a16="http://schemas.microsoft.com/office/drawing/2014/main" id="{B71832C7-DA23-4AD0-AACA-7BCD49227E45}"/>
              </a:ext>
            </a:extLst>
          </p:cNvPr>
          <p:cNvSpPr>
            <a:spLocks noChangeArrowheads="1"/>
          </p:cNvSpPr>
          <p:nvPr/>
        </p:nvSpPr>
        <p:spPr bwMode="auto">
          <a:xfrm>
            <a:off x="1594510" y="131345"/>
            <a:ext cx="7350125" cy="22159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US" altLang="en-US" sz="6600" b="0" i="0" u="none" strike="noStrike" kern="1200" cap="none" spc="0" normalizeH="0" baseline="0" noProof="0" dirty="0">
                <a:ln>
                  <a:noFill/>
                </a:ln>
                <a:solidFill>
                  <a:prstClr val="black">
                    <a:lumMod val="65000"/>
                    <a:lumOff val="35000"/>
                  </a:prstClr>
                </a:solidFill>
                <a:effectLst/>
                <a:uLnTx/>
                <a:uFillTx/>
                <a:latin typeface="Calibri" pitchFamily="34" charset="0"/>
                <a:ea typeface="+mn-ea"/>
                <a:cs typeface="Calibri" panose="020F0502020204030204" pitchFamily="34" charset="0"/>
              </a:rPr>
              <a:t>Mortgage Rates</a:t>
            </a:r>
          </a:p>
          <a:p>
            <a:pPr marL="0" marR="0" lvl="0" indent="0" algn="r" defTabSz="914400" rtl="0" eaLnBrk="0" fontAlgn="auto" latinLnBrk="0" hangingPunct="0">
              <a:lnSpc>
                <a:spcPct val="10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srgbClr val="595959"/>
                </a:solidFill>
                <a:effectLst/>
                <a:uLnTx/>
                <a:uFillTx/>
                <a:latin typeface="Calibri" pitchFamily="34" charset="0"/>
                <a:ea typeface="+mn-ea"/>
                <a:cs typeface="Calibri" panose="020F0502020204030204" pitchFamily="34" charset="0"/>
              </a:rPr>
              <a:t>Freddie Mac</a:t>
            </a:r>
            <a:br>
              <a:rPr kumimoji="0" lang="en-US" altLang="en-US" sz="4800" b="0" i="0" u="none" strike="noStrike" kern="1200" cap="none" spc="0" normalizeH="0" baseline="0" noProof="0" dirty="0">
                <a:ln>
                  <a:noFill/>
                </a:ln>
                <a:solidFill>
                  <a:srgbClr val="595959"/>
                </a:solidFill>
                <a:effectLst/>
                <a:uLnTx/>
                <a:uFillTx/>
                <a:latin typeface="Calibri" pitchFamily="34" charset="0"/>
                <a:ea typeface="+mn-ea"/>
                <a:cs typeface="Calibri" panose="020F0502020204030204" pitchFamily="34" charset="0"/>
              </a:rPr>
            </a:br>
            <a:r>
              <a:rPr kumimoji="0" lang="en-US" altLang="en-US" sz="2800" b="0" i="0" u="none" strike="noStrike" kern="1200" cap="none" spc="0" normalizeH="0" baseline="0" noProof="0" dirty="0">
                <a:ln>
                  <a:noFill/>
                </a:ln>
                <a:solidFill>
                  <a:srgbClr val="595959"/>
                </a:solidFill>
                <a:effectLst/>
                <a:uLnTx/>
                <a:uFillTx/>
                <a:latin typeface="Calibri" pitchFamily="34" charset="0"/>
                <a:ea typeface="+mn-ea"/>
                <a:cs typeface="Calibri" panose="020F0502020204030204" pitchFamily="34" charset="0"/>
              </a:rPr>
              <a:t>30-Year Fixed Rate</a:t>
            </a:r>
            <a:endParaRPr kumimoji="0" lang="en-US" altLang="en-US" sz="2400" b="0" i="0" u="none" strike="noStrike" kern="1200" cap="none" spc="0" normalizeH="0" baseline="0" noProof="0" dirty="0">
              <a:ln>
                <a:noFill/>
              </a:ln>
              <a:solidFill>
                <a:srgbClr val="595959"/>
              </a:solidFill>
              <a:effectLst/>
              <a:uLnTx/>
              <a:uFillTx/>
              <a:latin typeface="Calibri"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AC24A606-D275-4679-AC50-551DE8670454}"/>
              </a:ext>
            </a:extLst>
          </p:cNvPr>
          <p:cNvSpPr txBox="1"/>
          <p:nvPr/>
        </p:nvSpPr>
        <p:spPr>
          <a:xfrm>
            <a:off x="7275355" y="6132206"/>
            <a:ext cx="102966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2020</a:t>
            </a:r>
          </a:p>
        </p:txBody>
      </p:sp>
      <p:sp>
        <p:nvSpPr>
          <p:cNvPr id="20" name="TextBox 19">
            <a:extLst>
              <a:ext uri="{FF2B5EF4-FFF2-40B4-BE49-F238E27FC236}">
                <a16:creationId xmlns:a16="http://schemas.microsoft.com/office/drawing/2014/main" id="{123AEE92-7A4B-4CC1-9253-9179D4F2C32F}"/>
              </a:ext>
            </a:extLst>
          </p:cNvPr>
          <p:cNvSpPr txBox="1"/>
          <p:nvPr/>
        </p:nvSpPr>
        <p:spPr>
          <a:xfrm>
            <a:off x="5943458" y="5978807"/>
            <a:ext cx="7776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2019 Q4</a:t>
            </a:r>
          </a:p>
        </p:txBody>
      </p:sp>
      <p:sp>
        <p:nvSpPr>
          <p:cNvPr id="21" name="TextBox 20">
            <a:extLst>
              <a:ext uri="{FF2B5EF4-FFF2-40B4-BE49-F238E27FC236}">
                <a16:creationId xmlns:a16="http://schemas.microsoft.com/office/drawing/2014/main" id="{513D2261-606D-4125-BEEE-3858A774005F}"/>
              </a:ext>
            </a:extLst>
          </p:cNvPr>
          <p:cNvSpPr txBox="1"/>
          <p:nvPr/>
        </p:nvSpPr>
        <p:spPr>
          <a:xfrm>
            <a:off x="6838280" y="5972365"/>
            <a:ext cx="57045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Q1</a:t>
            </a:r>
          </a:p>
        </p:txBody>
      </p:sp>
      <p:sp>
        <p:nvSpPr>
          <p:cNvPr id="23" name="TextBox 22">
            <a:extLst>
              <a:ext uri="{FF2B5EF4-FFF2-40B4-BE49-F238E27FC236}">
                <a16:creationId xmlns:a16="http://schemas.microsoft.com/office/drawing/2014/main" id="{2E28B2A2-BCA2-4D3F-98B9-6E1BC7715378}"/>
              </a:ext>
            </a:extLst>
          </p:cNvPr>
          <p:cNvSpPr txBox="1"/>
          <p:nvPr/>
        </p:nvSpPr>
        <p:spPr>
          <a:xfrm>
            <a:off x="7621176" y="5959382"/>
            <a:ext cx="57045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Q2</a:t>
            </a:r>
          </a:p>
        </p:txBody>
      </p:sp>
      <p:sp>
        <p:nvSpPr>
          <p:cNvPr id="25" name="TextBox 24">
            <a:extLst>
              <a:ext uri="{FF2B5EF4-FFF2-40B4-BE49-F238E27FC236}">
                <a16:creationId xmlns:a16="http://schemas.microsoft.com/office/drawing/2014/main" id="{2FFAAD3D-83FC-43DD-AA69-0CC5DDA84A4E}"/>
              </a:ext>
            </a:extLst>
          </p:cNvPr>
          <p:cNvSpPr txBox="1"/>
          <p:nvPr/>
        </p:nvSpPr>
        <p:spPr>
          <a:xfrm>
            <a:off x="8363081" y="5959381"/>
            <a:ext cx="57045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rPr>
              <a:t>Q3</a:t>
            </a:r>
          </a:p>
        </p:txBody>
      </p:sp>
      <p:sp>
        <p:nvSpPr>
          <p:cNvPr id="26" name="TextBox 7">
            <a:extLst>
              <a:ext uri="{FF2B5EF4-FFF2-40B4-BE49-F238E27FC236}">
                <a16:creationId xmlns:a16="http://schemas.microsoft.com/office/drawing/2014/main" id="{47A5C72E-BC7C-4916-A47A-D4E734CA02AF}"/>
              </a:ext>
            </a:extLst>
          </p:cNvPr>
          <p:cNvSpPr txBox="1">
            <a:spLocks noChangeArrowheads="1"/>
          </p:cNvSpPr>
          <p:nvPr/>
        </p:nvSpPr>
        <p:spPr bwMode="auto">
          <a:xfrm>
            <a:off x="5755139" y="4244711"/>
            <a:ext cx="328610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ＭＳ Ｐゴシック" charset="0"/>
                <a:cs typeface="Calibri" panose="020F0502020204030204" pitchFamily="34" charset="0"/>
              </a:rPr>
              <a:t>Where Are They Going?</a:t>
            </a:r>
          </a:p>
        </p:txBody>
      </p:sp>
    </p:spTree>
    <p:extLst>
      <p:ext uri="{BB962C8B-B14F-4D97-AF65-F5344CB8AC3E}">
        <p14:creationId xmlns:p14="http://schemas.microsoft.com/office/powerpoint/2010/main" val="14957726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C:\Users\Studio\Desktop\Pictures\64445753_thumbnail.jpg"/>
          <p:cNvPicPr>
            <a:picLocks noChangeAspect="1" noChangeArrowheads="1"/>
          </p:cNvPicPr>
          <p:nvPr/>
        </p:nvPicPr>
        <p:blipFill>
          <a:blip r:embed="rId2">
            <a:extLst>
              <a:ext uri="{28A0092B-C50C-407E-A947-70E740481C1C}">
                <a14:useLocalDpi xmlns:a14="http://schemas.microsoft.com/office/drawing/2010/main" val="0"/>
              </a:ext>
            </a:extLst>
          </a:blip>
          <a:srcRect l="69080" t="83257"/>
          <a:stretch>
            <a:fillRect/>
          </a:stretch>
        </p:blipFill>
        <p:spPr bwMode="auto">
          <a:xfrm>
            <a:off x="-3175" y="0"/>
            <a:ext cx="9147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2" descr="C:\Users\Studio\Desktop\Pictures\64445753_thumbnail.jpg"/>
          <p:cNvPicPr>
            <a:picLocks noChangeAspect="1" noChangeArrowheads="1"/>
          </p:cNvPicPr>
          <p:nvPr/>
        </p:nvPicPr>
        <p:blipFill>
          <a:blip r:embed="rId3">
            <a:extLst>
              <a:ext uri="{28A0092B-C50C-407E-A947-70E740481C1C}">
                <a14:useLocalDpi xmlns:a14="http://schemas.microsoft.com/office/drawing/2010/main" val="0"/>
              </a:ext>
            </a:extLst>
          </a:blip>
          <a:srcRect l="9209" t="34625" r="8618" b="14381"/>
          <a:stretch>
            <a:fillRect/>
          </a:stretch>
        </p:blipFill>
        <p:spPr bwMode="auto">
          <a:xfrm>
            <a:off x="396875" y="1524000"/>
            <a:ext cx="859631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Box 1"/>
          <p:cNvSpPr txBox="1">
            <a:spLocks noChangeArrowheads="1"/>
          </p:cNvSpPr>
          <p:nvPr/>
        </p:nvSpPr>
        <p:spPr bwMode="auto">
          <a:xfrm>
            <a:off x="0" y="304800"/>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5400" b="0" i="0" u="none" strike="noStrike" kern="1200" cap="none" spc="0" normalizeH="0" baseline="0" noProof="0" dirty="0">
                <a:ln>
                  <a:noFill/>
                </a:ln>
                <a:solidFill>
                  <a:srgbClr val="FFFFFF"/>
                </a:solidFill>
                <a:effectLst/>
                <a:uLnTx/>
                <a:uFillTx/>
                <a:latin typeface="Calibri" panose="020F0502020204030204" pitchFamily="34" charset="0"/>
                <a:ea typeface="Arial" charset="0"/>
                <a:cs typeface="Calibri" panose="020F0502020204030204" pitchFamily="34" charset="0"/>
              </a:rPr>
              <a:t>Mortgage Credit Availability</a:t>
            </a:r>
          </a:p>
        </p:txBody>
      </p:sp>
      <p:sp>
        <p:nvSpPr>
          <p:cNvPr id="147461" name="TextBox 3"/>
          <p:cNvSpPr txBox="1">
            <a:spLocks noChangeArrowheads="1"/>
          </p:cNvSpPr>
          <p:nvPr/>
        </p:nvSpPr>
        <p:spPr bwMode="auto">
          <a:xfrm>
            <a:off x="609600" y="19050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charset="0"/>
                <a:ea typeface="Arial" charset="0"/>
                <a:cs typeface="Arial" charset="0"/>
              </a:rPr>
              <a:t>YES</a:t>
            </a:r>
          </a:p>
        </p:txBody>
      </p:sp>
      <p:sp>
        <p:nvSpPr>
          <p:cNvPr id="147462" name="TextBox 5"/>
          <p:cNvSpPr txBox="1">
            <a:spLocks noChangeArrowheads="1"/>
          </p:cNvSpPr>
          <p:nvPr/>
        </p:nvSpPr>
        <p:spPr bwMode="auto">
          <a:xfrm>
            <a:off x="3657600" y="1905000"/>
            <a:ext cx="1981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charset="0"/>
                <a:ea typeface="Arial" charset="0"/>
                <a:cs typeface="Arial" charset="0"/>
              </a:rPr>
              <a:t>NO</a:t>
            </a:r>
          </a:p>
        </p:txBody>
      </p:sp>
      <p:sp>
        <p:nvSpPr>
          <p:cNvPr id="147463" name="TextBox 6"/>
          <p:cNvSpPr txBox="1">
            <a:spLocks noChangeArrowheads="1"/>
          </p:cNvSpPr>
          <p:nvPr/>
        </p:nvSpPr>
        <p:spPr bwMode="auto">
          <a:xfrm>
            <a:off x="6802438" y="1905000"/>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Arial" charset="0"/>
                <a:ea typeface="Arial" charset="0"/>
                <a:cs typeface="Arial" charset="0"/>
              </a:rPr>
              <a:t>MAYBE</a:t>
            </a:r>
          </a:p>
        </p:txBody>
      </p:sp>
    </p:spTree>
    <p:extLst>
      <p:ext uri="{BB962C8B-B14F-4D97-AF65-F5344CB8AC3E}">
        <p14:creationId xmlns:p14="http://schemas.microsoft.com/office/powerpoint/2010/main" val="2066659459"/>
      </p:ext>
    </p:extLst>
  </p:cSld>
  <p:clrMapOvr>
    <a:masterClrMapping/>
  </p:clrMapOvr>
  <mc:AlternateContent xmlns:mc="http://schemas.openxmlformats.org/markup-compatibility/2006" xmlns:p14="http://schemas.microsoft.com/office/powerpoint/2010/main">
    <mc:Choice Requires="p14">
      <p:transition spd="slow" p14:dur="16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DCC66F-AF86-794A-81AC-583773240F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554" b="4980"/>
          <a:stretch/>
        </p:blipFill>
        <p:spPr>
          <a:xfrm>
            <a:off x="0" y="742927"/>
            <a:ext cx="9144000" cy="6038873"/>
          </a:xfrm>
          <a:prstGeom prst="rect">
            <a:avLst/>
          </a:prstGeom>
        </p:spPr>
      </p:pic>
      <p:sp>
        <p:nvSpPr>
          <p:cNvPr id="7" name="TextBox 6"/>
          <p:cNvSpPr txBox="1"/>
          <p:nvPr/>
        </p:nvSpPr>
        <p:spPr>
          <a:xfrm>
            <a:off x="7942731" y="6399311"/>
            <a:ext cx="897233" cy="307777"/>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65000"/>
                  </a:prstClr>
                </a:solidFill>
                <a:effectLst/>
                <a:uLnTx/>
                <a:uFillTx/>
                <a:latin typeface="Calibri Regular"/>
                <a:ea typeface="+mn-ea"/>
                <a:cs typeface="+mn-cs"/>
              </a:rPr>
              <a:t>CoreLogic</a:t>
            </a:r>
          </a:p>
        </p:txBody>
      </p:sp>
      <p:pic>
        <p:nvPicPr>
          <p:cNvPr id="1843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2088" y="60960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a:extLst>
              <a:ext uri="{FF2B5EF4-FFF2-40B4-BE49-F238E27FC236}">
                <a16:creationId xmlns:a16="http://schemas.microsoft.com/office/drawing/2014/main" id="{B2467EF1-BE58-44E8-AE47-D0F9C00ACC23}"/>
              </a:ext>
            </a:extLst>
          </p:cNvPr>
          <p:cNvSpPr txBox="1">
            <a:spLocks noChangeArrowheads="1"/>
          </p:cNvSpPr>
          <p:nvPr/>
        </p:nvSpPr>
        <p:spPr bwMode="auto">
          <a:xfrm>
            <a:off x="1018736" y="331885"/>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US" altLang="en-US" sz="3200" b="0" i="0" u="none" strike="noStrike" kern="0" cap="none" spc="0" normalizeH="0" baseline="0" noProof="0" dirty="0">
                <a:ln>
                  <a:noFill/>
                </a:ln>
                <a:solidFill>
                  <a:prstClr val="black"/>
                </a:solidFill>
                <a:effectLst/>
                <a:uLnTx/>
                <a:uFillTx/>
                <a:latin typeface="Calibri Regular"/>
                <a:ea typeface="+mn-ea"/>
                <a:cs typeface="+mn-cs"/>
              </a:rPr>
              <a:t>Forecasted Y-O-Y % Change in Price</a:t>
            </a:r>
          </a:p>
        </p:txBody>
      </p:sp>
    </p:spTree>
    <p:extLst>
      <p:ext uri="{BB962C8B-B14F-4D97-AF65-F5344CB8AC3E}">
        <p14:creationId xmlns:p14="http://schemas.microsoft.com/office/powerpoint/2010/main" val="3123137678"/>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166687" y="228600"/>
          <a:ext cx="8858251" cy="6248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a:spLocks noChangeArrowheads="1"/>
          </p:cNvSpPr>
          <p:nvPr/>
        </p:nvSpPr>
        <p:spPr bwMode="auto">
          <a:xfrm>
            <a:off x="7698659" y="6477000"/>
            <a:ext cx="9919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MBA </a:t>
            </a:r>
          </a:p>
        </p:txBody>
      </p:sp>
      <p:sp>
        <p:nvSpPr>
          <p:cNvPr id="6" name="TextBox 2">
            <a:extLst>
              <a:ext uri="{FF2B5EF4-FFF2-40B4-BE49-F238E27FC236}">
                <a16:creationId xmlns:a16="http://schemas.microsoft.com/office/drawing/2014/main" id="{721F4FEF-6074-F847-9659-F68CA66AACB0}"/>
              </a:ext>
            </a:extLst>
          </p:cNvPr>
          <p:cNvSpPr txBox="1">
            <a:spLocks noChangeArrowheads="1"/>
          </p:cNvSpPr>
          <p:nvPr/>
        </p:nvSpPr>
        <p:spPr bwMode="auto">
          <a:xfrm>
            <a:off x="4045350" y="5323240"/>
            <a:ext cx="441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600" b="0" i="1" u="none" strike="noStrike" kern="1200" cap="none" spc="0" normalizeH="0" baseline="0" noProof="0" dirty="0">
                <a:ln>
                  <a:noFill/>
                </a:ln>
                <a:solidFill>
                  <a:srgbClr val="FFFFFF"/>
                </a:solidFill>
                <a:effectLst/>
                <a:uLnTx/>
                <a:uFillTx/>
                <a:latin typeface="Calibri Regular"/>
                <a:ea typeface="+mn-ea"/>
                <a:cs typeface="+mn-cs"/>
              </a:rPr>
              <a:t>Mortgage Credit Availability Index (MCAI), a report from the Mortgage Bankers Association </a:t>
            </a:r>
          </a:p>
        </p:txBody>
      </p:sp>
      <p:sp>
        <p:nvSpPr>
          <p:cNvPr id="7" name="Rectangle 3">
            <a:extLst>
              <a:ext uri="{FF2B5EF4-FFF2-40B4-BE49-F238E27FC236}">
                <a16:creationId xmlns:a16="http://schemas.microsoft.com/office/drawing/2014/main" id="{8D22AC94-41E0-8748-9FBA-43A0FF73D9EC}"/>
              </a:ext>
            </a:extLst>
          </p:cNvPr>
          <p:cNvSpPr>
            <a:spLocks noChangeArrowheads="1"/>
          </p:cNvSpPr>
          <p:nvPr/>
        </p:nvSpPr>
        <p:spPr bwMode="auto">
          <a:xfrm>
            <a:off x="166687" y="228600"/>
            <a:ext cx="5289333"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800" b="0" i="0" u="none" strike="noStrike" kern="1200" cap="none" spc="0" normalizeH="0" baseline="0" noProof="0" dirty="0">
                <a:ln>
                  <a:noFill/>
                </a:ln>
                <a:solidFill>
                  <a:srgbClr val="595959">
                    <a:lumMod val="75000"/>
                  </a:srgbClr>
                </a:solidFill>
                <a:effectLst/>
                <a:uLnTx/>
                <a:uFillTx/>
                <a:latin typeface="Calibri Regular"/>
                <a:ea typeface="+mn-ea"/>
                <a:cs typeface="+mn-cs"/>
              </a:rPr>
              <a:t>Mortgage Credit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800" b="0" i="0" u="none" strike="noStrike" kern="1200" cap="none" spc="0" normalizeH="0" baseline="0" noProof="0" dirty="0">
                <a:ln>
                  <a:noFill/>
                </a:ln>
                <a:solidFill>
                  <a:srgbClr val="595959">
                    <a:lumMod val="75000"/>
                  </a:srgbClr>
                </a:solidFill>
                <a:effectLst/>
                <a:uLnTx/>
                <a:uFillTx/>
                <a:latin typeface="Calibri Regular"/>
                <a:ea typeface="+mn-ea"/>
                <a:cs typeface="+mn-cs"/>
              </a:rPr>
              <a:t>Availability </a:t>
            </a:r>
          </a:p>
        </p:txBody>
      </p:sp>
    </p:spTree>
    <p:extLst>
      <p:ext uri="{BB962C8B-B14F-4D97-AF65-F5344CB8AC3E}">
        <p14:creationId xmlns:p14="http://schemas.microsoft.com/office/powerpoint/2010/main" val="305771353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207264" y="219456"/>
          <a:ext cx="8662416" cy="625754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2"/>
          <p:cNvSpPr txBox="1">
            <a:spLocks noChangeArrowheads="1"/>
          </p:cNvSpPr>
          <p:nvPr/>
        </p:nvSpPr>
        <p:spPr bwMode="auto">
          <a:xfrm>
            <a:off x="3902869" y="1379538"/>
            <a:ext cx="4876800" cy="20621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595959">
                    <a:lumMod val="75000"/>
                  </a:srgbClr>
                </a:solidFill>
                <a:effectLst/>
                <a:uLnTx/>
                <a:uFillTx/>
                <a:latin typeface="Calibri Regular"/>
                <a:ea typeface="+mn-ea"/>
                <a:cs typeface="+mn-cs"/>
              </a:rPr>
              <a:t>Historic Data for the </a:t>
            </a:r>
            <a:r>
              <a:rPr kumimoji="0" lang="en-US" altLang="en-US" sz="3600" b="1" i="0" u="none" strike="noStrike" kern="1200" cap="none" spc="0" normalizeH="0" baseline="0" noProof="0" dirty="0">
                <a:ln>
                  <a:noFill/>
                </a:ln>
                <a:solidFill>
                  <a:srgbClr val="595959">
                    <a:lumMod val="75000"/>
                  </a:srgbClr>
                </a:solidFill>
                <a:effectLst/>
                <a:uLnTx/>
                <a:uFillTx/>
                <a:latin typeface="Calibri Regular"/>
                <a:ea typeface="+mn-ea"/>
                <a:cs typeface="+mn-cs"/>
              </a:rPr>
              <a:t>MORTGAGE CREDIT AVAILABILITY INDEX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1" u="none" strike="noStrike" kern="1200" cap="none" spc="0" normalizeH="0" baseline="0" noProof="0" dirty="0">
                <a:ln>
                  <a:noFill/>
                </a:ln>
                <a:solidFill>
                  <a:srgbClr val="595959">
                    <a:lumMod val="75000"/>
                  </a:srgbClr>
                </a:solidFill>
                <a:effectLst/>
                <a:uLnTx/>
                <a:uFillTx/>
                <a:latin typeface="Calibri Regular"/>
                <a:ea typeface="+mn-ea"/>
                <a:cs typeface="+mn-cs"/>
              </a:rPr>
              <a:t>(a report from the Mortgage Bankers Association) </a:t>
            </a:r>
          </a:p>
        </p:txBody>
      </p:sp>
      <p:sp>
        <p:nvSpPr>
          <p:cNvPr id="5" name="TextBox 4">
            <a:extLst>
              <a:ext uri="{FF2B5EF4-FFF2-40B4-BE49-F238E27FC236}">
                <a16:creationId xmlns:a16="http://schemas.microsoft.com/office/drawing/2014/main" id="{7F5FFEAC-3DA1-47C5-879C-92C50D30BF26}"/>
              </a:ext>
            </a:extLst>
          </p:cNvPr>
          <p:cNvSpPr txBox="1">
            <a:spLocks noChangeArrowheads="1"/>
          </p:cNvSpPr>
          <p:nvPr/>
        </p:nvSpPr>
        <p:spPr bwMode="auto">
          <a:xfrm>
            <a:off x="7698659" y="6477000"/>
            <a:ext cx="9919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MBA </a:t>
            </a:r>
          </a:p>
        </p:txBody>
      </p:sp>
    </p:spTree>
    <p:extLst>
      <p:ext uri="{BB962C8B-B14F-4D97-AF65-F5344CB8AC3E}">
        <p14:creationId xmlns:p14="http://schemas.microsoft.com/office/powerpoint/2010/main" val="459703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148857" y="643095"/>
          <a:ext cx="8806231" cy="5916047"/>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a:spLocks noChangeArrowheads="1"/>
          </p:cNvSpPr>
          <p:nvPr/>
        </p:nvSpPr>
        <p:spPr bwMode="auto">
          <a:xfrm>
            <a:off x="4912812" y="74099"/>
            <a:ext cx="4162926"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Average Days </a:t>
            </a:r>
            <a:br>
              <a:rPr kumimoji="0" lang="en-US" alt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br>
            <a:r>
              <a:rPr kumimoji="0" lang="en-US" alt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To Close A Loan</a:t>
            </a:r>
          </a:p>
        </p:txBody>
      </p:sp>
      <p:sp>
        <p:nvSpPr>
          <p:cNvPr id="5" name="TextBox 7"/>
          <p:cNvSpPr txBox="1">
            <a:spLocks noChangeArrowheads="1"/>
          </p:cNvSpPr>
          <p:nvPr/>
        </p:nvSpPr>
        <p:spPr bwMode="auto">
          <a:xfrm>
            <a:off x="6705600" y="6527800"/>
            <a:ext cx="23701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panose="020F0502020204030204" pitchFamily="34" charset="0"/>
                <a:ea typeface="+mn-ea"/>
                <a:cs typeface="Calibri" panose="020F0502020204030204" pitchFamily="34" charset="0"/>
              </a:rPr>
              <a:t>All Closed Loans as per Ellie Mae</a:t>
            </a:r>
          </a:p>
        </p:txBody>
      </p:sp>
      <p:sp>
        <p:nvSpPr>
          <p:cNvPr id="6" name="TextBox 5"/>
          <p:cNvSpPr txBox="1"/>
          <p:nvPr/>
        </p:nvSpPr>
        <p:spPr>
          <a:xfrm>
            <a:off x="6060946" y="1620409"/>
            <a:ext cx="2390775" cy="46196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Last 12 Months</a:t>
            </a:r>
          </a:p>
        </p:txBody>
      </p:sp>
    </p:spTree>
    <p:extLst>
      <p:ext uri="{BB962C8B-B14F-4D97-AF65-F5344CB8AC3E}">
        <p14:creationId xmlns:p14="http://schemas.microsoft.com/office/powerpoint/2010/main" val="17337900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320816C-4D34-F34B-BF72-21AA8D2AF68A}"/>
              </a:ext>
            </a:extLst>
          </p:cNvPr>
          <p:cNvGraphicFramePr/>
          <p:nvPr/>
        </p:nvGraphicFramePr>
        <p:xfrm>
          <a:off x="250825" y="1018808"/>
          <a:ext cx="8616728" cy="550899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7"/>
          <p:cNvSpPr txBox="1">
            <a:spLocks noChangeArrowheads="1"/>
          </p:cNvSpPr>
          <p:nvPr/>
        </p:nvSpPr>
        <p:spPr bwMode="auto">
          <a:xfrm>
            <a:off x="6705600" y="6527800"/>
            <a:ext cx="23701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All Closed Loans as per Ellie Mae</a:t>
            </a:r>
          </a:p>
        </p:txBody>
      </p:sp>
      <p:sp>
        <p:nvSpPr>
          <p:cNvPr id="6" name="TextBox 2">
            <a:extLst>
              <a:ext uri="{FF2B5EF4-FFF2-40B4-BE49-F238E27FC236}">
                <a16:creationId xmlns:a16="http://schemas.microsoft.com/office/drawing/2014/main" id="{6735FA52-F05F-7644-BE34-A6FBE7306649}"/>
              </a:ext>
            </a:extLst>
          </p:cNvPr>
          <p:cNvSpPr txBox="1">
            <a:spLocks noChangeArrowheads="1"/>
          </p:cNvSpPr>
          <p:nvPr/>
        </p:nvSpPr>
        <p:spPr bwMode="auto">
          <a:xfrm>
            <a:off x="296497" y="3145"/>
            <a:ext cx="80813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5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FICO</a:t>
            </a:r>
            <a:r>
              <a:rPr kumimoji="0" lang="en-US" altLang="en-US" sz="5400" b="0" i="0" u="none" strike="noStrike" kern="1200" cap="none" spc="0" normalizeH="0" baseline="3000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t>
            </a:r>
            <a:r>
              <a:rPr kumimoji="0" lang="en-US" altLang="en-US" sz="5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Score</a:t>
            </a:r>
            <a:r>
              <a:rPr kumimoji="0" lang="en-US" altLang="en-US" sz="6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a:t>
            </a:r>
            <a:r>
              <a:rPr kumimoji="0" lang="en-US" altLang="en-US" sz="4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Requirements</a:t>
            </a:r>
            <a:endParaRPr kumimoji="0" lang="en-US" altLang="en-US" sz="60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7" name="TextBox 4">
            <a:extLst>
              <a:ext uri="{FF2B5EF4-FFF2-40B4-BE49-F238E27FC236}">
                <a16:creationId xmlns:a16="http://schemas.microsoft.com/office/drawing/2014/main" id="{547C2001-E98A-D440-AB9A-6CEE495BED9B}"/>
              </a:ext>
            </a:extLst>
          </p:cNvPr>
          <p:cNvSpPr txBox="1">
            <a:spLocks noChangeArrowheads="1"/>
          </p:cNvSpPr>
          <p:nvPr/>
        </p:nvSpPr>
        <p:spPr bwMode="auto">
          <a:xfrm>
            <a:off x="296497" y="853205"/>
            <a:ext cx="22221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1"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Last 12 months</a:t>
            </a:r>
          </a:p>
        </p:txBody>
      </p:sp>
    </p:spTree>
    <p:extLst>
      <p:ext uri="{BB962C8B-B14F-4D97-AF65-F5344CB8AC3E}">
        <p14:creationId xmlns:p14="http://schemas.microsoft.com/office/powerpoint/2010/main" val="7164779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nvGraphicFramePr>
        <p:xfrm>
          <a:off x="170121" y="118533"/>
          <a:ext cx="8761229" cy="577190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304800" y="255588"/>
            <a:ext cx="3974934" cy="184665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FICO</a:t>
            </a:r>
            <a:r>
              <a:rPr kumimoji="0" lang="en-US" altLang="en-US" sz="6000" b="0" i="0" u="none" strike="noStrike" kern="1200" cap="none" spc="0" normalizeH="0" baseline="30000" noProof="0" dirty="0">
                <a:ln>
                  <a:noFill/>
                </a:ln>
                <a:solidFill>
                  <a:prstClr val="black">
                    <a:lumMod val="75000"/>
                    <a:lumOff val="25000"/>
                  </a:prstClr>
                </a:solidFill>
                <a:effectLst/>
                <a:uLnTx/>
                <a:uFillTx/>
                <a:latin typeface="Calibri Regular"/>
                <a:ea typeface="+mn-ea"/>
                <a:cs typeface="+mn-cs"/>
              </a:rPr>
              <a:t>®</a:t>
            </a:r>
            <a:r>
              <a:rPr kumimoji="0" lang="en-US" sz="60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 Score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Distribution</a:t>
            </a:r>
          </a:p>
        </p:txBody>
      </p:sp>
      <p:sp>
        <p:nvSpPr>
          <p:cNvPr id="3" name="Right Brace 2"/>
          <p:cNvSpPr/>
          <p:nvPr/>
        </p:nvSpPr>
        <p:spPr>
          <a:xfrm rot="5400000">
            <a:off x="2912915" y="2868760"/>
            <a:ext cx="781050" cy="5997280"/>
          </a:xfrm>
          <a:prstGeom prst="rightBrace">
            <a:avLst/>
          </a:prstGeom>
          <a:noFill/>
          <a:ln w="38100">
            <a:solidFill>
              <a:srgbClr val="E46C0A"/>
            </a:solidFill>
          </a:ln>
        </p:spPr>
        <p:style>
          <a:lnRef idx="1">
            <a:schemeClr val="accent1"/>
          </a:lnRef>
          <a:fillRef idx="0">
            <a:schemeClr val="accent1"/>
          </a:fillRef>
          <a:effectRef idx="0">
            <a:schemeClr val="accent1"/>
          </a:effectRef>
          <a:fontRef idx="minor">
            <a:schemeClr val="tx1"/>
          </a:fontRef>
        </p:style>
        <p:txBody>
          <a:bodyPr anchor="ct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dirty="0">
              <a:ln>
                <a:noFill/>
              </a:ln>
              <a:solidFill>
                <a:prstClr val="black">
                  <a:lumMod val="75000"/>
                  <a:lumOff val="25000"/>
                </a:prstClr>
              </a:solidFill>
              <a:effectLst/>
              <a:uLnTx/>
              <a:uFillTx/>
              <a:latin typeface="Calibri Regular"/>
              <a:ea typeface="Arial" charset="0"/>
              <a:cs typeface="Arial" charset="0"/>
            </a:endParaRPr>
          </a:p>
        </p:txBody>
      </p:sp>
      <p:sp>
        <p:nvSpPr>
          <p:cNvPr id="4" name="TextBox 3"/>
          <p:cNvSpPr txBox="1"/>
          <p:nvPr/>
        </p:nvSpPr>
        <p:spPr>
          <a:xfrm>
            <a:off x="2747033" y="6321681"/>
            <a:ext cx="1112805" cy="461665"/>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46C0A"/>
                </a:solidFill>
                <a:effectLst/>
                <a:uLnTx/>
                <a:uFillTx/>
                <a:latin typeface="Calibri Regular"/>
                <a:ea typeface="+mn-ea"/>
                <a:cs typeface="+mn-cs"/>
              </a:rPr>
              <a:t>50.27%</a:t>
            </a:r>
          </a:p>
        </p:txBody>
      </p:sp>
      <p:sp>
        <p:nvSpPr>
          <p:cNvPr id="5" name="TextBox 7"/>
          <p:cNvSpPr txBox="1">
            <a:spLocks noChangeArrowheads="1"/>
          </p:cNvSpPr>
          <p:nvPr/>
        </p:nvSpPr>
        <p:spPr bwMode="auto">
          <a:xfrm>
            <a:off x="6705600" y="6527800"/>
            <a:ext cx="23701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All Closed Loans as per Ellie Mae</a:t>
            </a:r>
          </a:p>
        </p:txBody>
      </p:sp>
    </p:spTree>
    <p:extLst>
      <p:ext uri="{BB962C8B-B14F-4D97-AF65-F5344CB8AC3E}">
        <p14:creationId xmlns:p14="http://schemas.microsoft.com/office/powerpoint/2010/main" val="393885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70497" y="138113"/>
            <a:ext cx="6489341" cy="1754326"/>
          </a:xfrm>
          <a:prstGeom prst="rect">
            <a:avLst/>
          </a:prstGeom>
          <a:noFill/>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Average FICO</a:t>
            </a:r>
            <a:r>
              <a:rPr kumimoji="0" lang="en-US" altLang="en-US" sz="6000" b="0" i="0" u="none" strike="noStrike" kern="1200" cap="none" spc="0" normalizeH="0" baseline="30000" noProof="0" dirty="0">
                <a:ln>
                  <a:noFill/>
                </a:ln>
                <a:solidFill>
                  <a:prstClr val="black">
                    <a:lumMod val="75000"/>
                    <a:lumOff val="25000"/>
                  </a:prstClr>
                </a:solidFill>
                <a:effectLst/>
                <a:uLnTx/>
                <a:uFillTx/>
                <a:latin typeface="Calibri Regular"/>
                <a:ea typeface="+mn-ea"/>
                <a:cs typeface="+mn-cs"/>
              </a:rPr>
              <a:t>®</a:t>
            </a:r>
            <a:r>
              <a:rPr kumimoji="0" lang="en-US" sz="60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 Score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for Closed Purchase Loans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 by Loan Type</a:t>
            </a:r>
          </a:p>
        </p:txBody>
      </p:sp>
      <p:sp>
        <p:nvSpPr>
          <p:cNvPr id="3" name="TextBox 7"/>
          <p:cNvSpPr txBox="1">
            <a:spLocks noChangeArrowheads="1"/>
          </p:cNvSpPr>
          <p:nvPr/>
        </p:nvSpPr>
        <p:spPr bwMode="auto">
          <a:xfrm>
            <a:off x="6705600" y="6527800"/>
            <a:ext cx="23701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All Closed Loans as per Ellie Mae</a:t>
            </a:r>
          </a:p>
        </p:txBody>
      </p:sp>
      <p:graphicFrame>
        <p:nvGraphicFramePr>
          <p:cNvPr id="4" name="Chart 3"/>
          <p:cNvGraphicFramePr/>
          <p:nvPr/>
        </p:nvGraphicFramePr>
        <p:xfrm>
          <a:off x="255181" y="1015276"/>
          <a:ext cx="8604657" cy="55125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67174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255181" y="1450084"/>
          <a:ext cx="8604657" cy="507771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34963" y="65088"/>
            <a:ext cx="6901505" cy="138499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Average Back End DTI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Regular"/>
                <a:ea typeface="+mn-ea"/>
                <a:cs typeface="+mn-cs"/>
              </a:rPr>
              <a:t>for Closed Purchase Loans by Loan Type</a:t>
            </a:r>
          </a:p>
        </p:txBody>
      </p:sp>
      <p:sp>
        <p:nvSpPr>
          <p:cNvPr id="3" name="TextBox 7"/>
          <p:cNvSpPr txBox="1">
            <a:spLocks noChangeArrowheads="1"/>
          </p:cNvSpPr>
          <p:nvPr/>
        </p:nvSpPr>
        <p:spPr bwMode="auto">
          <a:xfrm>
            <a:off x="6705600" y="6527800"/>
            <a:ext cx="23701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1100" b="0" i="0" u="none" strike="noStrike" kern="1200" cap="none" spc="0" normalizeH="0" baseline="0" noProof="0" dirty="0">
                <a:ln>
                  <a:noFill/>
                </a:ln>
                <a:solidFill>
                  <a:srgbClr val="A6A6A6"/>
                </a:solidFill>
                <a:effectLst/>
                <a:uLnTx/>
                <a:uFillTx/>
                <a:latin typeface="Calibri Regular"/>
                <a:ea typeface="+mn-ea"/>
                <a:cs typeface="+mn-cs"/>
              </a:rPr>
              <a:t>All Closed Loans as per Ellie Mae</a:t>
            </a:r>
          </a:p>
        </p:txBody>
      </p:sp>
    </p:spTree>
    <p:extLst>
      <p:ext uri="{BB962C8B-B14F-4D97-AF65-F5344CB8AC3E}">
        <p14:creationId xmlns:p14="http://schemas.microsoft.com/office/powerpoint/2010/main" val="3913162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3BF824FE-980C-4E52-8198-5FB8C662AEAC}"/>
              </a:ext>
            </a:extLst>
          </p:cNvPr>
          <p:cNvGraphicFramePr/>
          <p:nvPr/>
        </p:nvGraphicFramePr>
        <p:xfrm>
          <a:off x="393895" y="365760"/>
          <a:ext cx="8482819" cy="5964702"/>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17546AD3-F8CA-4D9C-BF36-9936278FC597}"/>
              </a:ext>
            </a:extLst>
          </p:cNvPr>
          <p:cNvSpPr txBox="1"/>
          <p:nvPr/>
        </p:nvSpPr>
        <p:spPr>
          <a:xfrm>
            <a:off x="7783914" y="6330462"/>
            <a:ext cx="1092800"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Freddie Mac</a:t>
            </a:r>
          </a:p>
        </p:txBody>
      </p:sp>
      <p:sp>
        <p:nvSpPr>
          <p:cNvPr id="6" name="TextBox 5">
            <a:extLst>
              <a:ext uri="{FF2B5EF4-FFF2-40B4-BE49-F238E27FC236}">
                <a16:creationId xmlns:a16="http://schemas.microsoft.com/office/drawing/2014/main" id="{5E514BC2-7E50-419F-94E0-D1B6A0FD04EB}"/>
              </a:ext>
            </a:extLst>
          </p:cNvPr>
          <p:cNvSpPr txBox="1"/>
          <p:nvPr/>
        </p:nvSpPr>
        <p:spPr>
          <a:xfrm>
            <a:off x="1280162" y="3138806"/>
            <a:ext cx="4571998" cy="1569660"/>
          </a:xfrm>
          <a:prstGeom prst="rect">
            <a:avLst/>
          </a:prstGeom>
          <a:solidFill>
            <a:srgbClr val="0070C0"/>
          </a:solidFill>
          <a:ln>
            <a:solidFill>
              <a:schemeClr val="tx1"/>
            </a:solidFill>
          </a:ln>
          <a:effectLst>
            <a:outerShdw blurRad="50800" dist="38100" dir="18900000" algn="b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30 Year Fixed Mortgage Rate </a:t>
            </a:r>
          </a:p>
        </p:txBody>
      </p:sp>
    </p:spTree>
    <p:extLst>
      <p:ext uri="{BB962C8B-B14F-4D97-AF65-F5344CB8AC3E}">
        <p14:creationId xmlns:p14="http://schemas.microsoft.com/office/powerpoint/2010/main" val="1454451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E1F7A0-E0C0-4E6A-84A5-F8B77359E695}"/>
              </a:ext>
            </a:extLst>
          </p:cNvPr>
          <p:cNvSpPr txBox="1"/>
          <p:nvPr/>
        </p:nvSpPr>
        <p:spPr>
          <a:xfrm>
            <a:off x="6279277" y="6467660"/>
            <a:ext cx="2504148" cy="307777"/>
          </a:xfrm>
          <a:prstGeom prst="rect">
            <a:avLst/>
          </a:prstGeom>
          <a:noFill/>
        </p:spPr>
        <p:txBody>
          <a:bodyPr wrap="none" rtlCol="0">
            <a:spAutoFit/>
          </a:bodyPr>
          <a:lstStyle/>
          <a:p>
            <a:pPr marL="0" marR="0" lvl="0" indent="0" algn="r" defTabSz="3429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National Association of Realtors</a:t>
            </a:r>
          </a:p>
        </p:txBody>
      </p:sp>
      <p:graphicFrame>
        <p:nvGraphicFramePr>
          <p:cNvPr id="6" name="Chart 5">
            <a:extLst>
              <a:ext uri="{FF2B5EF4-FFF2-40B4-BE49-F238E27FC236}">
                <a16:creationId xmlns:a16="http://schemas.microsoft.com/office/drawing/2014/main" id="{DD598EFE-BFD5-4D62-8921-B09608E84308}"/>
              </a:ext>
            </a:extLst>
          </p:cNvPr>
          <p:cNvGraphicFramePr/>
          <p:nvPr/>
        </p:nvGraphicFramePr>
        <p:xfrm>
          <a:off x="253218" y="211016"/>
          <a:ext cx="8665699" cy="625664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58FE7509-998B-4B31-86D6-CF0C47B36505}"/>
              </a:ext>
            </a:extLst>
          </p:cNvPr>
          <p:cNvSpPr txBox="1"/>
          <p:nvPr/>
        </p:nvSpPr>
        <p:spPr>
          <a:xfrm>
            <a:off x="661181" y="4034451"/>
            <a:ext cx="3443573" cy="1446550"/>
          </a:xfrm>
          <a:prstGeom prst="rect">
            <a:avLst/>
          </a:prstGeom>
          <a:solidFill>
            <a:srgbClr val="0070C0"/>
          </a:solidFill>
          <a:ln>
            <a:solidFill>
              <a:schemeClr val="tx1"/>
            </a:solidFill>
          </a:ln>
          <a:effectLst>
            <a:outerShdw blurRad="50800" dist="38100" dir="18900000" algn="b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Payment as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rPr>
              <a:t>% of Income</a:t>
            </a:r>
          </a:p>
        </p:txBody>
      </p:sp>
      <p:sp>
        <p:nvSpPr>
          <p:cNvPr id="4" name="TextBox 3">
            <a:extLst>
              <a:ext uri="{FF2B5EF4-FFF2-40B4-BE49-F238E27FC236}">
                <a16:creationId xmlns:a16="http://schemas.microsoft.com/office/drawing/2014/main" id="{E0FF512D-C6BB-481B-98D5-EDC29179BB80}"/>
              </a:ext>
            </a:extLst>
          </p:cNvPr>
          <p:cNvSpPr txBox="1"/>
          <p:nvPr/>
        </p:nvSpPr>
        <p:spPr>
          <a:xfrm>
            <a:off x="4848244" y="972926"/>
            <a:ext cx="2862066" cy="1477328"/>
          </a:xfrm>
          <a:prstGeom prst="rect">
            <a:avLst/>
          </a:prstGeom>
          <a:solidFill>
            <a:schemeClr val="bg1"/>
          </a:solid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rPr>
              <a:t>Historic Norm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0070C0"/>
                </a:solidFill>
                <a:effectLst/>
                <a:uLnTx/>
                <a:uFillTx/>
                <a:latin typeface="Calibri" panose="020F0502020204030204"/>
                <a:ea typeface="+mn-ea"/>
                <a:cs typeface="+mn-cs"/>
              </a:rPr>
              <a:t>21.2%</a:t>
            </a:r>
          </a:p>
        </p:txBody>
      </p:sp>
    </p:spTree>
    <p:extLst>
      <p:ext uri="{BB962C8B-B14F-4D97-AF65-F5344CB8AC3E}">
        <p14:creationId xmlns:p14="http://schemas.microsoft.com/office/powerpoint/2010/main" val="408477603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3704</Words>
  <Application>Microsoft Office PowerPoint</Application>
  <PresentationFormat>On-screen Show (4:3)</PresentationFormat>
  <Paragraphs>654</Paragraphs>
  <Slides>76</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Arial</vt:lpstr>
      <vt:lpstr>Calibri</vt:lpstr>
      <vt:lpstr>Calibri Light</vt:lpstr>
      <vt:lpstr>Calibri Regular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Harney</dc:creator>
  <cp:lastModifiedBy>Tony Floyd</cp:lastModifiedBy>
  <cp:revision>66</cp:revision>
  <dcterms:created xsi:type="dcterms:W3CDTF">2019-01-02T19:19:08Z</dcterms:created>
  <dcterms:modified xsi:type="dcterms:W3CDTF">2019-10-14T13:43:36Z</dcterms:modified>
</cp:coreProperties>
</file>