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5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917" r:id="rId3"/>
  </p:sldMasterIdLst>
  <p:notesMasterIdLst>
    <p:notesMasterId r:id="rId44"/>
  </p:notesMasterIdLst>
  <p:handoutMasterIdLst>
    <p:handoutMasterId r:id="rId45"/>
  </p:handoutMasterIdLst>
  <p:sldIdLst>
    <p:sldId id="887" r:id="rId4"/>
    <p:sldId id="680" r:id="rId5"/>
    <p:sldId id="1060" r:id="rId6"/>
    <p:sldId id="1056" r:id="rId7"/>
    <p:sldId id="1051" r:id="rId8"/>
    <p:sldId id="1053" r:id="rId9"/>
    <p:sldId id="1055" r:id="rId10"/>
    <p:sldId id="911" r:id="rId11"/>
    <p:sldId id="2960" r:id="rId12"/>
    <p:sldId id="273" r:id="rId13"/>
    <p:sldId id="3125" r:id="rId14"/>
    <p:sldId id="3126" r:id="rId15"/>
    <p:sldId id="3005" r:id="rId16"/>
    <p:sldId id="2996" r:id="rId17"/>
    <p:sldId id="895" r:id="rId18"/>
    <p:sldId id="829" r:id="rId19"/>
    <p:sldId id="1724" r:id="rId20"/>
    <p:sldId id="1725" r:id="rId21"/>
    <p:sldId id="801" r:id="rId22"/>
    <p:sldId id="856" r:id="rId23"/>
    <p:sldId id="1726" r:id="rId24"/>
    <p:sldId id="892" r:id="rId25"/>
    <p:sldId id="803" r:id="rId26"/>
    <p:sldId id="2961" r:id="rId27"/>
    <p:sldId id="2958" r:id="rId28"/>
    <p:sldId id="874" r:id="rId29"/>
    <p:sldId id="880" r:id="rId30"/>
    <p:sldId id="875" r:id="rId31"/>
    <p:sldId id="886" r:id="rId32"/>
    <p:sldId id="3049" r:id="rId33"/>
    <p:sldId id="888" r:id="rId34"/>
    <p:sldId id="977" r:id="rId35"/>
    <p:sldId id="889" r:id="rId36"/>
    <p:sldId id="937" r:id="rId37"/>
    <p:sldId id="881" r:id="rId38"/>
    <p:sldId id="816" r:id="rId39"/>
    <p:sldId id="2959" r:id="rId40"/>
    <p:sldId id="814" r:id="rId41"/>
    <p:sldId id="1671" r:id="rId42"/>
    <p:sldId id="929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00"/>
    <a:srgbClr val="552448"/>
    <a:srgbClr val="562048"/>
    <a:srgbClr val="660066"/>
    <a:srgbClr val="660033"/>
    <a:srgbClr val="006699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582" autoAdjust="0"/>
  </p:normalViewPr>
  <p:slideViewPr>
    <p:cSldViewPr>
      <p:cViewPr>
        <p:scale>
          <a:sx n="104" d="100"/>
          <a:sy n="104" d="100"/>
        </p:scale>
        <p:origin x="15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32.xml"/><Relationship Id="rId3" Type="http://schemas.openxmlformats.org/officeDocument/2006/relationships/slide" Target="slides/slide18.xml"/><Relationship Id="rId7" Type="http://schemas.openxmlformats.org/officeDocument/2006/relationships/slide" Target="slides/slide23.xml"/><Relationship Id="rId12" Type="http://schemas.openxmlformats.org/officeDocument/2006/relationships/slide" Target="slides/slide28.xml"/><Relationship Id="rId2" Type="http://schemas.openxmlformats.org/officeDocument/2006/relationships/slide" Target="slides/slide17.xml"/><Relationship Id="rId1" Type="http://schemas.openxmlformats.org/officeDocument/2006/relationships/slide" Target="slides/slide16.xml"/><Relationship Id="rId6" Type="http://schemas.openxmlformats.org/officeDocument/2006/relationships/slide" Target="slides/slide21.xml"/><Relationship Id="rId11" Type="http://schemas.openxmlformats.org/officeDocument/2006/relationships/slide" Target="slides/slide27.xml"/><Relationship Id="rId5" Type="http://schemas.openxmlformats.org/officeDocument/2006/relationships/slide" Target="slides/slide20.xml"/><Relationship Id="rId10" Type="http://schemas.openxmlformats.org/officeDocument/2006/relationships/slide" Target="slides/slide26.xml"/><Relationship Id="rId4" Type="http://schemas.openxmlformats.org/officeDocument/2006/relationships/slide" Target="slides/slide19.xml"/><Relationship Id="rId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21B-4771-90AC-8D3F6708F4E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1B-4771-90AC-8D3F6708F4E3}"/>
              </c:ext>
            </c:extLst>
          </c:dPt>
          <c:dPt>
            <c:idx val="2"/>
            <c:invertIfNegative val="0"/>
            <c:bubble3D val="0"/>
            <c:spPr>
              <a:solidFill>
                <a:srgbClr val="FD8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21B-4771-90AC-8D3F6708F4E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1B-4771-90AC-8D3F6708F4E3}"/>
              </c:ext>
            </c:extLst>
          </c:dPt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3198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Real Estate</c:v>
                </c:pt>
                <c:pt idx="1">
                  <c:v>Stocks</c:v>
                </c:pt>
                <c:pt idx="2">
                  <c:v>Savings Accounts</c:v>
                </c:pt>
                <c:pt idx="3">
                  <c:v>Gold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0.27</c:v>
                </c:pt>
                <c:pt idx="2">
                  <c:v>0.15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1B-4771-90AC-8D3F6708F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321344960"/>
        <c:axId val="321346528"/>
      </c:barChart>
      <c:catAx>
        <c:axId val="3213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321346528"/>
        <c:crosses val="autoZero"/>
        <c:auto val="1"/>
        <c:lblAlgn val="ctr"/>
        <c:lblOffset val="100"/>
        <c:noMultiLvlLbl val="0"/>
      </c:catAx>
      <c:valAx>
        <c:axId val="321346528"/>
        <c:scaling>
          <c:orientation val="minMax"/>
          <c:max val="0.35"/>
        </c:scaling>
        <c:delete val="1"/>
        <c:axPos val="l"/>
        <c:numFmt formatCode="0%" sourceLinked="1"/>
        <c:majorTickMark val="out"/>
        <c:minorTickMark val="none"/>
        <c:tickLblPos val="nextTo"/>
        <c:crossAx val="321344960"/>
        <c:crosses val="autoZero"/>
        <c:crossBetween val="between"/>
        <c:majorUnit val="0.1"/>
      </c:valAx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Sheet1!$B$1:$V$1</c:f>
              <c:strCache>
                <c:ptCount val="2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</c:strCache>
            </c: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 formatCode="#,##0">
                  <c:v>24160</c:v>
                </c:pt>
                <c:pt idx="18" formatCode="&quot;$&quot;#,##0">
                  <c:v>24204</c:v>
                </c:pt>
                <c:pt idx="19" formatCode="&quot;$&quot;#,##0">
                  <c:v>24363</c:v>
                </c:pt>
                <c:pt idx="20" formatCode="&quot;$&quot;#,##0">
                  <c:v>24721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65042692035407E-3"/>
          <c:y val="6.5285209514556576E-3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2.7752155381051535E-3"/>
                  <c:y val="-1.233798813822314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1.9</c:v>
                </c:pt>
                <c:pt idx="2">
                  <c:v>3.5</c:v>
                </c:pt>
                <c:pt idx="3">
                  <c:v>6.9</c:v>
                </c:pt>
                <c:pt idx="4">
                  <c:v>13.5</c:v>
                </c:pt>
                <c:pt idx="5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Sheet1!$B$1:$U$1</c:f>
              <c:strCache>
                <c:ptCount val="2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</c:strCache>
            </c:strRef>
          </c:cat>
          <c:val>
            <c:numRef>
              <c:f>Sheet1!$B$2:$U$2</c:f>
              <c:numCache>
                <c:formatCode>"$"#,##0</c:formatCode>
                <c:ptCount val="20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325</c:v>
                </c:pt>
                <c:pt idx="19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Sheet1!$B$1:$DL$1</c:f>
              <c:strCache>
                <c:ptCount val="1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</c:strCache>
            </c:strRef>
          </c:cat>
          <c:val>
            <c:numRef>
              <c:f>Sheet1!$B$2:$DL$2</c:f>
              <c:numCache>
                <c:formatCode>General</c:formatCode>
                <c:ptCount val="115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0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20569216564E-2"/>
          <c:y val="9.4926350245499183E-2"/>
          <c:w val="0.94285370753236852"/>
          <c:h val="0.73813420621931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151.13999999999999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0FE19CC9-7DA6-469D-92BD-C5186E00F8C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281-458E-B56D-35B2B834D2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CF474F-901D-4E11-8BA7-AC4F206B89AB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FF-47A5-89C6-E4A8B477A5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3812C7-5F44-43E6-BB43-FF286F93EA9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FF-47A5-89C6-E4A8B477A5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FA2BF3F-9FE4-4673-A426-7F7F599F5481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FF-47A5-89C6-E4A8B477A5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89BF107-B08E-4284-8AF2-9929D63AD368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FF-47A5-89C6-E4A8B477A5A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$1.04B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FF-47A5-89C6-E4A8B477A5AF}"/>
                </c:ext>
              </c:extLst>
            </c:dLbl>
            <c:dLbl>
              <c:idx val="6"/>
              <c:layout>
                <c:manualLayout>
                  <c:x val="4.5454550877420848E-3"/>
                  <c:y val="2.43902439024390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$1.02B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FF-47A5-89C6-E4A8B477A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HNR</c:v>
                </c:pt>
                <c:pt idx="4">
                  <c:v>Atl Comm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3.16</c:v>
                </c:pt>
                <c:pt idx="1">
                  <c:v>2.5099999999999998</c:v>
                </c:pt>
                <c:pt idx="2">
                  <c:v>1.78</c:v>
                </c:pt>
                <c:pt idx="3">
                  <c:v>1.76</c:v>
                </c:pt>
                <c:pt idx="4">
                  <c:v>1.63</c:v>
                </c:pt>
                <c:pt idx="5">
                  <c:v>1.04</c:v>
                </c:pt>
                <c:pt idx="6">
                  <c:v>1.02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46495260426771E-2"/>
          <c:y val="2.2688549233745813E-2"/>
          <c:w val="0.93072963309579093"/>
          <c:h val="0.8617989632128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124C-B7DC-AD384E5BBAE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124C-B7DC-AD384E5BBAE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124C-B7DC-AD384E5BBAE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124C-B7DC-AD384E5BBAE2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124C-B7DC-AD384E5BBAE2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D-124C-B7DC-AD384E5BBAE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D-124C-B7DC-AD384E5BBAE2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23-A046-B310-030AF67D542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23-A046-B310-030AF67D542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923-A046-B310-030AF67D542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23-A046-B310-030AF67D542D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7AB-7841-9CCC-45FBF09D804D}"/>
              </c:ext>
            </c:extLst>
          </c:dPt>
          <c:cat>
            <c:strRef>
              <c:f>Sheet1!$A$2:$A$21</c:f>
              <c:strCache>
                <c:ptCount val="20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3.7</c:v>
                </c:pt>
                <c:pt idx="1">
                  <c:v>3.6</c:v>
                </c:pt>
                <c:pt idx="2">
                  <c:v>3.5</c:v>
                </c:pt>
                <c:pt idx="3">
                  <c:v>3.8</c:v>
                </c:pt>
                <c:pt idx="4" formatCode="0.0">
                  <c:v>4.2</c:v>
                </c:pt>
                <c:pt idx="5" formatCode="0.0">
                  <c:v>4</c:v>
                </c:pt>
                <c:pt idx="6">
                  <c:v>3.9</c:v>
                </c:pt>
                <c:pt idx="7">
                  <c:v>3.9</c:v>
                </c:pt>
                <c:pt idx="8">
                  <c:v>4.3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4.4000000000000004</c:v>
                </c:pt>
                <c:pt idx="13">
                  <c:v>4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3.8</c:v>
                </c:pt>
                <c:pt idx="1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FD-124C-B7DC-AD384E5B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984880"/>
        <c:axId val="1256534448"/>
      </c:lineChart>
      <c:catAx>
        <c:axId val="12559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34448"/>
        <c:crosses val="autoZero"/>
        <c:auto val="1"/>
        <c:lblAlgn val="ctr"/>
        <c:lblOffset val="100"/>
        <c:noMultiLvlLbl val="0"/>
      </c:catAx>
      <c:valAx>
        <c:axId val="1256534448"/>
        <c:scaling>
          <c:orientation val="minMax"/>
          <c:max val="5.4"/>
          <c:min val="3.4"/>
        </c:scaling>
        <c:delete val="1"/>
        <c:axPos val="l"/>
        <c:numFmt formatCode="General" sourceLinked="0"/>
        <c:majorTickMark val="out"/>
        <c:minorTickMark val="none"/>
        <c:tickLblPos val="nextTo"/>
        <c:crossAx val="1255984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76200" cap="rnd">
                <a:solidFill>
                  <a:srgbClr val="0070C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3E-414D-A15B-51B0209EFD04}"/>
              </c:ext>
            </c:extLst>
          </c:dPt>
          <c:dLbls>
            <c:dLbl>
              <c:idx val="0"/>
              <c:layout>
                <c:manualLayout>
                  <c:x val="-5.289031865468307E-2"/>
                  <c:y val="-7.045498668667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DF-4E9F-A10B-35DB1072766C}"/>
                </c:ext>
              </c:extLst>
            </c:dLbl>
            <c:dLbl>
              <c:idx val="1"/>
              <c:layout>
                <c:manualLayout>
                  <c:x val="-0.10079892073613739"/>
                  <c:y val="-7.4713372101405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DF-4E9F-A10B-35DB1072766C}"/>
                </c:ext>
              </c:extLst>
            </c:dLbl>
            <c:dLbl>
              <c:idx val="3"/>
              <c:layout>
                <c:manualLayout>
                  <c:x val="-3.4924592874137711E-2"/>
                  <c:y val="-8.961772105295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DF-4E9F-A10B-35DB1072766C}"/>
                </c:ext>
              </c:extLst>
            </c:dLbl>
            <c:dLbl>
              <c:idx val="4"/>
              <c:layout>
                <c:manualLayout>
                  <c:x val="-1.5164534336993508E-2"/>
                  <c:y val="-0.12155561166341596"/>
                </c:manualLayout>
              </c:layout>
              <c:tx>
                <c:rich>
                  <a:bodyPr/>
                  <a:lstStyle/>
                  <a:p>
                    <a:fld id="{D4CF4688-DFDC-4A8C-8EF9-A106CE78706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3E-414D-A15B-51B0209EFD0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>
                          <a:lumMod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June 2018</c:v>
                </c:pt>
                <c:pt idx="1">
                  <c:v>September 2018</c:v>
                </c:pt>
                <c:pt idx="2">
                  <c:v>December 2018</c:v>
                </c:pt>
                <c:pt idx="3">
                  <c:v>March 2019</c:v>
                </c:pt>
                <c:pt idx="4">
                  <c:v>Today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4.5400000000000003E-2</c:v>
                </c:pt>
                <c:pt idx="1">
                  <c:v>4.5400000000000003E-2</c:v>
                </c:pt>
                <c:pt idx="2">
                  <c:v>4.7500000000000001E-2</c:v>
                </c:pt>
                <c:pt idx="3">
                  <c:v>4.41E-2</c:v>
                </c:pt>
                <c:pt idx="4">
                  <c:v>3.6400000000000002E-2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3E-414D-A15B-51B0209EF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033448"/>
        <c:axId val="222032272"/>
      </c:lineChart>
      <c:catAx>
        <c:axId val="22203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032272"/>
        <c:crosses val="autoZero"/>
        <c:auto val="1"/>
        <c:lblAlgn val="ctr"/>
        <c:lblOffset val="100"/>
        <c:noMultiLvlLbl val="0"/>
      </c:catAx>
      <c:valAx>
        <c:axId val="222032272"/>
        <c:scaling>
          <c:orientation val="minMax"/>
          <c:min val="3.5000000000000003E-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22203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AA-4DC8-A5BE-AAD1D2D6294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AA-4DC8-A5BE-AAD1D2D6294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AA-4DC8-A5BE-AAD1D2D6294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AA-4DC8-A5BE-AAD1D2D6294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AA-4DC8-A5BE-AAD1D2D6294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F9A-4A0B-BAD2-520FB5EF3E4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6AA-4DC8-A5BE-AAD1D2D6294D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6AA-4DC8-A5BE-AAD1D2D6294D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559-466D-8587-C065C935F3D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559-466D-8587-C065C935F3DF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2BB6-4D01-8F42-95F668C21C6F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B6-4D01-8F42-95F668C21C6F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2B6-4427-9909-7FCBEFE906CD}"/>
              </c:ext>
            </c:extLst>
          </c:dPt>
          <c:dLbls>
            <c:dLbl>
              <c:idx val="1"/>
              <c:layout>
                <c:manualLayout>
                  <c:x val="-2.0851058870150003E-2"/>
                  <c:y val="-6.5376102587904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AA-4DC8-A5BE-AAD1D2D6294D}"/>
                </c:ext>
              </c:extLst>
            </c:dLbl>
            <c:dLbl>
              <c:idx val="2"/>
              <c:layout>
                <c:manualLayout>
                  <c:x val="-3.1109896616533787E-2"/>
                  <c:y val="-6.3346260391353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AA-4DC8-A5BE-AAD1D2D6294D}"/>
                </c:ext>
              </c:extLst>
            </c:dLbl>
            <c:dLbl>
              <c:idx val="3"/>
              <c:layout>
                <c:manualLayout>
                  <c:x val="-1.2655066833039142E-2"/>
                  <c:y val="-5.3197049408596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AA-4DC8-A5BE-AAD1D2D6294D}"/>
                </c:ext>
              </c:extLst>
            </c:dLbl>
            <c:dLbl>
              <c:idx val="4"/>
              <c:layout>
                <c:manualLayout>
                  <c:x val="-3.4638290575290054E-2"/>
                  <c:y val="-5.5226891605148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AA-4DC8-A5BE-AAD1D2D6294D}"/>
                </c:ext>
              </c:extLst>
            </c:dLbl>
            <c:dLbl>
              <c:idx val="6"/>
              <c:layout>
                <c:manualLayout>
                  <c:x val="-9.3068083717193499E-4"/>
                  <c:y val="-5.3197049408596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AA-4DC8-A5BE-AAD1D2D6294D}"/>
                </c:ext>
              </c:extLst>
            </c:dLbl>
            <c:dLbl>
              <c:idx val="7"/>
              <c:layout>
                <c:manualLayout>
                  <c:x val="-1.6454414121699925E-2"/>
                  <c:y val="-6.9435786981007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AA-4DC8-A5BE-AAD1D2D6294D}"/>
                </c:ext>
              </c:extLst>
            </c:dLbl>
            <c:dLbl>
              <c:idx val="8"/>
              <c:layout>
                <c:manualLayout>
                  <c:x val="-3.3172742325806609E-2"/>
                  <c:y val="-5.5226891605148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59-466D-8587-C065C935F3DF}"/>
                </c:ext>
              </c:extLst>
            </c:dLbl>
            <c:dLbl>
              <c:idx val="9"/>
              <c:layout>
                <c:manualLayout>
                  <c:x val="-3.2575444866017156E-2"/>
                  <c:y val="-6.9435786981007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59-466D-8587-C065C935F3DF}"/>
                </c:ext>
              </c:extLst>
            </c:dLbl>
            <c:dLbl>
              <c:idx val="10"/>
              <c:layout>
                <c:manualLayout>
                  <c:x val="-4.4299830861884312E-2"/>
                  <c:y val="-6.9435786981007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B6-4D01-8F42-95F668C21C6F}"/>
                </c:ext>
              </c:extLst>
            </c:dLbl>
            <c:dLbl>
              <c:idx val="12"/>
              <c:layout>
                <c:manualLayout>
                  <c:x val="-1.5637630616987735E-2"/>
                  <c:y val="-4.7107522818942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B6-4427-9909-7FCBEFE906CD}"/>
                </c:ext>
              </c:extLst>
            </c:dLbl>
            <c:dLbl>
              <c:idx val="13"/>
              <c:layout>
                <c:manualLayout>
                  <c:x val="-7.7463110592694256E-2"/>
                  <c:y val="-1.6659889870671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21B-4F96-95FD-7A74A5F39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 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  <c:pt idx="13">
                  <c:v>July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18.2</c:v>
                </c:pt>
                <c:pt idx="1">
                  <c:v>17.8</c:v>
                </c:pt>
                <c:pt idx="2">
                  <c:v>17.600000000000001</c:v>
                </c:pt>
                <c:pt idx="3">
                  <c:v>17</c:v>
                </c:pt>
                <c:pt idx="4">
                  <c:v>17</c:v>
                </c:pt>
                <c:pt idx="5">
                  <c:v>17.3</c:v>
                </c:pt>
                <c:pt idx="6">
                  <c:v>17</c:v>
                </c:pt>
                <c:pt idx="7">
                  <c:v>16.100000000000001</c:v>
                </c:pt>
                <c:pt idx="8">
                  <c:v>16</c:v>
                </c:pt>
                <c:pt idx="9">
                  <c:v>16.399999999999999</c:v>
                </c:pt>
                <c:pt idx="10">
                  <c:v>16.399999999999999</c:v>
                </c:pt>
                <c:pt idx="11">
                  <c:v>16.7</c:v>
                </c:pt>
                <c:pt idx="12">
                  <c:v>16.5</c:v>
                </c:pt>
                <c:pt idx="13">
                  <c:v>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AA-4DC8-A5BE-AAD1D2D629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2031488"/>
        <c:axId val="222033056"/>
      </c:lineChart>
      <c:catAx>
        <c:axId val="22203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033056"/>
        <c:crosses val="autoZero"/>
        <c:auto val="1"/>
        <c:lblAlgn val="ctr"/>
        <c:lblOffset val="100"/>
        <c:noMultiLvlLbl val="0"/>
      </c:catAx>
      <c:valAx>
        <c:axId val="222033056"/>
        <c:scaling>
          <c:orientation val="minMax"/>
          <c:min val="15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203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Sheet1!$B$1:$V$1</c:f>
              <c:strCache>
                <c:ptCount val="2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April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</c:strCache>
            </c: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Sheet1!$B$1:$V$1</c:f>
              <c:strCache>
                <c:ptCount val="2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April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</c:strCache>
            </c:strRef>
          </c:cat>
          <c:val>
            <c:numRef>
              <c:f>Sheet1!$B$3:$V$3</c:f>
              <c:numCache>
                <c:formatCode>General</c:formatCode>
                <c:ptCount val="21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8674</c:v>
                </c:pt>
                <c:pt idx="20">
                  <c:v>7228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1342952276"/>
          <c:y val="9.4926350245499183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Sheet1!$B$1:$V$1</c:f>
              <c:strCache>
                <c:ptCount val="2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</c:strCache>
            </c: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Sheet1!$B$1:$V$1</c:f>
              <c:strCache>
                <c:ptCount val="2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</c:strCache>
            </c:strRef>
          </c:cat>
          <c:val>
            <c:numRef>
              <c:f>Sheet1!$B$3:$V$3</c:f>
              <c:numCache>
                <c:formatCode>General</c:formatCode>
                <c:ptCount val="21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8453</c:v>
                </c:pt>
                <c:pt idx="20">
                  <c:v>7717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50968017270424393"/>
          <c:y val="3.366550321988606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Sheet1!$B$1:$U$1</c:f>
              <c:strCache>
                <c:ptCount val="2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Sheet1!$B$1:$U$1</c:f>
              <c:strCache>
                <c:ptCount val="2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58416511723673215"/>
          <c:y val="1.789159099363434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7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197</c:v>
                </c:pt>
                <c:pt idx="1">
                  <c:v>1759</c:v>
                </c:pt>
                <c:pt idx="2">
                  <c:v>4199</c:v>
                </c:pt>
                <c:pt idx="3">
                  <c:v>678</c:v>
                </c:pt>
                <c:pt idx="4">
                  <c:v>88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-125</c:v>
                </c:pt>
                <c:pt idx="1">
                  <c:v>-309</c:v>
                </c:pt>
                <c:pt idx="2">
                  <c:v>190</c:v>
                </c:pt>
                <c:pt idx="3">
                  <c:v>54</c:v>
                </c:pt>
                <c:pt idx="4">
                  <c:v>8</c:v>
                </c:pt>
                <c:pt idx="5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elogic.com/insights-download/homeowner-equity-report.asp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elogic.com/insights-download/homeowner-equity-report.asp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08-realtors-confidence-index-09-19-2019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08-realtors-confidence-index-09-19-2019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08-realtors-confidence-index-09-19-2019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</a:t>
            </a:r>
            <a:r>
              <a:rPr lang="en-US" altLang="en-US" dirty="0" err="1"/>
              <a:t>www.freddiemac.com</a:t>
            </a:r>
            <a:r>
              <a:rPr lang="en-US" altLang="en-US" dirty="0"/>
              <a:t>/blog/</a:t>
            </a:r>
            <a:r>
              <a:rPr lang="en-US" altLang="en-US" dirty="0" err="1"/>
              <a:t>research_and_analysis</a:t>
            </a:r>
            <a:r>
              <a:rPr lang="en-US" altLang="en-US" dirty="0"/>
              <a:t>/20140324_dirt_cheap_to_cheap.html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http://www.freddiemac.com/research/forecast/20190930_housing_strong_heading_into_fall.page?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http://www.fanniemae.com/portal/research-insights/forecast.html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https://www.mba.org/news-research-and-resources/research-and-economics/forecasts-and-commentary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https://www.nar.realtor/sites/default/files/documents/forecast-10-2019-us-economic-outlook-09-26-2019.pdf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4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http://www.freddiemac.com/fmac-resources/research/pdf/20190730-Forecast-02.pdf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22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freddiemac.com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50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https://www.nar.realtor/blogs/economists-outlook/july-2019-housing-affordability-index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6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https://news.gallup.com/poll/251696/real-estate-leads-stocks-best-investment.aspx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A3A3-1120-42C4-B8F4-145EAD2F06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1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hlinkClick r:id="rId3"/>
              </a:rPr>
              <a:t>https://www.corelogic.com/insights-download/homeowner-equity-</a:t>
            </a:r>
            <a:r>
              <a:rPr lang="en-US">
                <a:hlinkClick r:id="rId3"/>
              </a:rPr>
              <a:t>report.aspx</a:t>
            </a:r>
            <a:endParaRPr lang="en-US" alt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BCBDC-7D58-D64D-9F6E-A3F83B58B2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063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98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1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389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hlinkClick r:id="rId3"/>
              </a:rPr>
              <a:t>https://www.corelogic.com/insights-download/homeowner-equity-report.aspx</a:t>
            </a:r>
            <a:endParaRPr lang="en-US" dirty="0"/>
          </a:p>
          <a:p>
            <a:endParaRPr lang="en-US" altLang="en-US" dirty="0"/>
          </a:p>
          <a:p>
            <a:r>
              <a:rPr lang="en-US" altLang="en-US" dirty="0"/>
              <a:t>**Replace with updated map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BCBDC-7D58-D64D-9F6E-A3F83B58B2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4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  <a:p>
            <a:r>
              <a:rPr lang="en-US" dirty="0">
                <a:hlinkClick r:id="rId3"/>
              </a:rPr>
              <a:t>https://www.nar.realtor/sites/default/files/documents/2019-08-realtors-confidence-index-09-19-2019.pdf</a:t>
            </a:r>
            <a:endParaRPr lang="en-US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01E2-2D83-8848-813C-6C1D93751D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5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  <a:p>
            <a:r>
              <a:rPr lang="en-US" dirty="0">
                <a:hlinkClick r:id="rId3"/>
              </a:rPr>
              <a:t>https://www.nar.realtor/sites/default/files/documents/2019-08-realtors-confidence-index-09-19-2019.pdf</a:t>
            </a:r>
            <a:endParaRPr lang="en-US" alt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474C3-ADA3-8447-926D-CE576EF3D3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9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  <a:p>
            <a:r>
              <a:rPr lang="en-US" dirty="0">
                <a:hlinkClick r:id="rId3"/>
              </a:rPr>
              <a:t>https://www.nar.realtor/sites/default/files/documents/2019-08-realtors-confidence-index-09-19-2019.pdf</a:t>
            </a:r>
            <a:endParaRPr lang="en-US" alt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BCBDC-7D58-D64D-9F6E-A3F83B58B2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5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6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4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526F-9A57-44F0-9241-F0D042D263E3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D65A-B971-49BD-AD1D-16EF7B4F9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93E2-8AE0-4C39-8CED-D518630D14DB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E6B4-2FA8-4E97-97C5-E7D61E8E6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6F06-6B14-4308-BC55-8CBA82009709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97F-CB28-431E-A017-03BD77105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2A92-F030-4BC2-8DB6-65B9B7C83C92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CDEF-12EA-4FC5-8A8A-F8FB3B94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3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F9D2-28FB-417F-81F8-141D06637D6C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8E7E-4EB8-4837-A275-46A411D30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8F8-9179-4021-A558-A165392B9D32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74C3-1741-46C7-B7D7-79E8A4C21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931C-F5FF-44A9-9D68-D2D9129DAB12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888E-9C60-4873-B2DE-C674345C8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81B7-F8EC-460F-A6AD-22913E341FAA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1598-5124-44A8-8A30-91C39CF03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48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9837-4537-4B09-AE48-9A724A59E91B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B1A2-C40C-471D-86C4-BF21C219B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86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3556-B5A3-4547-8B63-E3621CBE34F7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8CA2-1D04-4FDC-82C7-9643DE1D0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2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10" indent="0" algn="ctr">
              <a:buNone/>
              <a:defRPr sz="1200"/>
            </a:lvl4pPr>
            <a:lvl5pPr marL="1371614" indent="0" algn="ctr">
              <a:buNone/>
              <a:defRPr sz="1200"/>
            </a:lvl5pPr>
            <a:lvl6pPr marL="1714517" indent="0" algn="ctr">
              <a:buNone/>
              <a:defRPr sz="1200"/>
            </a:lvl6pPr>
            <a:lvl7pPr marL="2057421" indent="0" algn="ctr">
              <a:buNone/>
              <a:defRPr sz="1200"/>
            </a:lvl7pPr>
            <a:lvl8pPr marL="2400324" indent="0" algn="ctr">
              <a:buNone/>
              <a:defRPr sz="1200"/>
            </a:lvl8pPr>
            <a:lvl9pPr marL="27432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2FBA-7DA3-4967-BFD2-7D8A02CD34E3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7674-074C-4B39-B724-CBF88ACE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50AA-3CD6-463C-B2C6-852D612012D1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E9E7-B712-4DCB-9C53-B18211F1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0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8955-B8CD-430B-BB01-4D28BE9A3AC9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3EBB-F5DD-4C46-BAC9-05E9AB44E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6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E8FB-B76B-4DCD-B1BE-534454C8200F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DF02-CA3A-46EC-A353-B52A02168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152E-AECF-4E38-8449-9105817EC3F1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0BAB-1ACC-4B74-BFF1-34816A54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C0AC-7E65-403C-A4E2-D9F53FB72F94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515B-51DB-4360-9A55-E53B2998E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FC4F-E0AD-4211-9471-33F76FFF5259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00AC-CE86-4822-B456-29770D3D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7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305A-EEAB-4D76-81A2-AF25A35941BB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8586-11AE-467B-86CB-639967AC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5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10" indent="0">
              <a:buNone/>
              <a:defRPr sz="1500"/>
            </a:lvl4pPr>
            <a:lvl5pPr marL="1371614" indent="0">
              <a:buNone/>
              <a:defRPr sz="1500"/>
            </a:lvl5pPr>
            <a:lvl6pPr marL="1714517" indent="0">
              <a:buNone/>
              <a:defRPr sz="1500"/>
            </a:lvl6pPr>
            <a:lvl7pPr marL="2057421" indent="0">
              <a:buNone/>
              <a:defRPr sz="1500"/>
            </a:lvl7pPr>
            <a:lvl8pPr marL="2400324" indent="0">
              <a:buNone/>
              <a:defRPr sz="1500"/>
            </a:lvl8pPr>
            <a:lvl9pPr marL="274322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D7C5-3961-44CA-9230-931242359154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700B-EB9D-4B75-8955-0E41715CA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1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2D65-5D49-4EB6-AFA5-610EAC22C70A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E9FE-0949-41AA-A165-2D7B2557A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295" y="365125"/>
            <a:ext cx="16263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65125"/>
            <a:ext cx="476488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E1B7-2A5D-44CD-BCA8-22E524648635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002E-C24A-48F5-8538-1B6DD52DE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532F6-AD82-4B7E-A8E4-D3DEEA21D5F7}" type="datetimeFigureOut">
              <a:rPr lang="en-US"/>
              <a:pPr>
                <a:defRPr/>
              </a:pPr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D0D918-ACE5-4416-99CC-091ED074C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93" r:id="rId7"/>
    <p:sldLayoutId id="2147484177" r:id="rId8"/>
    <p:sldLayoutId id="2147484178" r:id="rId9"/>
    <p:sldLayoutId id="2147484179" r:id="rId10"/>
    <p:sldLayoutId id="2147484180" r:id="rId11"/>
    <p:sldLayoutId id="214748419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341B8D-E18F-41DB-855F-DC41AF8B206A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05613B-B823-4C62-AF53-BB2ED048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6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62000" y="1600200"/>
            <a:ext cx="78089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>
                <a:solidFill>
                  <a:schemeClr val="bg1"/>
                </a:solidFill>
              </a:rPr>
              <a:t>National </a:t>
            </a:r>
            <a:br>
              <a:rPr lang="en-US" altLang="en-US" sz="8800" b="1">
                <a:solidFill>
                  <a:schemeClr val="bg1"/>
                </a:solidFill>
              </a:rPr>
            </a:br>
            <a:r>
              <a:rPr lang="en-US" altLang="en-US" sz="8800" b="1">
                <a:solidFill>
                  <a:schemeClr val="bg1"/>
                </a:solidFill>
              </a:rPr>
              <a:t>Housing Trends</a:t>
            </a: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0525" y="1374775"/>
          <a:ext cx="8448675" cy="451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83137" marR="83137" marT="40328" marB="4032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83137" marR="83137" marT="40328" marB="4032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8045801" y="6418263"/>
            <a:ext cx="961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926138"/>
            <a:ext cx="8458200" cy="2460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EA6B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14325" y="2921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Mortgage Rate Projections</a:t>
            </a:r>
            <a:endParaRPr kumimoji="0" lang="en-US" alt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4778" y="1241425"/>
          <a:ext cx="8669361" cy="5097463"/>
        </p:xfrm>
        <a:graphic>
          <a:graphicData uri="http://schemas.openxmlformats.org/drawingml/2006/table">
            <a:tbl>
              <a:tblPr/>
              <a:tblGrid>
                <a:gridCol w="14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1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2019 4Q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3.62%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1Q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3.60%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2Q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3.62%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3Q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3.70%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0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39148" y="357809"/>
          <a:ext cx="8928652" cy="615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9000" y="6515100"/>
            <a:ext cx="563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Freddie Mac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04800" y="199256"/>
            <a:ext cx="506930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Mortgage 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Freddie Mac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30-Year Fixed Rate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887819" y="1584270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Projected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030E961-68E5-470F-969C-F3B41076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029" y="4168444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A870D57-63F3-4087-ADC1-FAAA8F39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913" y="3267984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2017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8131DBF-6CF2-41E5-ABB1-96FED669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50" y="3269113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1D467C9-0A58-4E1E-A9B0-C3CCF390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590" y="3645224"/>
            <a:ext cx="91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2289582A-6434-46E3-A1CC-FD43234A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153" y="4058033"/>
            <a:ext cx="91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4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F824FE-980C-4E52-8198-5FB8C662AEAC}"/>
              </a:ext>
            </a:extLst>
          </p:cNvPr>
          <p:cNvGraphicFramePr/>
          <p:nvPr/>
        </p:nvGraphicFramePr>
        <p:xfrm>
          <a:off x="393895" y="365760"/>
          <a:ext cx="8482819" cy="596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546AD3-F8CA-4D9C-BF36-9936278FC597}"/>
              </a:ext>
            </a:extLst>
          </p:cNvPr>
          <p:cNvSpPr txBox="1"/>
          <p:nvPr/>
        </p:nvSpPr>
        <p:spPr>
          <a:xfrm>
            <a:off x="7783914" y="6330462"/>
            <a:ext cx="1092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Freddie Mac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14BC2-7E50-419F-94E0-D1B6A0FD04EB}"/>
              </a:ext>
            </a:extLst>
          </p:cNvPr>
          <p:cNvSpPr txBox="1"/>
          <p:nvPr/>
        </p:nvSpPr>
        <p:spPr>
          <a:xfrm>
            <a:off x="1280162" y="3138806"/>
            <a:ext cx="4571998" cy="156966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Year Fixed Mortgage Rate </a:t>
            </a:r>
          </a:p>
        </p:txBody>
      </p:sp>
    </p:spTree>
    <p:extLst>
      <p:ext uri="{BB962C8B-B14F-4D97-AF65-F5344CB8AC3E}">
        <p14:creationId xmlns:p14="http://schemas.microsoft.com/office/powerpoint/2010/main" val="145445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E1F7A0-E0C0-4E6A-84A5-F8B77359E695}"/>
              </a:ext>
            </a:extLst>
          </p:cNvPr>
          <p:cNvSpPr txBox="1"/>
          <p:nvPr/>
        </p:nvSpPr>
        <p:spPr>
          <a:xfrm>
            <a:off x="6279277" y="6467660"/>
            <a:ext cx="2504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Association of Realtors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598EFE-BFD5-4D62-8921-B09608E84308}"/>
              </a:ext>
            </a:extLst>
          </p:cNvPr>
          <p:cNvGraphicFramePr/>
          <p:nvPr/>
        </p:nvGraphicFramePr>
        <p:xfrm>
          <a:off x="253218" y="211016"/>
          <a:ext cx="8665699" cy="625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FE7509-998B-4B31-86D6-CF0C47B36505}"/>
              </a:ext>
            </a:extLst>
          </p:cNvPr>
          <p:cNvSpPr txBox="1"/>
          <p:nvPr/>
        </p:nvSpPr>
        <p:spPr>
          <a:xfrm>
            <a:off x="661181" y="4034451"/>
            <a:ext cx="3443573" cy="14465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 as 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Income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F512D-C6BB-481B-98D5-EDC29179BB80}"/>
              </a:ext>
            </a:extLst>
          </p:cNvPr>
          <p:cNvSpPr txBox="1"/>
          <p:nvPr/>
        </p:nvSpPr>
        <p:spPr>
          <a:xfrm>
            <a:off x="4848244" y="972926"/>
            <a:ext cx="286206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Historic Norm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21.2%</a:t>
            </a:r>
          </a:p>
        </p:txBody>
      </p:sp>
    </p:spTree>
    <p:extLst>
      <p:ext uri="{BB962C8B-B14F-4D97-AF65-F5344CB8AC3E}">
        <p14:creationId xmlns:p14="http://schemas.microsoft.com/office/powerpoint/2010/main" val="408477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048449" y="508000"/>
            <a:ext cx="722967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Greater</a:t>
            </a:r>
            <a:br>
              <a:rPr lang="en-US" altLang="en-US" sz="8800" b="1" dirty="0">
                <a:solidFill>
                  <a:schemeClr val="bg1"/>
                </a:solidFill>
              </a:rPr>
            </a:br>
            <a:r>
              <a:rPr lang="en-US" altLang="en-US" sz="880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October 2019 Report 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2800" b="1" dirty="0">
                <a:solidFill>
                  <a:schemeClr val="bg1"/>
                </a:solidFill>
              </a:rPr>
              <a:t>With Results Through September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6892" y="51435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200" b="1" dirty="0"/>
              <a:t>September Closings Down 16.7% Compared To August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200" b="1" dirty="0"/>
              <a:t>September 2019 Closings Up 1.6% Compared To September 2018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200" b="1" dirty="0"/>
              <a:t>YTD Closings Units Up .5 (Statistically Flat) Compared To Last Year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200" b="1" dirty="0"/>
              <a:t>YTD Closing Volume Up 4.6% Compared To Last Year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62845834"/>
              </p:ext>
            </p:extLst>
          </p:nvPr>
        </p:nvGraphicFramePr>
        <p:xfrm>
          <a:off x="194441" y="495300"/>
          <a:ext cx="81534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2018-2019 Closing Units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886639"/>
            <a:ext cx="1976452" cy="7858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September Under Contract Down 8.7% Compared To August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Sept. 2019 Under Contract Up 15.7% Compared To Sept. 2018</a:t>
            </a:r>
            <a:br>
              <a:rPr lang="en-US" altLang="en-US" sz="2300" b="1" dirty="0"/>
            </a:br>
            <a:br>
              <a:rPr lang="en-US" altLang="en-US" sz="2300" b="1" dirty="0"/>
            </a:br>
            <a:endParaRPr lang="en-US" altLang="en-US" sz="240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44767951"/>
              </p:ext>
            </p:extLst>
          </p:nvPr>
        </p:nvGraphicFramePr>
        <p:xfrm>
          <a:off x="565150" y="685800"/>
          <a:ext cx="8013700" cy="48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Under Contract Trend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September New Listings Down 8.9% Compared To August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September 2019 New Listings Up 2.4% Compared To September 2018</a:t>
            </a:r>
            <a:br>
              <a:rPr lang="en-US" altLang="en-US" sz="2300" b="1" dirty="0"/>
            </a:br>
            <a:br>
              <a:rPr lang="en-US" altLang="en-US" sz="2300" b="1" dirty="0"/>
            </a:br>
            <a:endParaRPr lang="en-US" altLang="en-US" sz="240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29060702"/>
              </p:ext>
            </p:extLst>
          </p:nvPr>
        </p:nvGraphicFramePr>
        <p:xfrm>
          <a:off x="565150" y="762000"/>
          <a:ext cx="8013700" cy="48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9290994"/>
              </p:ext>
            </p:extLst>
          </p:nvPr>
        </p:nvGraphicFramePr>
        <p:xfrm>
          <a:off x="620713" y="1422400"/>
          <a:ext cx="8142287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Closings – September 2019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172200" y="2057400"/>
            <a:ext cx="2286000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85% Of Transactions In $100K-$500K Price Range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/>
          </p:cNvGraphicFramePr>
          <p:nvPr/>
        </p:nvGraphicFramePr>
        <p:xfrm>
          <a:off x="228600" y="609600"/>
          <a:ext cx="8610600" cy="635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36825" y="457200"/>
            <a:ext cx="6248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America’s Choice of Best Long Term Investment</a:t>
            </a:r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4343400" y="6477000"/>
            <a:ext cx="4713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Gallup 2019</a:t>
            </a:r>
          </a:p>
        </p:txBody>
      </p:sp>
    </p:spTree>
    <p:extLst>
      <p:ext uri="{BB962C8B-B14F-4D97-AF65-F5344CB8AC3E}">
        <p14:creationId xmlns:p14="http://schemas.microsoft.com/office/powerpoint/2010/main" val="1187963644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September </a:t>
            </a:r>
            <a:r>
              <a:rPr lang="en-US" altLang="en-US" sz="3400" b="1" dirty="0">
                <a:solidFill>
                  <a:schemeClr val="tx2"/>
                </a:solidFill>
              </a:rPr>
              <a:t>2019 Compared To September 2018</a:t>
            </a:r>
            <a:endParaRPr lang="en-US" altLang="en-US" sz="3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5110237"/>
              </p:ext>
            </p:extLst>
          </p:nvPr>
        </p:nvGraphicFramePr>
        <p:xfrm>
          <a:off x="914400" y="838200"/>
          <a:ext cx="79009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Inventory Up 1.5% From Last Month </a:t>
            </a:r>
            <a:br>
              <a:rPr lang="en-US" altLang="en-US" sz="28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Up 7.2% Compared To Last Year  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Listed Inventory January 2018 – Sept. 2019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69562997"/>
              </p:ext>
            </p:extLst>
          </p:nvPr>
        </p:nvGraphicFramePr>
        <p:xfrm>
          <a:off x="381000" y="1182687"/>
          <a:ext cx="82677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381000" y="228600"/>
            <a:ext cx="8005763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55600" y="981075"/>
            <a:ext cx="8509000" cy="5668963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15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72529359"/>
              </p:ext>
            </p:extLst>
          </p:nvPr>
        </p:nvGraphicFramePr>
        <p:xfrm>
          <a:off x="445293" y="1114425"/>
          <a:ext cx="8253413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457200" y="4495800"/>
            <a:ext cx="7086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(September 2019, Based On Closed Sales)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Total Metro Atlanta “Months Of Inventory” Is 3.6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1371600" y="2828925"/>
            <a:ext cx="51482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ASP $311,000 In August.  Flat Compared To Last Month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 Up 5.1% From Last September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endParaRPr lang="en-US" alt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26641267"/>
              </p:ext>
            </p:extLst>
          </p:nvPr>
        </p:nvGraphicFramePr>
        <p:xfrm>
          <a:off x="381001" y="908050"/>
          <a:ext cx="82677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5943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Annual ASP Up 78% From Bottom Of 2011</a:t>
            </a:r>
            <a:endParaRPr lang="en-US" altLang="en-US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01472039"/>
              </p:ext>
            </p:extLst>
          </p:nvPr>
        </p:nvGraphicFramePr>
        <p:xfrm>
          <a:off x="457200" y="647341"/>
          <a:ext cx="81534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6200" y="5791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Jan 2010 Through July 2019 (Reported September 24, 2019)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Home Values Up 85%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49216883"/>
              </p:ext>
            </p:extLst>
          </p:nvPr>
        </p:nvGraphicFramePr>
        <p:xfrm>
          <a:off x="92015" y="762000"/>
          <a:ext cx="8848696" cy="53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52400" y="6858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74372"/>
              </p:ext>
            </p:extLst>
          </p:nvPr>
        </p:nvGraphicFramePr>
        <p:xfrm>
          <a:off x="990600" y="1676400"/>
          <a:ext cx="3200400" cy="44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40.26%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35.16%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30.96%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20.19%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15.21%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14.47%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25.12%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41.56%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32328"/>
              </p:ext>
            </p:extLst>
          </p:nvPr>
        </p:nvGraphicFramePr>
        <p:xfrm>
          <a:off x="4800600" y="1676400"/>
          <a:ext cx="3200400" cy="44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56.01%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69.12%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42.39%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31.03%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11.24%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Case Shiller Index For Metro Atlanta - July 2019 As Reported September 24, 2019.  </a:t>
            </a:r>
            <a:br>
              <a:rPr lang="en-US" altLang="en-US" sz="1600" dirty="0"/>
            </a:br>
            <a:r>
              <a:rPr lang="en-US" altLang="en-US" sz="16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03046351"/>
              </p:ext>
            </p:extLst>
          </p:nvPr>
        </p:nvGraphicFramePr>
        <p:xfrm>
          <a:off x="269875" y="534988"/>
          <a:ext cx="8524875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28600" y="5867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Recent Bottom Was March 2012.  </a:t>
            </a:r>
            <a:br>
              <a:rPr lang="en-US" altLang="en-US" sz="2400" dirty="0"/>
            </a:br>
            <a:r>
              <a:rPr lang="en-US" altLang="en-US" sz="240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838200" y="990600"/>
            <a:ext cx="7696200" cy="1981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8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CC66F-AF86-794A-81AC-583773240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4" b="4980"/>
          <a:stretch/>
        </p:blipFill>
        <p:spPr>
          <a:xfrm>
            <a:off x="0" y="742927"/>
            <a:ext cx="9144000" cy="6038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2731" y="6399311"/>
            <a:ext cx="8972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CoreLogic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09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2467EF1-BE58-44E8-AE47-D0F9C00AC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736" y="331885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Forecasted Y-O-Y % Change in Price</a:t>
            </a:r>
          </a:p>
        </p:txBody>
      </p:sp>
    </p:spTree>
    <p:extLst>
      <p:ext uri="{BB962C8B-B14F-4D97-AF65-F5344CB8AC3E}">
        <p14:creationId xmlns:p14="http://schemas.microsoft.com/office/powerpoint/2010/main" val="312313767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5298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3DE3CC48-E951-459B-AE0D-681961CE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72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21320398"/>
              </p:ext>
            </p:extLst>
          </p:nvPr>
        </p:nvGraphicFramePr>
        <p:xfrm>
          <a:off x="499322" y="685800"/>
          <a:ext cx="8381999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Annual Closed Volume – September 2019 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($ Volume in Billions)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28600" y="6248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050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61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800" b="1">
                <a:solidFill>
                  <a:schemeClr val="bg1"/>
                </a:solidFill>
              </a:rPr>
              <a:t>Georgia Economic &amp; Housing Trends</a:t>
            </a:r>
            <a:endParaRPr lang="en-US" alt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Top State For Business</a:t>
            </a:r>
            <a:br>
              <a:rPr lang="en-US" altLang="en-US" sz="4400" b="1" dirty="0">
                <a:latin typeface="Georgia" panose="02040502050405020303" pitchFamily="18" charset="0"/>
              </a:rPr>
            </a:br>
            <a:r>
              <a:rPr lang="en-US" altLang="en-US" sz="2400" dirty="0">
                <a:latin typeface="Georgia" panose="02040502050405020303" pitchFamily="18" charset="0"/>
              </a:rPr>
              <a:t>Site Selection Magazine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pic>
        <p:nvPicPr>
          <p:cNvPr id="55298" name="Picture 2" descr="Image result for georgia number 1 state for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199"/>
            <a:ext cx="4038600" cy="4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9050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 Years in a Row!</a:t>
            </a:r>
          </a:p>
          <a:p>
            <a:pPr algn="ctr"/>
            <a:r>
              <a:rPr lang="en-US" sz="3600" dirty="0"/>
              <a:t>2018</a:t>
            </a:r>
          </a:p>
          <a:p>
            <a:pPr algn="ctr"/>
            <a:r>
              <a:rPr lang="en-US" sz="3600" dirty="0"/>
              <a:t>2017</a:t>
            </a:r>
          </a:p>
          <a:p>
            <a:pPr algn="ctr"/>
            <a:r>
              <a:rPr lang="en-US" sz="3600" dirty="0"/>
              <a:t>2016</a:t>
            </a:r>
          </a:p>
          <a:p>
            <a:pPr algn="ctr"/>
            <a:r>
              <a:rPr lang="en-US" sz="3600" dirty="0"/>
              <a:t>2015</a:t>
            </a:r>
          </a:p>
          <a:p>
            <a:pPr algn="ctr"/>
            <a:r>
              <a:rPr lang="en-US" sz="3600" dirty="0"/>
              <a:t>2014</a:t>
            </a:r>
          </a:p>
          <a:p>
            <a:pPr algn="ctr"/>
            <a:r>
              <a:rPr lang="en-US" sz="3600" dirty="0"/>
              <a:t>2013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Buyers Moving To Atlanta!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187450"/>
            <a:ext cx="8610600" cy="4940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4548188" y="2286000"/>
            <a:ext cx="4267200" cy="304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latest moving destination list and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6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04800" y="1752600"/>
            <a:ext cx="21336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Baby Boomers Are Coming To Be Close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To Their </a:t>
            </a:r>
            <a:r>
              <a:rPr lang="en-US" sz="2800" b="1" dirty="0">
                <a:latin typeface="Times" charset="0"/>
              </a:rPr>
              <a:t>Children &amp; Grandchildren.</a:t>
            </a:r>
            <a:endParaRPr lang="en-US" sz="2800" b="1" dirty="0">
              <a:latin typeface="+mj-lt"/>
            </a:endParaRP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6945313" y="6424613"/>
            <a:ext cx="16541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i="1"/>
              <a:t>Source :Census Bureau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143000"/>
          <a:ext cx="8686800" cy="5584815"/>
        </p:xfrm>
        <a:graphic>
          <a:graphicData uri="http://schemas.openxmlformats.org/drawingml/2006/table">
            <a:tbl>
              <a:tblPr/>
              <a:tblGrid>
                <a:gridCol w="192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8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Population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 of Share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Under 20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20-64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65+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25-39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45-59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Dallas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6,144,489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Atlanta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    5,271,550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Phoenix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4,179,427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Denver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2,466,591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Riverside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4,081,371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5,629,127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2,174,631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Seattle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3,309,347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Sacramento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2,091,120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5,306,125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Angeles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12,875,587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Diego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2,974,859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Francisco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4,203,898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Orlando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2,032,496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Minneapolis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3,208,212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Chicago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9,522,879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York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18,815,988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4,482,857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Cincinnati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2,134,864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Baltimore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2,668,056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Detroit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4,467,592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Philadelphia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5,827,962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Louis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2,802,282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Miami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5,413,212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Tampa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2,723,949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Cleveland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2,096,471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9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Pittsburgh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2,355,712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438400" y="3100388"/>
            <a:ext cx="5943600" cy="17526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Metro Atlanta Has The: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#2 Population Age 25-39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#5 Population Under 20</a:t>
            </a:r>
          </a:p>
        </p:txBody>
      </p:sp>
      <p:cxnSp>
        <p:nvCxnSpPr>
          <p:cNvPr id="87281" name="Straight Arrow Connector 7"/>
          <p:cNvCxnSpPr>
            <a:cxnSpLocks noChangeShapeType="1"/>
          </p:cNvCxnSpPr>
          <p:nvPr/>
        </p:nvCxnSpPr>
        <p:spPr bwMode="auto">
          <a:xfrm flipV="1">
            <a:off x="6781800" y="1981200"/>
            <a:ext cx="762000" cy="1219200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282" name="Straight Arrow Connector 9"/>
          <p:cNvCxnSpPr>
            <a:cxnSpLocks noChangeShapeType="1"/>
          </p:cNvCxnSpPr>
          <p:nvPr/>
        </p:nvCxnSpPr>
        <p:spPr bwMode="auto">
          <a:xfrm flipH="1" flipV="1">
            <a:off x="4876800" y="1905000"/>
            <a:ext cx="914400" cy="1195388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276600" y="990600"/>
            <a:ext cx="2057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276600" y="990600"/>
            <a:ext cx="19812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DC55F-1353-41A2-9948-6E9E85A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4" y="685800"/>
            <a:ext cx="8958328" cy="60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2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46213"/>
            <a:ext cx="77057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Population By County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4BFF-D999-44F2-A5AC-ADD2DD03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0" y="838200"/>
            <a:ext cx="8605900" cy="56055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E592-DA8A-41CA-9C92-1C84D562E5FF}"/>
              </a:ext>
            </a:extLst>
          </p:cNvPr>
          <p:cNvSpPr/>
          <p:nvPr/>
        </p:nvSpPr>
        <p:spPr bwMode="auto">
          <a:xfrm>
            <a:off x="6324600" y="6443704"/>
            <a:ext cx="2057400" cy="231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63795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CC66F-AF86-794A-81AC-583773240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5012"/>
          <a:stretch/>
        </p:blipFill>
        <p:spPr>
          <a:xfrm>
            <a:off x="30996" y="714030"/>
            <a:ext cx="9097248" cy="6041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6399311"/>
            <a:ext cx="8972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CoreLogic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09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2467EF1-BE58-44E8-AE47-D0F9C00AC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020" y="52310"/>
            <a:ext cx="655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Home </a:t>
            </a:r>
            <a:r>
              <a:rPr kumimoji="0" lang="es-US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Equity</a:t>
            </a:r>
            <a:r>
              <a:rPr kumimoji="0" lang="es-US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 </a:t>
            </a:r>
            <a:r>
              <a:rPr kumimoji="0" lang="es-US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Gain</a:t>
            </a:r>
            <a:br>
              <a:rPr kumimoji="0" lang="es-US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</a:br>
            <a:r>
              <a:rPr kumimoji="0" lang="es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(</a:t>
            </a:r>
            <a:r>
              <a:rPr kumimoji="0" lang="es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Gain</a:t>
            </a:r>
            <a:r>
              <a:rPr kumimoji="0" lang="es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/ </a:t>
            </a:r>
            <a:r>
              <a:rPr kumimoji="0" lang="es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Loss</a:t>
            </a:r>
            <a:r>
              <a:rPr kumimoji="0" lang="es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 in 2nd </a:t>
            </a:r>
            <a:r>
              <a:rPr kumimoji="0" lang="es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Quarter</a:t>
            </a:r>
            <a:r>
              <a:rPr kumimoji="0" lang="es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 </a:t>
            </a:r>
            <a:r>
              <a:rPr kumimoji="0" lang="es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of</a:t>
            </a:r>
            <a:r>
              <a:rPr kumimoji="0" lang="es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 2019)</a:t>
            </a:r>
            <a:endParaRPr kumimoji="0" lang="es-US" alt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96766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886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419600" y="1828800"/>
            <a:ext cx="4235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U.S. Conference of Mayors Report predicts that Metro Atlanta will be the 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EECA3A-C78C-4E45-AF65-63287DF8F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 b="5299"/>
          <a:stretch/>
        </p:blipFill>
        <p:spPr>
          <a:xfrm>
            <a:off x="0" y="665583"/>
            <a:ext cx="9144000" cy="6192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83357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Average Days on the Market</a:t>
            </a:r>
          </a:p>
        </p:txBody>
      </p:sp>
    </p:spTree>
    <p:extLst>
      <p:ext uri="{BB962C8B-B14F-4D97-AF65-F5344CB8AC3E}">
        <p14:creationId xmlns:p14="http://schemas.microsoft.com/office/powerpoint/2010/main" val="87325921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CE96-ECB1-4945-AF1A-800CDE907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 b="6188"/>
          <a:stretch/>
        </p:blipFill>
        <p:spPr>
          <a:xfrm>
            <a:off x="0" y="759671"/>
            <a:ext cx="9143999" cy="60983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6579" y="109537"/>
            <a:ext cx="2890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Seller Traffic</a:t>
            </a:r>
          </a:p>
        </p:txBody>
      </p:sp>
    </p:spTree>
    <p:extLst>
      <p:ext uri="{BB962C8B-B14F-4D97-AF65-F5344CB8AC3E}">
        <p14:creationId xmlns:p14="http://schemas.microsoft.com/office/powerpoint/2010/main" val="297678878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CC66F-AF86-794A-81AC-583773240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 b="6331"/>
          <a:stretch/>
        </p:blipFill>
        <p:spPr>
          <a:xfrm>
            <a:off x="0" y="685800"/>
            <a:ext cx="9161163" cy="6096000"/>
          </a:xfrm>
          <a:prstGeom prst="rect">
            <a:avLst/>
          </a:prstGeom>
        </p:spPr>
      </p:pic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09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6581" y="133350"/>
            <a:ext cx="2890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Buyer Traffic</a:t>
            </a:r>
          </a:p>
        </p:txBody>
      </p:sp>
    </p:spTree>
    <p:extLst>
      <p:ext uri="{BB962C8B-B14F-4D97-AF65-F5344CB8AC3E}">
        <p14:creationId xmlns:p14="http://schemas.microsoft.com/office/powerpoint/2010/main" val="378214599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Annual Salary To Buy A Home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BEEFE-D22A-42CD-86AF-131D4763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095"/>
            <a:ext cx="9144000" cy="5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Most Expensive Metros </a:t>
            </a:r>
            <a:br>
              <a:rPr lang="en-US" altLang="en-US" sz="4400" b="1" dirty="0">
                <a:latin typeface="Georgia" panose="02040502050405020303" pitchFamily="18" charset="0"/>
              </a:rPr>
            </a:br>
            <a:r>
              <a:rPr lang="en-US" altLang="en-US" sz="4400" b="1" dirty="0">
                <a:latin typeface="Georgia" panose="02040502050405020303" pitchFamily="18" charset="0"/>
              </a:rPr>
              <a:t>To Buy A Home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C5F7D-123D-436E-8D1C-CC130973B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5" y="1676400"/>
            <a:ext cx="8741862" cy="3933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1882A-AC1B-4815-B3C8-0BF3587E05FD}"/>
              </a:ext>
            </a:extLst>
          </p:cNvPr>
          <p:cNvSpPr/>
          <p:nvPr/>
        </p:nvSpPr>
        <p:spPr bwMode="auto">
          <a:xfrm>
            <a:off x="6705600" y="5880419"/>
            <a:ext cx="1905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Source:  HSH.com</a:t>
            </a:r>
          </a:p>
        </p:txBody>
      </p:sp>
    </p:spTree>
    <p:extLst>
      <p:ext uri="{BB962C8B-B14F-4D97-AF65-F5344CB8AC3E}">
        <p14:creationId xmlns:p14="http://schemas.microsoft.com/office/powerpoint/2010/main" val="38412682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25661</TotalTime>
  <Words>1809</Words>
  <Application>Microsoft Office PowerPoint</Application>
  <PresentationFormat>On-screen Show (4:3)</PresentationFormat>
  <Paragraphs>524</Paragraphs>
  <Slides>40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Calibri Regular</vt:lpstr>
      <vt:lpstr>Georgia</vt:lpstr>
      <vt:lpstr>Times</vt:lpstr>
      <vt:lpstr>Times New Roman</vt:lpstr>
      <vt:lpstr>Blank Presentation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831</cp:revision>
  <cp:lastPrinted>2017-02-14T21:07:31Z</cp:lastPrinted>
  <dcterms:created xsi:type="dcterms:W3CDTF">2009-11-10T19:50:21Z</dcterms:created>
  <dcterms:modified xsi:type="dcterms:W3CDTF">2019-10-14T15:22:33Z</dcterms:modified>
</cp:coreProperties>
</file>