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Shape 4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r>
              <a:t>1. 60 units from SOI = 322,031 GCI Team </a:t>
            </a:r>
          </a:p>
          <a:p>
            <a:pPr>
              <a:lnSpc>
                <a:spcPct val="117999"/>
              </a:lnSpc>
            </a:pPr>
            <a:r>
              <a:t>Personal production 41 units SOI $176,573 GCI SOI</a:t>
            </a:r>
          </a:p>
          <a:p>
            <a:pPr>
              <a:lnSpc>
                <a:spcPct val="117999"/>
              </a:lnSpc>
            </a:pPr>
            <a:endParaRPr/>
          </a:p>
          <a:p>
            <a:pPr>
              <a:lnSpc>
                <a:spcPct val="117999"/>
              </a:lnSpc>
            </a:pPr>
            <a:r>
              <a:t>2.  17 units closed YTD SOI Team = $91,759</a:t>
            </a:r>
          </a:p>
          <a:p>
            <a:pPr>
              <a:lnSpc>
                <a:spcPct val="117999"/>
              </a:lnSpc>
            </a:pPr>
            <a:r>
              <a:t>Personal production 17 units closed YTD SOI  = $85,561 </a:t>
            </a:r>
          </a:p>
          <a:p>
            <a:pPr>
              <a:lnSpc>
                <a:spcPct val="117999"/>
              </a:lnSpc>
            </a:pPr>
            <a:endParaRPr/>
          </a:p>
          <a:p>
            <a:pPr>
              <a:lnSpc>
                <a:spcPct val="117999"/>
              </a:lnSpc>
            </a:pPr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6" name="Shape 6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1.jpeg" descr="2015_TomFerry_PPT_Template_Basic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 descr="Rectangle"/>
          <p:cNvSpPr/>
          <p:nvPr/>
        </p:nvSpPr>
        <p:spPr>
          <a:xfrm>
            <a:off x="4648200" y="1677890"/>
            <a:ext cx="15087600" cy="91447"/>
          </a:xfrm>
          <a:prstGeom prst="rect">
            <a:avLst/>
          </a:prstGeom>
          <a:solidFill>
            <a:srgbClr val="262626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3962400" y="449639"/>
            <a:ext cx="16459200" cy="2485270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1828800">
              <a:lnSpc>
                <a:spcPct val="90000"/>
              </a:lnSpc>
              <a:defRPr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3962400" y="2934903"/>
            <a:ext cx="16459200" cy="9582920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60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1028700" indent="-571500" algn="ctr" defTabSz="1828800">
              <a:lnSpc>
                <a:spcPct val="90000"/>
              </a:lnSpc>
              <a:spcBef>
                <a:spcPts val="2000"/>
              </a:spcBef>
              <a:buSzPct val="100000"/>
              <a:defRPr sz="60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600200" indent="-685800" algn="ctr" defTabSz="1828800">
              <a:lnSpc>
                <a:spcPct val="90000"/>
              </a:lnSpc>
              <a:spcBef>
                <a:spcPts val="2000"/>
              </a:spcBef>
              <a:buSzPct val="100000"/>
              <a:defRPr sz="60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2133600" indent="-762000" algn="ctr" defTabSz="1828800">
              <a:lnSpc>
                <a:spcPct val="90000"/>
              </a:lnSpc>
              <a:spcBef>
                <a:spcPts val="2000"/>
              </a:spcBef>
              <a:buSzPct val="100000"/>
              <a:defRPr sz="60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590800" indent="-762000" algn="ctr" defTabSz="1828800">
              <a:lnSpc>
                <a:spcPct val="90000"/>
              </a:lnSpc>
              <a:spcBef>
                <a:spcPts val="2000"/>
              </a:spcBef>
              <a:buSzPct val="100000"/>
              <a:defRPr sz="6000">
                <a:solidFill>
                  <a:srgbClr val="262626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15619890" y="12441381"/>
            <a:ext cx="534511" cy="542639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1828800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6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1219199" y="474295"/>
            <a:ext cx="21945601" cy="2286001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0600" b="1">
                <a:solidFill>
                  <a:srgbClr val="1731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xfrm>
            <a:off x="1219199" y="3198509"/>
            <a:ext cx="21945601" cy="8993491"/>
          </a:xfrm>
          <a:prstGeom prst="rect">
            <a:avLst/>
          </a:prstGeom>
        </p:spPr>
        <p:txBody>
          <a:bodyPr lIns="121919" tIns="121919" rIns="121919" bIns="121919" anchor="t"/>
          <a:lstStyle>
            <a:lvl1pPr marL="900112" indent="-900112" defTabSz="1219200">
              <a:spcBef>
                <a:spcPts val="2000"/>
              </a:spcBef>
              <a:buSzPct val="100000"/>
              <a:buFont typeface="Arial"/>
              <a:defRPr sz="8400">
                <a:solidFill>
                  <a:srgbClr val="4F4F4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14450" indent="-857250" defTabSz="1219200">
              <a:spcBef>
                <a:spcPts val="2000"/>
              </a:spcBef>
              <a:buSzPct val="100000"/>
              <a:buFont typeface="Arial"/>
              <a:buChar char="–"/>
              <a:defRPr sz="8400">
                <a:solidFill>
                  <a:srgbClr val="4F4F4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714500" indent="-800100" defTabSz="1219200">
              <a:spcBef>
                <a:spcPts val="2000"/>
              </a:spcBef>
              <a:buSzPct val="100000"/>
              <a:buFont typeface="Arial"/>
              <a:defRPr sz="8400">
                <a:solidFill>
                  <a:srgbClr val="4F4F4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331720" indent="-960120" defTabSz="1219200">
              <a:spcBef>
                <a:spcPts val="2000"/>
              </a:spcBef>
              <a:buSzPct val="100000"/>
              <a:buFont typeface="Arial"/>
              <a:buChar char="–"/>
              <a:defRPr sz="8400">
                <a:solidFill>
                  <a:srgbClr val="4F4F4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788920" indent="-960120" defTabSz="1219200">
              <a:spcBef>
                <a:spcPts val="2000"/>
              </a:spcBef>
              <a:buSzPct val="100000"/>
              <a:buFont typeface="Arial"/>
              <a:buChar char="»"/>
              <a:defRPr sz="8400">
                <a:solidFill>
                  <a:srgbClr val="4F4F4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9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192000"/>
            <a:ext cx="24384001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3200">
                <a:solidFill>
                  <a:srgbClr val="1731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1219199" y="474293"/>
            <a:ext cx="21945601" cy="2286003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0600" b="1">
                <a:solidFill>
                  <a:srgbClr val="1731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1219199" y="3198509"/>
            <a:ext cx="21945601" cy="8993491"/>
          </a:xfrm>
          <a:prstGeom prst="rect">
            <a:avLst/>
          </a:prstGeom>
        </p:spPr>
        <p:txBody>
          <a:bodyPr lIns="121919" tIns="121919" rIns="121919" bIns="121919" anchor="t"/>
          <a:lstStyle>
            <a:lvl1pPr marL="900112" indent="-900112" defTabSz="1219200">
              <a:spcBef>
                <a:spcPts val="1800"/>
              </a:spcBef>
              <a:buSzPct val="100000"/>
              <a:buFont typeface="Arial"/>
              <a:defRPr sz="8400">
                <a:solidFill>
                  <a:srgbClr val="4F4F4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314448" indent="-857248" defTabSz="1219200">
              <a:spcBef>
                <a:spcPts val="1800"/>
              </a:spcBef>
              <a:buSzPct val="100000"/>
              <a:buFont typeface="Arial"/>
              <a:buChar char="–"/>
              <a:defRPr sz="8400">
                <a:solidFill>
                  <a:srgbClr val="4F4F4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714500" indent="-800100" defTabSz="1219200">
              <a:spcBef>
                <a:spcPts val="1800"/>
              </a:spcBef>
              <a:buSzPct val="100000"/>
              <a:buFont typeface="Arial"/>
              <a:defRPr sz="8400">
                <a:solidFill>
                  <a:srgbClr val="4F4F4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331720" indent="-960120" defTabSz="1219200">
              <a:spcBef>
                <a:spcPts val="1800"/>
              </a:spcBef>
              <a:buSzPct val="100000"/>
              <a:buFont typeface="Arial"/>
              <a:buChar char="–"/>
              <a:defRPr sz="8400">
                <a:solidFill>
                  <a:srgbClr val="4F4F4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788920" indent="-960120" defTabSz="1219200">
              <a:spcBef>
                <a:spcPts val="1800"/>
              </a:spcBef>
              <a:buSzPct val="100000"/>
              <a:buFont typeface="Arial"/>
              <a:buChar char="»"/>
              <a:defRPr sz="8400">
                <a:solidFill>
                  <a:srgbClr val="4F4F4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9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192000"/>
            <a:ext cx="24384001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6766619" y="12362477"/>
            <a:ext cx="708581" cy="700446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3200">
                <a:solidFill>
                  <a:srgbClr val="1731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13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1.jpeg" descr="TF_16x9_PPTtemplate_2017_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277343"/>
            <a:ext cx="24384001" cy="1438657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3200">
                <a:solidFill>
                  <a:srgbClr val="1731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1.jpeg" descr="2015_TomFerry_PPT_Template_Basic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 descr="Rectangle"/>
          <p:cNvSpPr/>
          <p:nvPr/>
        </p:nvSpPr>
        <p:spPr>
          <a:xfrm>
            <a:off x="4648200" y="1677890"/>
            <a:ext cx="15087600" cy="91447"/>
          </a:xfrm>
          <a:prstGeom prst="rect">
            <a:avLst/>
          </a:prstGeom>
          <a:solidFill>
            <a:srgbClr val="262626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sldNum" sz="quarter" idx="2"/>
          </p:nvPr>
        </p:nvSpPr>
        <p:spPr>
          <a:xfrm>
            <a:off x="19887090" y="12441381"/>
            <a:ext cx="534511" cy="542638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1828800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1.jpeg" descr="2015_TomFerry_PPT_Template_Basic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19887090" y="12441381"/>
            <a:ext cx="534511" cy="542638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1828800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1.jpeg" descr="TF_16x9_PPTtemplate_2017_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277343"/>
            <a:ext cx="24384001" cy="143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3.jpeg" descr="TomFerry_SocialSlid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2305793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3200">
                <a:solidFill>
                  <a:srgbClr val="1731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1.jpeg" descr="TF_16x9_PPTtemplate_2017_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277343"/>
            <a:ext cx="24384001" cy="143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2.jpeg" descr="TomFerry_Universal_Slides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3"/>
            <a:ext cx="24384001" cy="1231053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3200">
                <a:solidFill>
                  <a:srgbClr val="1731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2F50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1" cy="736601"/>
          </a:xfrm>
          <a:prstGeom prst="rect">
            <a:avLst/>
          </a:prstGeom>
        </p:spPr>
        <p:txBody>
          <a:bodyPr lIns="68579" tIns="68579" rIns="68579" bIns="68579" anchor="ctr"/>
          <a:lstStyle>
            <a:lvl1pPr algn="r" defTabSz="68580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mortagecalculator.or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openxmlformats.org/officeDocument/2006/relationships/image" Target="../media/image48.jpeg"/><Relationship Id="rId21" Type="http://schemas.openxmlformats.org/officeDocument/2006/relationships/image" Target="../media/image66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1.pn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19" Type="http://schemas.openxmlformats.org/officeDocument/2006/relationships/image" Target="../media/image64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Relationship Id="rId22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tomferry.com/BHHSGA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80C00405-8353-4DE3-A0BD-0C6FB8F8C60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82" y="3961"/>
            <a:ext cx="24331836" cy="1370807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-143792" y="1053440"/>
            <a:ext cx="24162204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000" b="1">
                <a:solidFill>
                  <a:srgbClr val="0130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Create Your Break Through</a:t>
            </a:r>
          </a:p>
        </p:txBody>
      </p:sp>
      <p:pic>
        <p:nvPicPr>
          <p:cNvPr id="211" name="0C436336-CF66-423C-A73A-3EEB5B3B28E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9407" y="3857350"/>
            <a:ext cx="12115805" cy="5303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title" idx="4294967295"/>
          </p:nvPr>
        </p:nvSpPr>
        <p:spPr>
          <a:xfrm>
            <a:off x="1828799" y="3564466"/>
            <a:ext cx="20726401" cy="5170644"/>
          </a:xfrm>
          <a:prstGeom prst="rect">
            <a:avLst/>
          </a:prstGeom>
        </p:spPr>
        <p:txBody>
          <a:bodyPr lIns="121919" tIns="121919" rIns="121919" bIns="121919" anchor="t"/>
          <a:lstStyle/>
          <a:p>
            <a:pPr defTabSz="1219200">
              <a:defRPr sz="10600" b="1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Interested</a:t>
            </a:r>
            <a:br/>
            <a:r>
              <a:rPr>
                <a:solidFill>
                  <a:srgbClr val="FFFFFF"/>
                </a:solidFill>
              </a:rPr>
              <a:t>or</a:t>
            </a:r>
            <a:br>
              <a:rPr>
                <a:solidFill>
                  <a:srgbClr val="FFFFFF"/>
                </a:solidFill>
              </a:rPr>
            </a:br>
            <a:r>
              <a:rPr>
                <a:solidFill>
                  <a:srgbClr val="FFFFFF"/>
                </a:solidFill>
              </a:rPr>
              <a:t>Are You ALL IN?</a:t>
            </a:r>
          </a:p>
        </p:txBody>
      </p:sp>
      <p:grpSp>
        <p:nvGrpSpPr>
          <p:cNvPr id="291" name="Group 291"/>
          <p:cNvGrpSpPr/>
          <p:nvPr/>
        </p:nvGrpSpPr>
        <p:grpSpPr>
          <a:xfrm>
            <a:off x="0" y="12273975"/>
            <a:ext cx="24384001" cy="1445393"/>
            <a:chOff x="0" y="0"/>
            <a:chExt cx="24384000" cy="1445391"/>
          </a:xfrm>
        </p:grpSpPr>
        <p:grpSp>
          <p:nvGrpSpPr>
            <p:cNvPr id="289" name="Group 289"/>
            <p:cNvGrpSpPr/>
            <p:nvPr/>
          </p:nvGrpSpPr>
          <p:grpSpPr>
            <a:xfrm>
              <a:off x="0" y="22991"/>
              <a:ext cx="24384000" cy="1422401"/>
              <a:chOff x="0" y="0"/>
              <a:chExt cx="24384000" cy="1422400"/>
            </a:xfrm>
          </p:grpSpPr>
          <p:sp>
            <p:nvSpPr>
              <p:cNvPr id="282" name="Shape 282"/>
              <p:cNvSpPr/>
              <p:nvPr/>
            </p:nvSpPr>
            <p:spPr>
              <a:xfrm>
                <a:off x="0" y="0"/>
                <a:ext cx="1835308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3" name="Shape 283"/>
              <p:cNvSpPr/>
              <p:nvPr/>
            </p:nvSpPr>
            <p:spPr>
              <a:xfrm>
                <a:off x="17508537" y="0"/>
                <a:ext cx="6875463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4" name="Shape 284"/>
              <p:cNvSpPr/>
              <p:nvPr/>
            </p:nvSpPr>
            <p:spPr>
              <a:xfrm>
                <a:off x="17978113" y="292099"/>
                <a:ext cx="5936312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4800" spc="288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1">
                    <a:solidFill>
                      <a:srgbClr val="F7941E"/>
                    </a:solidFill>
                  </a:rPr>
                  <a:t>#</a:t>
                </a:r>
                <a:r>
                  <a:t>TomFerry</a:t>
                </a:r>
              </a:p>
            </p:txBody>
          </p:sp>
          <p:sp>
            <p:nvSpPr>
              <p:cNvPr id="285" name="Shape 285"/>
              <p:cNvSpPr/>
              <p:nvPr/>
            </p:nvSpPr>
            <p:spPr>
              <a:xfrm>
                <a:off x="16630650" y="0"/>
                <a:ext cx="172243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6" name="Shape 286"/>
              <p:cNvSpPr/>
              <p:nvPr/>
            </p:nvSpPr>
            <p:spPr>
              <a:xfrm>
                <a:off x="216560" y="76200"/>
                <a:ext cx="1270001" cy="1270000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 b="1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287" name="Shape 287"/>
              <p:cNvSpPr/>
              <p:nvPr/>
            </p:nvSpPr>
            <p:spPr>
              <a:xfrm>
                <a:off x="356260" y="203200"/>
                <a:ext cx="1016001" cy="1016000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8" name="Shape 288"/>
              <p:cNvSpPr/>
              <p:nvPr/>
            </p:nvSpPr>
            <p:spPr>
              <a:xfrm>
                <a:off x="477941" y="275728"/>
                <a:ext cx="747240" cy="820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468" tIns="67468" rIns="67468" bIns="67468" numCol="1" anchor="ctr">
                <a:noAutofit/>
              </a:bodyPr>
              <a:lstStyle/>
              <a:p>
                <a:pPr defTabSz="2522361">
                  <a:defRPr sz="4200" b="1" spc="-210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290" name="Shape 290"/>
            <p:cNvSpPr/>
            <p:nvPr/>
          </p:nvSpPr>
          <p:spPr>
            <a:xfrm>
              <a:off x="0" y="0"/>
              <a:ext cx="24384001" cy="25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0CB06DDC-78E5-4ACE-9EAC-CED6165CFCC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3125" y="59342"/>
            <a:ext cx="18397750" cy="12163803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10410336" y="3314279"/>
            <a:ext cx="13488015" cy="806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1219200">
              <a:defRPr sz="1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 </a:t>
            </a:r>
          </a:p>
          <a:p>
            <a:pPr defTabSz="1219200">
              <a:defRPr sz="1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FF8E00"/>
                </a:solidFill>
              </a:rPr>
              <a:t>COACHABLE </a:t>
            </a:r>
          </a:p>
          <a:p>
            <a:pPr defTabSz="1219200">
              <a:defRPr sz="1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ARE YOU?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335231A8-CD76-44D6-A4E9-268FC05B5784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9605" y="82039"/>
            <a:ext cx="18024790" cy="12016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08EE72FE-4C0E-4350-A4CF-C1EBC327D50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8890" y="0"/>
            <a:ext cx="16266220" cy="12221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roup 312"/>
          <p:cNvGrpSpPr/>
          <p:nvPr/>
        </p:nvGrpSpPr>
        <p:grpSpPr>
          <a:xfrm>
            <a:off x="0" y="12273975"/>
            <a:ext cx="24384001" cy="1445393"/>
            <a:chOff x="0" y="0"/>
            <a:chExt cx="24384000" cy="1445391"/>
          </a:xfrm>
        </p:grpSpPr>
        <p:grpSp>
          <p:nvGrpSpPr>
            <p:cNvPr id="310" name="Group 310"/>
            <p:cNvGrpSpPr/>
            <p:nvPr/>
          </p:nvGrpSpPr>
          <p:grpSpPr>
            <a:xfrm>
              <a:off x="0" y="22991"/>
              <a:ext cx="24384000" cy="1422401"/>
              <a:chOff x="0" y="0"/>
              <a:chExt cx="24384000" cy="1422400"/>
            </a:xfrm>
          </p:grpSpPr>
          <p:sp>
            <p:nvSpPr>
              <p:cNvPr id="303" name="Shape 303"/>
              <p:cNvSpPr/>
              <p:nvPr/>
            </p:nvSpPr>
            <p:spPr>
              <a:xfrm>
                <a:off x="0" y="0"/>
                <a:ext cx="1835308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17508537" y="0"/>
                <a:ext cx="6875463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17978113" y="292099"/>
                <a:ext cx="5936312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4800" spc="288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1">
                    <a:solidFill>
                      <a:srgbClr val="F7941E"/>
                    </a:solidFill>
                  </a:rPr>
                  <a:t>#</a:t>
                </a:r>
                <a:r>
                  <a:t>TomFerry</a:t>
                </a:r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16630650" y="0"/>
                <a:ext cx="172243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216560" y="76200"/>
                <a:ext cx="1270001" cy="1270000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 b="1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308" name="Shape 308"/>
              <p:cNvSpPr/>
              <p:nvPr/>
            </p:nvSpPr>
            <p:spPr>
              <a:xfrm>
                <a:off x="356260" y="203200"/>
                <a:ext cx="1016001" cy="1016000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9" name="Shape 309"/>
              <p:cNvSpPr/>
              <p:nvPr/>
            </p:nvSpPr>
            <p:spPr>
              <a:xfrm>
                <a:off x="477941" y="275728"/>
                <a:ext cx="747240" cy="820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468" tIns="67468" rIns="67468" bIns="67468" numCol="1" anchor="ctr">
                <a:noAutofit/>
              </a:bodyPr>
              <a:lstStyle/>
              <a:p>
                <a:pPr defTabSz="2522361">
                  <a:defRPr sz="4200" b="1" spc="-210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311" name="Shape 311"/>
            <p:cNvSpPr/>
            <p:nvPr/>
          </p:nvSpPr>
          <p:spPr>
            <a:xfrm>
              <a:off x="0" y="0"/>
              <a:ext cx="24384001" cy="25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13" name="997D875E-6338-47B9-B1EA-23D570CFFFE1-L0-001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62" y="880646"/>
            <a:ext cx="7513866" cy="10629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2094730E-2050-4250-8563-4388304CB5C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47097" y="856380"/>
            <a:ext cx="8166340" cy="1067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B30B0504-3C80-4F83-A727-031ABC97C110-L0-001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70" y="954575"/>
            <a:ext cx="7443236" cy="10481659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hape 316"/>
          <p:cNvSpPr/>
          <p:nvPr/>
        </p:nvSpPr>
        <p:spPr>
          <a:xfrm>
            <a:off x="2642476" y="7582218"/>
            <a:ext cx="19487861" cy="337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5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6000"/>
              <a:t>Purchaser’s Buying Power Increased</a:t>
            </a:r>
            <a:r>
              <a:rPr sz="8500"/>
              <a:t> by </a:t>
            </a:r>
            <a:r>
              <a:rPr sz="15500"/>
              <a:t>10%</a:t>
            </a:r>
            <a:r>
              <a:t> </a:t>
            </a:r>
          </a:p>
          <a:p>
            <a:pPr>
              <a:defRPr sz="6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 3 months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AB5F351F-B8E3-4983-9FF3-661A424AE0E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2486" y="0"/>
            <a:ext cx="17299028" cy="12179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2E63992F-9450-4F63-972A-326FD4F61128-L0-001.png"/>
          <p:cNvPicPr>
            <a:picLocks noChangeAspect="1"/>
          </p:cNvPicPr>
          <p:nvPr/>
        </p:nvPicPr>
        <p:blipFill>
          <a:blip r:embed="rId3">
            <a:extLst/>
          </a:blip>
          <a:srcRect l="3985" t="3985" r="3985" b="3985"/>
          <a:stretch>
            <a:fillRect/>
          </a:stretch>
        </p:blipFill>
        <p:spPr>
          <a:xfrm>
            <a:off x="4276487" y="75486"/>
            <a:ext cx="16265869" cy="12193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1268A727-F3A5-42C1-A351-8FC93FFACC58-L0-001.png"/>
          <p:cNvPicPr>
            <a:picLocks noChangeAspect="1"/>
          </p:cNvPicPr>
          <p:nvPr/>
        </p:nvPicPr>
        <p:blipFill>
          <a:blip r:embed="rId3">
            <a:extLst/>
          </a:blip>
          <a:srcRect l="1893" t="1893" r="1893" b="1893"/>
          <a:stretch>
            <a:fillRect/>
          </a:stretch>
        </p:blipFill>
        <p:spPr>
          <a:xfrm>
            <a:off x="4603597" y="25162"/>
            <a:ext cx="16279655" cy="12203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B32BA8D0-6757-46F4-8BDF-045F69C3E9A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5400" y="0"/>
            <a:ext cx="17873200" cy="12169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6241B33C-34DD-4D0E-91F6-2111EFEC684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0029" y="0"/>
            <a:ext cx="18803942" cy="121899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8022D1FA-4BFC-41AD-8DB1-FCC15F91521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5184" y="25858"/>
            <a:ext cx="17536522" cy="13166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9.png" descr="Image"/>
          <p:cNvPicPr>
            <a:picLocks noChangeAspect="1"/>
          </p:cNvPicPr>
          <p:nvPr/>
        </p:nvPicPr>
        <p:blipFill>
          <a:blip r:embed="rId3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/>
          <p:nvPr/>
        </p:nvSpPr>
        <p:spPr>
          <a:xfrm>
            <a:off x="1151315" y="879137"/>
            <a:ext cx="22579681" cy="1079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3A415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RENT v OWN </a:t>
            </a:r>
          </a:p>
          <a:p>
            <a:pPr>
              <a:defRPr>
                <a:solidFill>
                  <a:srgbClr val="F3A415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After 5 Years</a:t>
            </a:r>
            <a:endParaRPr b="1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/>
            <a:endParaRPr b="1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/>
            <a:r>
              <a: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RENT - $2,000x12x5yr=$120,000 			Mortgage - $2,000x12x5yr=$120,000</a:t>
            </a:r>
          </a:p>
          <a:p>
            <a:pPr algn="l"/>
            <a:r>
              <a: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Equity- $0 											Equity-$75,000 </a:t>
            </a:r>
            <a:r>
              <a:rPr>
                <a:solidFill>
                  <a:srgbClr val="FFFFFF"/>
                </a:solidFill>
              </a:rPr>
              <a:t>($300k x .05 x 5yrs)</a:t>
            </a:r>
            <a:endParaRPr b="1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/>
            <a:r>
              <a: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Tax Deduction -$0								TaxDed.-$22k ($108k x .32 -$12k)</a:t>
            </a:r>
          </a:p>
          <a:p>
            <a:pPr algn="l"/>
            <a:r>
              <a: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Down Payment -$0								Down Pay.-$15,000</a:t>
            </a:r>
          </a:p>
          <a:p>
            <a:pPr algn="l"/>
            <a:r>
              <a: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														Mortgage Paydown-$10,800</a:t>
            </a:r>
          </a:p>
          <a:p>
            <a:pPr algn="l"/>
            <a:r>
              <a: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Net Worth -$124,000 (total loss)			Net Worth + $122,800 </a:t>
            </a:r>
          </a:p>
          <a:p>
            <a:pPr algn="l"/>
            <a:endParaRPr b="1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/>
            <a:endParaRPr b="1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/>
            <a:endParaRPr b="1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/>
            <a:endParaRPr b="1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defRPr>
                <a:solidFill>
                  <a:srgbClr val="DCDEE0"/>
                </a:solidFill>
              </a:defRPr>
            </a:pPr>
            <a:r>
              <a:rPr u="sng">
                <a:hlinkClick r:id="rId3"/>
              </a:rPr>
              <a:t>mortagecalculator.org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26076AA5-8AD2-4E78-8B33-592656969E4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3853" y="0"/>
            <a:ext cx="16956294" cy="12169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 idx="4294967295"/>
          </p:nvPr>
        </p:nvSpPr>
        <p:spPr>
          <a:xfrm>
            <a:off x="1828799" y="4930488"/>
            <a:ext cx="20726401" cy="3012329"/>
          </a:xfrm>
          <a:prstGeom prst="rect">
            <a:avLst/>
          </a:prstGeom>
        </p:spPr>
        <p:txBody>
          <a:bodyPr lIns="121919" tIns="121919" rIns="121919" bIns="121919" anchor="t"/>
          <a:lstStyle>
            <a:lvl1pPr defTabSz="1219200">
              <a:defRPr sz="10600" b="1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WHAT DO WE ACTUALLY SELL? </a:t>
            </a:r>
          </a:p>
        </p:txBody>
      </p:sp>
      <p:grpSp>
        <p:nvGrpSpPr>
          <p:cNvPr id="349" name="Group 349"/>
          <p:cNvGrpSpPr/>
          <p:nvPr/>
        </p:nvGrpSpPr>
        <p:grpSpPr>
          <a:xfrm>
            <a:off x="0" y="12273975"/>
            <a:ext cx="24384001" cy="1445393"/>
            <a:chOff x="0" y="0"/>
            <a:chExt cx="24384000" cy="1445391"/>
          </a:xfrm>
        </p:grpSpPr>
        <p:grpSp>
          <p:nvGrpSpPr>
            <p:cNvPr id="347" name="Group 347"/>
            <p:cNvGrpSpPr/>
            <p:nvPr/>
          </p:nvGrpSpPr>
          <p:grpSpPr>
            <a:xfrm>
              <a:off x="0" y="22991"/>
              <a:ext cx="24384000" cy="1422401"/>
              <a:chOff x="0" y="0"/>
              <a:chExt cx="24384000" cy="1422400"/>
            </a:xfrm>
          </p:grpSpPr>
          <p:sp>
            <p:nvSpPr>
              <p:cNvPr id="340" name="Shape 340"/>
              <p:cNvSpPr/>
              <p:nvPr/>
            </p:nvSpPr>
            <p:spPr>
              <a:xfrm>
                <a:off x="0" y="0"/>
                <a:ext cx="1835308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17508537" y="0"/>
                <a:ext cx="6875463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17978113" y="292099"/>
                <a:ext cx="5936312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4800" spc="288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1">
                    <a:solidFill>
                      <a:srgbClr val="F7941E"/>
                    </a:solidFill>
                  </a:rPr>
                  <a:t>#</a:t>
                </a:r>
                <a:r>
                  <a:t>TomFerry</a:t>
                </a:r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16630650" y="0"/>
                <a:ext cx="172243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216560" y="76200"/>
                <a:ext cx="1270001" cy="1270000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 b="1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356260" y="203200"/>
                <a:ext cx="1016001" cy="1016000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477941" y="275728"/>
                <a:ext cx="747240" cy="820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468" tIns="67468" rIns="67468" bIns="67468" numCol="1" anchor="ctr">
                <a:noAutofit/>
              </a:bodyPr>
              <a:lstStyle/>
              <a:p>
                <a:pPr defTabSz="2522361">
                  <a:defRPr sz="4200" b="1" spc="-210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348" name="Shape 348"/>
            <p:cNvSpPr/>
            <p:nvPr/>
          </p:nvSpPr>
          <p:spPr>
            <a:xfrm>
              <a:off x="0" y="0"/>
              <a:ext cx="24384001" cy="25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7B87462E-5E4D-489A-9E13-6192A094308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7189" y="141118"/>
            <a:ext cx="7588564" cy="11788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E20EE744-420B-4653-81C6-20B24685558A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13298" y="493799"/>
            <a:ext cx="8946275" cy="11082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6476233" y="343280"/>
            <a:ext cx="10684068" cy="147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OPEN HOUSE DIALOGUE</a:t>
            </a:r>
          </a:p>
          <a:p>
            <a:pPr>
              <a:defRPr sz="37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Do you live in the neighborhood?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brought you by today?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Are you renting or do you own?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(RENT) How long have you been renting?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(OWN) Do you have to sell to buy?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Is your house on the market?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are you looking for in your next home?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 long have you been looking?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Is this the area you are looking in? 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Will you be paying cash or getting a mortgage?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Have your seen what interest rates are doing?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price range are you looking in?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Have you seen anything you like?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 have you been locating houses?</a:t>
            </a:r>
          </a:p>
          <a:p>
            <a:pPr>
              <a:defRPr sz="37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endParaRPr/>
          </a:p>
          <a:p>
            <a:endParaRPr/>
          </a:p>
          <a:p>
            <a:endParaRPr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359"/>
          <p:cNvSpPr/>
          <p:nvPr/>
        </p:nvSpPr>
        <p:spPr>
          <a:xfrm>
            <a:off x="-23369" y="338624"/>
            <a:ext cx="24269850" cy="1239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sz="6000" b="1" i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SETTING AN APPOINTMENT at OPEN HOUSES</a:t>
            </a:r>
          </a:p>
          <a:p>
            <a:pPr>
              <a:defRPr sz="37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sz="4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If there was an advantage to working with me that saves you time and money,</a:t>
            </a:r>
          </a:p>
          <a:p>
            <a:pPr>
              <a:defRPr sz="4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would you want to know about it?</a:t>
            </a:r>
          </a:p>
          <a:p>
            <a:pPr>
              <a:defRPr sz="4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sz="4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If I found the perfect property for you and it wasn’t on the market </a:t>
            </a:r>
          </a:p>
          <a:p>
            <a:pPr>
              <a:defRPr sz="4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would you want to know about it?</a:t>
            </a:r>
          </a:p>
          <a:p>
            <a:pPr>
              <a:defRPr sz="4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sz="4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Has anyone explained the process of buying a home to you?</a:t>
            </a:r>
          </a:p>
          <a:p>
            <a:pPr>
              <a:defRPr sz="40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sz="4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With our clients: we explain step by step what happens buying a home...</a:t>
            </a:r>
          </a:p>
          <a:p>
            <a:pPr>
              <a:defRPr sz="4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go thru the paperwork so they feel comfortable knowing what they’re signing...</a:t>
            </a:r>
          </a:p>
          <a:p>
            <a:pPr>
              <a:defRPr sz="4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Talk about market conditions...find out exactly what your looking for so not to waste your time...</a:t>
            </a:r>
          </a:p>
          <a:p>
            <a:pPr>
              <a:defRPr sz="4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develop a negotiating strategy to save you money...partner with vendors who will give great service and  make this an easy process. </a:t>
            </a:r>
          </a:p>
          <a:p>
            <a:pPr>
              <a:defRPr sz="40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sz="4000" b="1" i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Can you see the advantage of all this for you?</a:t>
            </a:r>
          </a:p>
          <a:p>
            <a:pPr>
              <a:defRPr sz="37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 idx="4294967295"/>
          </p:nvPr>
        </p:nvSpPr>
        <p:spPr>
          <a:xfrm>
            <a:off x="1205359" y="2196919"/>
            <a:ext cx="21866023" cy="8160476"/>
          </a:xfrm>
          <a:prstGeom prst="rect">
            <a:avLst/>
          </a:prstGeom>
        </p:spPr>
        <p:txBody>
          <a:bodyPr lIns="121919" tIns="121919" rIns="121919" bIns="121919" anchor="t"/>
          <a:lstStyle/>
          <a:p>
            <a:pPr algn="l" defTabSz="877824">
              <a:defRPr sz="7632" b="1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What’s the advantage </a:t>
            </a:r>
          </a:p>
          <a:p>
            <a:pPr algn="l" defTabSz="877824">
              <a:defRPr sz="7632" b="1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to working with you?</a:t>
            </a:r>
          </a:p>
          <a:p>
            <a:pPr defTabSz="877824">
              <a:defRPr sz="7632" b="1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877824">
              <a:defRPr sz="7632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					Why should they sit down </a:t>
            </a:r>
          </a:p>
          <a:p>
            <a:pPr defTabSz="877824">
              <a:defRPr sz="7632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										with you?</a:t>
            </a:r>
          </a:p>
          <a:p>
            <a:pPr defTabSz="877824">
              <a:defRPr sz="7632" b="1">
                <a:solidFill>
                  <a:srgbClr val="01305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877824">
              <a:defRPr sz="7632" b="1">
                <a:solidFill>
                  <a:srgbClr val="DCDEE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FB9415"/>
                </a:solidFill>
              </a:rPr>
              <a:t>What are the OBJECTIONS at an Open House</a:t>
            </a:r>
            <a:r>
              <a:t>?</a:t>
            </a:r>
          </a:p>
        </p:txBody>
      </p:sp>
      <p:grpSp>
        <p:nvGrpSpPr>
          <p:cNvPr id="371" name="Group 371"/>
          <p:cNvGrpSpPr/>
          <p:nvPr/>
        </p:nvGrpSpPr>
        <p:grpSpPr>
          <a:xfrm>
            <a:off x="0" y="12273975"/>
            <a:ext cx="24384001" cy="1445393"/>
            <a:chOff x="0" y="0"/>
            <a:chExt cx="24384000" cy="1445391"/>
          </a:xfrm>
        </p:grpSpPr>
        <p:grpSp>
          <p:nvGrpSpPr>
            <p:cNvPr id="369" name="Group 369"/>
            <p:cNvGrpSpPr/>
            <p:nvPr/>
          </p:nvGrpSpPr>
          <p:grpSpPr>
            <a:xfrm>
              <a:off x="0" y="22991"/>
              <a:ext cx="24384000" cy="1422401"/>
              <a:chOff x="0" y="0"/>
              <a:chExt cx="24384000" cy="1422400"/>
            </a:xfrm>
          </p:grpSpPr>
          <p:sp>
            <p:nvSpPr>
              <p:cNvPr id="362" name="Shape 362"/>
              <p:cNvSpPr/>
              <p:nvPr/>
            </p:nvSpPr>
            <p:spPr>
              <a:xfrm>
                <a:off x="0" y="0"/>
                <a:ext cx="1835308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17508537" y="0"/>
                <a:ext cx="6875463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17978113" y="292099"/>
                <a:ext cx="5936312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4800" spc="288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1">
                    <a:solidFill>
                      <a:srgbClr val="F7941E"/>
                    </a:solidFill>
                  </a:rPr>
                  <a:t>#</a:t>
                </a:r>
                <a:r>
                  <a:t>TomFerry</a:t>
                </a:r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16630650" y="0"/>
                <a:ext cx="172243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66" name="Shape 366"/>
              <p:cNvSpPr/>
              <p:nvPr/>
            </p:nvSpPr>
            <p:spPr>
              <a:xfrm>
                <a:off x="216560" y="76200"/>
                <a:ext cx="1270001" cy="1270000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 b="1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367" name="Shape 367"/>
              <p:cNvSpPr/>
              <p:nvPr/>
            </p:nvSpPr>
            <p:spPr>
              <a:xfrm>
                <a:off x="356260" y="203200"/>
                <a:ext cx="1016001" cy="1016000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68" name="Shape 368"/>
              <p:cNvSpPr/>
              <p:nvPr/>
            </p:nvSpPr>
            <p:spPr>
              <a:xfrm>
                <a:off x="477941" y="275728"/>
                <a:ext cx="747240" cy="820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468" tIns="67468" rIns="67468" bIns="67468" numCol="1" anchor="ctr">
                <a:noAutofit/>
              </a:bodyPr>
              <a:lstStyle/>
              <a:p>
                <a:pPr defTabSz="2522361">
                  <a:defRPr sz="4200" b="1" spc="-210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370" name="Shape 370"/>
            <p:cNvSpPr/>
            <p:nvPr/>
          </p:nvSpPr>
          <p:spPr>
            <a:xfrm>
              <a:off x="0" y="0"/>
              <a:ext cx="24384001" cy="25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22979AAB-16B2-4782-9145-4BCB27571D6A-L0-001.jpeg"/>
          <p:cNvPicPr>
            <a:picLocks noChangeAspect="1"/>
          </p:cNvPicPr>
          <p:nvPr/>
        </p:nvPicPr>
        <p:blipFill>
          <a:blip r:embed="rId3">
            <a:extLst/>
          </a:blip>
          <a:srcRect t="3693" b="6869"/>
          <a:stretch>
            <a:fillRect/>
          </a:stretch>
        </p:blipFill>
        <p:spPr>
          <a:xfrm>
            <a:off x="4190499" y="-6769"/>
            <a:ext cx="15368812" cy="12265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F86F5A30-F0B6-4040-BD75-B44D1AC08DDF-L0-001.jpeg"/>
          <p:cNvPicPr>
            <a:picLocks noChangeAspect="1"/>
          </p:cNvPicPr>
          <p:nvPr/>
        </p:nvPicPr>
        <p:blipFill>
          <a:blip r:embed="rId3">
            <a:extLst/>
          </a:blip>
          <a:srcRect t="6495" b="30320"/>
          <a:stretch>
            <a:fillRect/>
          </a:stretch>
        </p:blipFill>
        <p:spPr>
          <a:xfrm>
            <a:off x="4372876" y="20687"/>
            <a:ext cx="16220297" cy="12130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2694E46D-01C1-473B-A07B-296641AD3FF6-L0-001.jpeg"/>
          <p:cNvPicPr>
            <a:picLocks noChangeAspect="1"/>
          </p:cNvPicPr>
          <p:nvPr/>
        </p:nvPicPr>
        <p:blipFill>
          <a:blip r:embed="rId3">
            <a:extLst/>
          </a:blip>
          <a:srcRect t="9436" b="2976"/>
          <a:stretch>
            <a:fillRect/>
          </a:stretch>
        </p:blipFill>
        <p:spPr>
          <a:xfrm>
            <a:off x="6372696" y="28131"/>
            <a:ext cx="13101195" cy="12149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0A53B346-F2D6-4E19-82C2-37DF6865695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389" y="239224"/>
            <a:ext cx="9675781" cy="1177921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10327285" y="2213842"/>
            <a:ext cx="13488015" cy="776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1219200">
              <a:defRPr sz="1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 Plays Do You Run That </a:t>
            </a:r>
          </a:p>
          <a:p>
            <a:pPr defTabSz="1219200">
              <a:defRPr sz="1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FF8E00"/>
                </a:solidFill>
              </a:rPr>
              <a:t>WORK..</a:t>
            </a:r>
            <a:r>
              <a:t> </a:t>
            </a:r>
          </a:p>
          <a:p>
            <a:pPr defTabSz="1219200">
              <a:defRPr sz="1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Time?</a:t>
            </a:r>
          </a:p>
        </p:txBody>
      </p:sp>
      <p:pic>
        <p:nvPicPr>
          <p:cNvPr id="218" name="image9.png" descr="Image"/>
          <p:cNvPicPr>
            <a:picLocks noChangeAspect="1"/>
          </p:cNvPicPr>
          <p:nvPr/>
        </p:nvPicPr>
        <p:blipFill>
          <a:blip r:embed="rId3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41512003-DDD7-4CAF-B125-E0B147148EC0-L0-001.jpeg"/>
          <p:cNvPicPr>
            <a:picLocks noChangeAspect="1"/>
          </p:cNvPicPr>
          <p:nvPr/>
        </p:nvPicPr>
        <p:blipFill>
          <a:blip r:embed="rId3">
            <a:extLst/>
          </a:blip>
          <a:srcRect t="10983" b="3205"/>
          <a:stretch>
            <a:fillRect/>
          </a:stretch>
        </p:blipFill>
        <p:spPr>
          <a:xfrm>
            <a:off x="5696084" y="0"/>
            <a:ext cx="13514569" cy="12213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5039B955-B10A-4846-AFA2-D47501B2CFB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5832" y="7445"/>
            <a:ext cx="19216035" cy="12176345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hape 387"/>
          <p:cNvSpPr/>
          <p:nvPr/>
        </p:nvSpPr>
        <p:spPr>
          <a:xfrm>
            <a:off x="2300303" y="324755"/>
            <a:ext cx="12239120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800" b="1">
                <a:solidFill>
                  <a:srgbClr val="01305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IS A </a:t>
            </a:r>
            <a:r>
              <a:rPr>
                <a:solidFill>
                  <a:srgbClr val="FB9415"/>
                </a:solidFill>
              </a:rPr>
              <a:t>MEGA</a:t>
            </a:r>
            <a:r>
              <a:t> OPEN HOUSE?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CA70A1F4-8E00-469D-A293-20BD56B694B3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20700" y="-119123"/>
            <a:ext cx="5629290" cy="12187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068F355B-D9F0-49A7-B256-747F06B2E402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6501" y="658773"/>
            <a:ext cx="8336546" cy="10632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55392BD9-A73E-42BC-B7F5-DDC7FD08F23C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0666" y="71473"/>
            <a:ext cx="7888182" cy="12283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roup 403"/>
          <p:cNvGrpSpPr/>
          <p:nvPr/>
        </p:nvGrpSpPr>
        <p:grpSpPr>
          <a:xfrm>
            <a:off x="0" y="12273975"/>
            <a:ext cx="24384001" cy="1445393"/>
            <a:chOff x="0" y="0"/>
            <a:chExt cx="24384000" cy="1445391"/>
          </a:xfrm>
        </p:grpSpPr>
        <p:grpSp>
          <p:nvGrpSpPr>
            <p:cNvPr id="401" name="Group 401"/>
            <p:cNvGrpSpPr/>
            <p:nvPr/>
          </p:nvGrpSpPr>
          <p:grpSpPr>
            <a:xfrm>
              <a:off x="0" y="22991"/>
              <a:ext cx="24384000" cy="1422401"/>
              <a:chOff x="0" y="0"/>
              <a:chExt cx="24384000" cy="1422400"/>
            </a:xfrm>
          </p:grpSpPr>
          <p:sp>
            <p:nvSpPr>
              <p:cNvPr id="394" name="Shape 394"/>
              <p:cNvSpPr/>
              <p:nvPr/>
            </p:nvSpPr>
            <p:spPr>
              <a:xfrm>
                <a:off x="0" y="0"/>
                <a:ext cx="1835308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5" name="Shape 395"/>
              <p:cNvSpPr/>
              <p:nvPr/>
            </p:nvSpPr>
            <p:spPr>
              <a:xfrm>
                <a:off x="17508537" y="0"/>
                <a:ext cx="6875463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6" name="Shape 396"/>
              <p:cNvSpPr/>
              <p:nvPr/>
            </p:nvSpPr>
            <p:spPr>
              <a:xfrm>
                <a:off x="17978113" y="292099"/>
                <a:ext cx="5936312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4800" spc="288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1">
                    <a:solidFill>
                      <a:srgbClr val="F7941E"/>
                    </a:solidFill>
                  </a:rPr>
                  <a:t>#</a:t>
                </a:r>
                <a:r>
                  <a:t>TomFerry</a:t>
                </a:r>
              </a:p>
            </p:txBody>
          </p:sp>
          <p:sp>
            <p:nvSpPr>
              <p:cNvPr id="397" name="Shape 397"/>
              <p:cNvSpPr/>
              <p:nvPr/>
            </p:nvSpPr>
            <p:spPr>
              <a:xfrm>
                <a:off x="16630650" y="0"/>
                <a:ext cx="172243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8" name="Shape 398"/>
              <p:cNvSpPr/>
              <p:nvPr/>
            </p:nvSpPr>
            <p:spPr>
              <a:xfrm>
                <a:off x="216560" y="76200"/>
                <a:ext cx="1270001" cy="1270000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 b="1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356260" y="203200"/>
                <a:ext cx="1016001" cy="1016000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00" name="Shape 400"/>
              <p:cNvSpPr/>
              <p:nvPr/>
            </p:nvSpPr>
            <p:spPr>
              <a:xfrm>
                <a:off x="477941" y="275728"/>
                <a:ext cx="747240" cy="820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468" tIns="67468" rIns="67468" bIns="67468" numCol="1" anchor="ctr">
                <a:noAutofit/>
              </a:bodyPr>
              <a:lstStyle/>
              <a:p>
                <a:pPr defTabSz="2522361">
                  <a:defRPr sz="4200" b="1" spc="-210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402" name="Shape 402"/>
            <p:cNvSpPr/>
            <p:nvPr/>
          </p:nvSpPr>
          <p:spPr>
            <a:xfrm>
              <a:off x="0" y="0"/>
              <a:ext cx="24384001" cy="25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04" name="Shape 404"/>
          <p:cNvSpPr/>
          <p:nvPr/>
        </p:nvSpPr>
        <p:spPr>
          <a:xfrm>
            <a:off x="283920" y="1580103"/>
            <a:ext cx="10991051" cy="1135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900">
                <a:solidFill>
                  <a:srgbClr val="FFFFFF"/>
                </a:solidFill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Schedule Mega Open House: ______________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Just Listed w/ Mega OH Details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Schedule Catering: ______________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Drinks/Refreshments/Snacks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Mega OH Social Media Blast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Mega OH Ad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Neighbor Invites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RSVP Landing Page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OH Sign Rider on Property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Live Video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Giveaways: _________</a:t>
            </a:r>
          </a:p>
          <a:p>
            <a:pPr>
              <a:defRPr sz="1900">
                <a:solidFill>
                  <a:srgbClr val="FFFFFF"/>
                </a:solidFill>
              </a:defRPr>
            </a:pPr>
            <a:r>
              <a:t> </a:t>
            </a:r>
          </a:p>
          <a:p>
            <a:pPr>
              <a:defRPr sz="1900">
                <a:solidFill>
                  <a:srgbClr val="FFFFFF"/>
                </a:solidFill>
              </a:defRPr>
            </a:pPr>
            <a:r>
              <a:t> </a:t>
            </a:r>
          </a:p>
        </p:txBody>
      </p:sp>
      <p:sp>
        <p:nvSpPr>
          <p:cNvPr id="405" name="Shape 405"/>
          <p:cNvSpPr/>
          <p:nvPr/>
        </p:nvSpPr>
        <p:spPr>
          <a:xfrm>
            <a:off x="12482025" y="1778000"/>
            <a:ext cx="108913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Bomb Bomb Sign-In &amp; Program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Flyers w/flyer holder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Music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Mega OH Banner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Pop-up Tent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Trash Can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OH Street Signs w/map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Buyer Guides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Seller Guides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Live Video @ Mega OH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</a:p>
          <a:p>
            <a:pPr>
              <a:defRPr sz="3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[ ] Photos/Video @ OH</a:t>
            </a:r>
          </a:p>
        </p:txBody>
      </p:sp>
      <p:sp>
        <p:nvSpPr>
          <p:cNvPr id="406" name="Shape 406"/>
          <p:cNvSpPr/>
          <p:nvPr/>
        </p:nvSpPr>
        <p:spPr>
          <a:xfrm>
            <a:off x="6553974" y="620254"/>
            <a:ext cx="1079154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MEGA Open House Checklist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6242" y="-1"/>
            <a:ext cx="20726050" cy="12273282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Shape 409"/>
          <p:cNvSpPr>
            <a:spLocks noGrp="1"/>
          </p:cNvSpPr>
          <p:nvPr>
            <p:ph type="title" idx="4294967295"/>
          </p:nvPr>
        </p:nvSpPr>
        <p:spPr>
          <a:xfrm>
            <a:off x="1666242" y="6929120"/>
            <a:ext cx="20726401" cy="2360929"/>
          </a:xfrm>
          <a:prstGeom prst="rect">
            <a:avLst/>
          </a:prstGeom>
          <a:solidFill>
            <a:srgbClr val="01305C"/>
          </a:solidFill>
        </p:spPr>
        <p:txBody>
          <a:bodyPr lIns="121919" tIns="121919" rIns="121919" bIns="121919"/>
          <a:lstStyle/>
          <a:p>
            <a:pPr defTabSz="1207008">
              <a:defRPr sz="10494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TOTAL focus on… </a:t>
            </a:r>
            <a:r>
              <a:rPr>
                <a:solidFill>
                  <a:srgbClr val="F8931F"/>
                </a:solidFill>
              </a:rPr>
              <a:t>APPOINTMENTS</a:t>
            </a:r>
          </a:p>
        </p:txBody>
      </p:sp>
      <p:grpSp>
        <p:nvGrpSpPr>
          <p:cNvPr id="419" name="Group 419"/>
          <p:cNvGrpSpPr/>
          <p:nvPr/>
        </p:nvGrpSpPr>
        <p:grpSpPr>
          <a:xfrm>
            <a:off x="0" y="12273975"/>
            <a:ext cx="24384001" cy="1445393"/>
            <a:chOff x="0" y="0"/>
            <a:chExt cx="24384000" cy="1445391"/>
          </a:xfrm>
        </p:grpSpPr>
        <p:grpSp>
          <p:nvGrpSpPr>
            <p:cNvPr id="417" name="Group 417"/>
            <p:cNvGrpSpPr/>
            <p:nvPr/>
          </p:nvGrpSpPr>
          <p:grpSpPr>
            <a:xfrm>
              <a:off x="0" y="22991"/>
              <a:ext cx="24384000" cy="1422401"/>
              <a:chOff x="0" y="0"/>
              <a:chExt cx="24384000" cy="1422400"/>
            </a:xfrm>
          </p:grpSpPr>
          <p:sp>
            <p:nvSpPr>
              <p:cNvPr id="410" name="Shape 410"/>
              <p:cNvSpPr/>
              <p:nvPr/>
            </p:nvSpPr>
            <p:spPr>
              <a:xfrm>
                <a:off x="0" y="0"/>
                <a:ext cx="1835308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17508537" y="0"/>
                <a:ext cx="6875463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17978113" y="292099"/>
                <a:ext cx="5936312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4800" spc="288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1">
                    <a:solidFill>
                      <a:srgbClr val="F7941E"/>
                    </a:solidFill>
                  </a:rPr>
                  <a:t>#</a:t>
                </a:r>
                <a:r>
                  <a:t>TomFerry</a:t>
                </a:r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16630650" y="0"/>
                <a:ext cx="172243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216560" y="76200"/>
                <a:ext cx="1270001" cy="1270000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 b="1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415" name="Shape 415"/>
              <p:cNvSpPr/>
              <p:nvPr/>
            </p:nvSpPr>
            <p:spPr>
              <a:xfrm>
                <a:off x="356260" y="203200"/>
                <a:ext cx="1016001" cy="1016000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6" name="Shape 416"/>
              <p:cNvSpPr/>
              <p:nvPr/>
            </p:nvSpPr>
            <p:spPr>
              <a:xfrm>
                <a:off x="477941" y="275728"/>
                <a:ext cx="747240" cy="820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468" tIns="67468" rIns="67468" bIns="67468" numCol="1" anchor="ctr">
                <a:noAutofit/>
              </a:bodyPr>
              <a:lstStyle/>
              <a:p>
                <a:pPr defTabSz="2522361">
                  <a:defRPr sz="4200" b="1" spc="-210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418" name="Shape 418"/>
            <p:cNvSpPr/>
            <p:nvPr/>
          </p:nvSpPr>
          <p:spPr>
            <a:xfrm>
              <a:off x="0" y="0"/>
              <a:ext cx="24384001" cy="25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10F00C59-41D3-40C3-9F95-1BC8143D042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4036" y="792376"/>
            <a:ext cx="20792844" cy="10142851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hape 423"/>
          <p:cNvSpPr/>
          <p:nvPr/>
        </p:nvSpPr>
        <p:spPr>
          <a:xfrm>
            <a:off x="5350746" y="2417740"/>
            <a:ext cx="1422719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173159"/>
                </a:solidFill>
              </a:defRPr>
            </a:pPr>
            <a:r>
              <a:rPr sz="7500" b="1">
                <a:latin typeface="Helvetica"/>
                <a:ea typeface="Helvetica"/>
                <a:cs typeface="Helvetica"/>
                <a:sym typeface="Helvetica"/>
              </a:rPr>
              <a:t>Focus on 1 Appointment a Day</a:t>
            </a:r>
            <a:r>
              <a:t> 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roup 427"/>
          <p:cNvGrpSpPr/>
          <p:nvPr/>
        </p:nvGrpSpPr>
        <p:grpSpPr>
          <a:xfrm>
            <a:off x="2387599" y="325799"/>
            <a:ext cx="19608801" cy="10799400"/>
            <a:chOff x="0" y="0"/>
            <a:chExt cx="19608800" cy="10799398"/>
          </a:xfrm>
        </p:grpSpPr>
        <p:sp>
          <p:nvSpPr>
            <p:cNvPr id="425" name="Shape 425"/>
            <p:cNvSpPr/>
            <p:nvPr/>
          </p:nvSpPr>
          <p:spPr>
            <a:xfrm>
              <a:off x="-1" y="-1"/>
              <a:ext cx="19608802" cy="1079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458" y="0"/>
                    <a:pt x="1022" y="0"/>
                  </a:cubicBezTo>
                  <a:lnTo>
                    <a:pt x="20578" y="0"/>
                  </a:lnTo>
                  <a:lnTo>
                    <a:pt x="20578" y="0"/>
                  </a:lnTo>
                  <a:cubicBezTo>
                    <a:pt x="21142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142" y="21600"/>
                    <a:pt x="20578" y="21600"/>
                  </a:cubicBezTo>
                  <a:lnTo>
                    <a:pt x="1022" y="21600"/>
                  </a:lnTo>
                  <a:lnTo>
                    <a:pt x="1022" y="21600"/>
                  </a:lnTo>
                  <a:cubicBezTo>
                    <a:pt x="458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>
                <a:defRPr sz="4800">
                  <a:solidFill>
                    <a:srgbClr val="1731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426" name="image1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40" t="4078" r="3453" b="5487"/>
            <a:stretch>
              <a:fillRect/>
            </a:stretch>
          </p:blipFill>
          <p:spPr>
            <a:xfrm>
              <a:off x="-1" y="0"/>
              <a:ext cx="19608801" cy="10799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" y="0"/>
                  </a:moveTo>
                  <a:cubicBezTo>
                    <a:pt x="458" y="0"/>
                    <a:pt x="0" y="831"/>
                    <a:pt x="0" y="1857"/>
                  </a:cubicBezTo>
                  <a:lnTo>
                    <a:pt x="0" y="19744"/>
                  </a:lnTo>
                  <a:cubicBezTo>
                    <a:pt x="0" y="20769"/>
                    <a:pt x="458" y="21600"/>
                    <a:pt x="1023" y="21600"/>
                  </a:cubicBezTo>
                  <a:lnTo>
                    <a:pt x="20577" y="21600"/>
                  </a:lnTo>
                  <a:cubicBezTo>
                    <a:pt x="21142" y="21600"/>
                    <a:pt x="21600" y="20769"/>
                    <a:pt x="21600" y="19744"/>
                  </a:cubicBezTo>
                  <a:lnTo>
                    <a:pt x="21600" y="1857"/>
                  </a:lnTo>
                  <a:cubicBezTo>
                    <a:pt x="21600" y="831"/>
                    <a:pt x="21142" y="0"/>
                    <a:pt x="20577" y="0"/>
                  </a:cubicBezTo>
                  <a:lnTo>
                    <a:pt x="1023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grpSp>
        <p:nvGrpSpPr>
          <p:cNvPr id="437" name="Group 437"/>
          <p:cNvGrpSpPr/>
          <p:nvPr/>
        </p:nvGrpSpPr>
        <p:grpSpPr>
          <a:xfrm>
            <a:off x="0" y="12273975"/>
            <a:ext cx="24384001" cy="1445393"/>
            <a:chOff x="0" y="0"/>
            <a:chExt cx="24384000" cy="1445391"/>
          </a:xfrm>
        </p:grpSpPr>
        <p:grpSp>
          <p:nvGrpSpPr>
            <p:cNvPr id="435" name="Group 435"/>
            <p:cNvGrpSpPr/>
            <p:nvPr/>
          </p:nvGrpSpPr>
          <p:grpSpPr>
            <a:xfrm>
              <a:off x="0" y="22991"/>
              <a:ext cx="24384000" cy="1422401"/>
              <a:chOff x="0" y="0"/>
              <a:chExt cx="24384000" cy="1422400"/>
            </a:xfrm>
          </p:grpSpPr>
          <p:sp>
            <p:nvSpPr>
              <p:cNvPr id="428" name="Shape 428"/>
              <p:cNvSpPr/>
              <p:nvPr/>
            </p:nvSpPr>
            <p:spPr>
              <a:xfrm>
                <a:off x="0" y="0"/>
                <a:ext cx="1835308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29" name="Shape 429"/>
              <p:cNvSpPr/>
              <p:nvPr/>
            </p:nvSpPr>
            <p:spPr>
              <a:xfrm>
                <a:off x="17508537" y="0"/>
                <a:ext cx="6875463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0" name="Shape 430"/>
              <p:cNvSpPr/>
              <p:nvPr/>
            </p:nvSpPr>
            <p:spPr>
              <a:xfrm>
                <a:off x="17978113" y="292099"/>
                <a:ext cx="5936312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4800" spc="288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1">
                    <a:solidFill>
                      <a:srgbClr val="F7941E"/>
                    </a:solidFill>
                  </a:rPr>
                  <a:t>#</a:t>
                </a:r>
                <a:r>
                  <a:t>TomFerry</a:t>
                </a:r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16630650" y="0"/>
                <a:ext cx="172243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216560" y="76200"/>
                <a:ext cx="1270001" cy="1270000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 b="1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356260" y="203200"/>
                <a:ext cx="1016001" cy="1016000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4" name="Shape 434"/>
              <p:cNvSpPr/>
              <p:nvPr/>
            </p:nvSpPr>
            <p:spPr>
              <a:xfrm>
                <a:off x="477941" y="275728"/>
                <a:ext cx="747240" cy="820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468" tIns="67468" rIns="67468" bIns="67468" numCol="1" anchor="ctr">
                <a:noAutofit/>
              </a:bodyPr>
              <a:lstStyle/>
              <a:p>
                <a:pPr defTabSz="2522361">
                  <a:defRPr sz="4200" b="1" spc="-210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436" name="Shape 436"/>
            <p:cNvSpPr/>
            <p:nvPr/>
          </p:nvSpPr>
          <p:spPr>
            <a:xfrm>
              <a:off x="0" y="0"/>
              <a:ext cx="24384001" cy="25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CCBE0FA4-393D-4285-AB67-6194BD836D53-L0-001.jpeg"/>
          <p:cNvPicPr>
            <a:picLocks noChangeAspect="1"/>
          </p:cNvPicPr>
          <p:nvPr/>
        </p:nvPicPr>
        <p:blipFill>
          <a:blip r:embed="rId3">
            <a:extLst/>
          </a:blip>
          <a:srcRect t="9962" b="1226"/>
          <a:stretch>
            <a:fillRect/>
          </a:stretch>
        </p:blipFill>
        <p:spPr>
          <a:xfrm>
            <a:off x="5743474" y="-80236"/>
            <a:ext cx="13679729" cy="12325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295531AF-8EC1-49AB-A276-4884EEEF2C7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0924" y="-41526"/>
            <a:ext cx="18022152" cy="12225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7E90B45F-BADC-4AC8-BBF2-627C360F569A-L0-001.jpeg"/>
          <p:cNvPicPr>
            <a:picLocks noChangeAspect="1"/>
          </p:cNvPicPr>
          <p:nvPr/>
        </p:nvPicPr>
        <p:blipFill>
          <a:blip r:embed="rId3">
            <a:extLst/>
          </a:blip>
          <a:srcRect t="6206" b="6206"/>
          <a:stretch>
            <a:fillRect/>
          </a:stretch>
        </p:blipFill>
        <p:spPr>
          <a:xfrm>
            <a:off x="5773285" y="-61970"/>
            <a:ext cx="13529599" cy="12269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9734357" y="15998697"/>
            <a:ext cx="1121371" cy="711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22" name="F881691A-938F-43A2-B62C-96AFA75FCBD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2415" y="136427"/>
            <a:ext cx="18234065" cy="12156043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877912" y="1236039"/>
            <a:ext cx="7853305" cy="309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If your life depended on making a sale or taking a listing this week...</a:t>
            </a:r>
          </a:p>
        </p:txBody>
      </p:sp>
      <p:sp>
        <p:nvSpPr>
          <p:cNvPr id="224" name="Shape 224"/>
          <p:cNvSpPr/>
          <p:nvPr/>
        </p:nvSpPr>
        <p:spPr>
          <a:xfrm>
            <a:off x="12426708" y="8871529"/>
            <a:ext cx="8227269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 b="1">
                <a:solidFill>
                  <a:srgbClr val="01305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Would You Do?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1B9CC84E-908D-4F7C-AB88-2A197A95555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0355" y="20762"/>
            <a:ext cx="18723290" cy="12193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6478F079-CE22-4A4F-A422-687AB7AB9CB4-L0-001.jpeg"/>
          <p:cNvPicPr>
            <a:picLocks noChangeAspect="1"/>
          </p:cNvPicPr>
          <p:nvPr/>
        </p:nvPicPr>
        <p:blipFill>
          <a:blip r:embed="rId3">
            <a:extLst/>
          </a:blip>
          <a:srcRect t="8103" b="3084"/>
          <a:stretch>
            <a:fillRect/>
          </a:stretch>
        </p:blipFill>
        <p:spPr>
          <a:xfrm>
            <a:off x="5148856" y="0"/>
            <a:ext cx="12855082" cy="12023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33896D90-2B22-4EA1-88D9-FC72E34FF7D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5605" y="20762"/>
            <a:ext cx="15612790" cy="12226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D2D65E1C-7D57-4631-8FCC-2E406317BF15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6316" y="415497"/>
            <a:ext cx="11315683" cy="11315683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hape 459"/>
          <p:cNvSpPr/>
          <p:nvPr/>
        </p:nvSpPr>
        <p:spPr>
          <a:xfrm>
            <a:off x="14062774" y="2350953"/>
            <a:ext cx="7262813" cy="581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500">
                <a:solidFill>
                  <a:srgbClr val="FFFFFF"/>
                </a:solidFill>
              </a:defRPr>
            </a:pPr>
            <a:r>
              <a:t>Refinance</a:t>
            </a:r>
          </a:p>
          <a:p>
            <a:pPr>
              <a:defRPr sz="12500">
                <a:solidFill>
                  <a:srgbClr val="FFFFFF"/>
                </a:solidFill>
              </a:defRPr>
            </a:pPr>
            <a:r>
              <a:t>Buy</a:t>
            </a:r>
          </a:p>
          <a:p>
            <a:pPr>
              <a:defRPr sz="12500">
                <a:solidFill>
                  <a:srgbClr val="FFFFFF"/>
                </a:solidFill>
              </a:defRPr>
            </a:pPr>
            <a:r>
              <a:t>Invest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897865" y="1477249"/>
            <a:ext cx="20792277" cy="947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RATE DIALOGUE w/COI</a:t>
            </a:r>
          </a:p>
          <a:p>
            <a:pPr algn="l">
              <a:defRPr sz="6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Hey ___. It’s __ w/BHHS GA Properties. </a:t>
            </a:r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 was think about you recently. </a:t>
            </a:r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interest rate where you at when you purchased? </a:t>
            </a:r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reason I’m asking... mortgage rates have really dropped recently. And I thought you might be able to save some money. </a:t>
            </a:r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>
                <a:solidFill>
                  <a:srgbClr val="FFFFFF"/>
                </a:solidFill>
              </a:defRPr>
            </a:pPr>
            <a:r>
              <a:rPr sz="5500" i="1">
                <a:latin typeface="Helvetica"/>
                <a:ea typeface="Helvetica"/>
                <a:cs typeface="Helvetica"/>
                <a:sym typeface="Helvetica"/>
              </a:rPr>
              <a:t>Would you like my mortgage specialist to reach out to see if you could potentially lower your payment? (GREAT)</a:t>
            </a:r>
            <a:r>
              <a:t> 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Shape 465"/>
          <p:cNvSpPr/>
          <p:nvPr/>
        </p:nvSpPr>
        <p:spPr>
          <a:xfrm>
            <a:off x="399554" y="1054308"/>
            <a:ext cx="23252685" cy="1115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MOVE UP DIALOGUE</a:t>
            </a:r>
          </a:p>
          <a:p>
            <a:pPr algn="l">
              <a:defRPr sz="6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Have you considered taking advantage of these property values and your equity?  </a:t>
            </a:r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If you could live in your next dream home and have close to the same payment...would you consider moving? </a:t>
            </a:r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Where would you move next? </a:t>
            </a:r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Let me do some research on your property...what do you owe roughly?  </a:t>
            </a:r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Would you like me to email or drop this off to you?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Shape 468"/>
          <p:cNvSpPr/>
          <p:nvPr/>
        </p:nvSpPr>
        <p:spPr>
          <a:xfrm>
            <a:off x="2135578" y="1298445"/>
            <a:ext cx="20792278" cy="947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6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INVESTMENT DIALOGUE</a:t>
            </a:r>
          </a:p>
          <a:p>
            <a:pPr algn="r">
              <a:defRPr sz="6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r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Have you ever considered owning income producing property? </a:t>
            </a:r>
          </a:p>
          <a:p>
            <a:pPr algn="r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Did you noticed mortgages rates recently?</a:t>
            </a:r>
          </a:p>
          <a:p>
            <a:pPr algn="r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</a:t>
            </a:r>
          </a:p>
          <a:p>
            <a:pPr algn="r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They’ve really dropped. When that happens ...investment properties because even more lucrative because owners make more on their property.  </a:t>
            </a:r>
          </a:p>
          <a:p>
            <a:pPr algn="r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r">
              <a:defRPr sz="55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When would be a good time to talk thru you real estate investment strategy?  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8C4797BC-7113-47E5-92C1-47698B278424-L0-001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453" y="3207618"/>
            <a:ext cx="2939585" cy="2981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A348CAF2-445E-450F-8018-31893D1182CE-L0-0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2794" y="3748690"/>
            <a:ext cx="6919690" cy="3459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79AD8769-2A89-4862-BAC9-BAABE04B9726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86423" y="160000"/>
            <a:ext cx="4535080" cy="2437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3AC761C6-3078-4B0E-A11B-6FB3D3390657-L0-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1533" y="8659490"/>
            <a:ext cx="3024499" cy="3245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FE19A38B-E6A8-48D9-8A52-373159406A7A-L0-00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62143" y="7163984"/>
            <a:ext cx="2629062" cy="3000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B9309487-DD85-4B64-84AD-E59543EFB762-L0-001.jpe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4311" y="707256"/>
            <a:ext cx="4933137" cy="230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73AA0584-CFA1-4349-8266-DD5532F22DCE-L0-00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1344" y="5490023"/>
            <a:ext cx="4132242" cy="3034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0F0B1112-39EF-4D42-A86E-23F1C0E52A5B-L0-001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094" y="5429736"/>
            <a:ext cx="3933497" cy="2950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6E16B436-0342-40B4-AD4D-FC6251E26BEB-L0-001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0221" y="448008"/>
            <a:ext cx="3432808" cy="3432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CCB5D723-56A9-4718-B4BD-6FB88CC038B5-L0-001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991397" y="8470475"/>
            <a:ext cx="2477853" cy="4393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3D3602D1-1BF5-4B7A-BC22-2FD06E26B882-L0-001.jpe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264" y="83156"/>
            <a:ext cx="6774830" cy="3556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B7191065-34B5-422A-A291-9D9CA6FAFDB1-L0-001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663550" y="2775710"/>
            <a:ext cx="3541030" cy="1729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A8BF3D61-55C5-44F1-A40F-81B0981AE283-L0-001.jpe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2299" y="4465208"/>
            <a:ext cx="3041041" cy="2026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E7B0E88C-A927-4B2F-90F2-29DD294C2961-L0-001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8489" y="6922743"/>
            <a:ext cx="6634741" cy="3483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CA3CEE40-2E51-47FD-95A9-FE3BB349B057-L0-001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1369687" y="5178691"/>
            <a:ext cx="2594435" cy="159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25100989-6476-4054-B6F1-6436B1FA1090-L0-001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8874018" y="8888712"/>
            <a:ext cx="5490927" cy="3740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9B5183A5-C976-424C-BD45-CE3E7DDC7F43-L0-001.jpe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097050" y="10002308"/>
            <a:ext cx="3465258" cy="3484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B9855A3F-68E6-4EC8-A14C-856E4D278499-L0-001.jpe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21318791" y="1509586"/>
            <a:ext cx="2696228" cy="3137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8EC9557F-3614-4123-A9B5-0A65A5B617B2-L0-001.jpe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3015323" y="4146485"/>
            <a:ext cx="2782666" cy="266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17E2BCD6-1741-42C8-997E-A00DD11810D0-L0-001.jpe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7819980" y="8678417"/>
            <a:ext cx="3577726" cy="3977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3AF4A4B3-1C9E-4043-A9E1-44B32DAD695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188703"/>
            <a:ext cx="18288000" cy="11638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FE5CBB17-AFA5-4373-A71B-207B4FEFE7C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555455" y="-9972"/>
            <a:ext cx="21875215" cy="12324064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Shape 498"/>
          <p:cNvSpPr/>
          <p:nvPr/>
        </p:nvSpPr>
        <p:spPr>
          <a:xfrm>
            <a:off x="2217581" y="4972448"/>
            <a:ext cx="14748130" cy="331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Always set the next apppointment </a:t>
            </a:r>
          </a:p>
          <a:p>
            <a:pPr algn="l">
              <a:defRPr sz="7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when you’re together </a:t>
            </a:r>
          </a:p>
          <a:p>
            <a:pPr algn="l">
              <a:defRPr sz="7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if they don’t buy or list.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605712" y="913343"/>
            <a:ext cx="23391138" cy="10510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8600" b="1">
                <a:solidFill>
                  <a:srgbClr val="FB9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Intentions Today :</a:t>
            </a:r>
          </a:p>
          <a:p>
            <a:pPr algn="l">
              <a:defRPr sz="8600" b="1">
                <a:solidFill>
                  <a:srgbClr val="FB941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1592791" indent="-1592791" algn="l">
              <a:buSzPct val="100000"/>
              <a:buAutoNum type="arabicPeriod"/>
              <a:defRPr sz="8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Take Advantage of the </a:t>
            </a:r>
            <a:r>
              <a:rPr>
                <a:solidFill>
                  <a:srgbClr val="FB9415"/>
                </a:solidFill>
              </a:rPr>
              <a:t>Unique Opportunties</a:t>
            </a:r>
            <a:r>
              <a:t> Right Now </a:t>
            </a:r>
          </a:p>
          <a:p>
            <a:pPr algn="l">
              <a:defRPr sz="8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2.  Have a Break Through to Reach Your </a:t>
            </a:r>
          </a:p>
          <a:p>
            <a:pPr algn="l">
              <a:defRPr sz="8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		</a:t>
            </a:r>
            <a:r>
              <a:rPr>
                <a:solidFill>
                  <a:srgbClr val="FB9415"/>
                </a:solidFill>
              </a:rPr>
              <a:t>Full Income Potential</a:t>
            </a:r>
          </a:p>
          <a:p>
            <a:pPr algn="l">
              <a:defRPr sz="8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3.  Build Your 2020 Business Plan</a:t>
            </a:r>
          </a:p>
          <a:p>
            <a:pPr algn="l">
              <a:defRPr sz="8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4.  </a:t>
            </a:r>
            <a:r>
              <a:rPr>
                <a:solidFill>
                  <a:srgbClr val="FB9415"/>
                </a:solidFill>
              </a:rPr>
              <a:t>Have Fun!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E8FFD1B6-51B7-4EBE-A4FB-38DD134B4168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22110" y="89799"/>
            <a:ext cx="12025898" cy="12025898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Shape 502"/>
          <p:cNvSpPr/>
          <p:nvPr/>
        </p:nvSpPr>
        <p:spPr>
          <a:xfrm>
            <a:off x="6020490" y="3449659"/>
            <a:ext cx="11829137" cy="18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Is this a good ROI?</a:t>
            </a:r>
          </a:p>
          <a:p>
            <a:pPr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5600"/>
              <a:t>$15 Directional Signs=$24,000 GCI</a:t>
            </a:r>
            <a:r>
              <a:t> 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0187E86C-BE4A-4B97-AA4C-4F6D1A00ABAB-L0-001.jpeg"/>
          <p:cNvPicPr>
            <a:picLocks noChangeAspect="1"/>
          </p:cNvPicPr>
          <p:nvPr/>
        </p:nvPicPr>
        <p:blipFill>
          <a:blip r:embed="rId3">
            <a:extLst/>
          </a:blip>
          <a:srcRect t="6061" b="16024"/>
          <a:stretch>
            <a:fillRect/>
          </a:stretch>
        </p:blipFill>
        <p:spPr>
          <a:xfrm>
            <a:off x="4684097" y="0"/>
            <a:ext cx="15015806" cy="12161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Shape 508"/>
          <p:cNvSpPr/>
          <p:nvPr/>
        </p:nvSpPr>
        <p:spPr>
          <a:xfrm>
            <a:off x="8227183" y="3658378"/>
            <a:ext cx="7431323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Your Vision Statement </a:t>
            </a:r>
          </a:p>
        </p:txBody>
      </p:sp>
      <p:pic>
        <p:nvPicPr>
          <p:cNvPr id="509" name="image10.png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12295DFB-D590-494E-B942-33449970558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5045" y="62288"/>
            <a:ext cx="14910172" cy="12272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21EA3E7A-E92D-4B70-B618-7BFB04F1C98C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62506" y="964839"/>
            <a:ext cx="10461610" cy="10461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EA2C30DF-EC84-4F31-9089-A56C154F4A24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6526" y="1857756"/>
            <a:ext cx="12001092" cy="7991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Shape 519"/>
          <p:cNvSpPr/>
          <p:nvPr/>
        </p:nvSpPr>
        <p:spPr>
          <a:xfrm>
            <a:off x="1156527" y="1607551"/>
            <a:ext cx="22690381" cy="816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Can You Commit to for a WHOLE Year?</a:t>
            </a:r>
          </a:p>
          <a:p>
            <a:pPr>
              <a:defRPr>
                <a:solidFill>
                  <a:srgbClr val="DCDEE0"/>
                </a:solidFill>
              </a:defRPr>
            </a:pPr>
            <a:endParaRPr/>
          </a:p>
          <a:p>
            <a:pPr>
              <a:defRPr>
                <a:solidFill>
                  <a:srgbClr val="DCDEE0"/>
                </a:solidFill>
              </a:defRPr>
            </a:pPr>
            <a:r>
              <a:t>5 conversations a day</a:t>
            </a:r>
          </a:p>
          <a:p>
            <a:pPr>
              <a:defRPr>
                <a:solidFill>
                  <a:srgbClr val="DCDEE0"/>
                </a:solidFill>
              </a:defRPr>
            </a:pPr>
            <a:r>
              <a:t>25 in a week </a:t>
            </a:r>
          </a:p>
          <a:p>
            <a:pPr>
              <a:defRPr>
                <a:solidFill>
                  <a:srgbClr val="DCDEE0"/>
                </a:solidFill>
              </a:defRPr>
            </a:pPr>
            <a:r>
              <a:t>100 a month </a:t>
            </a:r>
          </a:p>
          <a:p>
            <a:pPr>
              <a:defRPr>
                <a:solidFill>
                  <a:srgbClr val="DCDEE0"/>
                </a:solidFill>
              </a:defRPr>
            </a:pPr>
            <a:r>
              <a:rPr sz="105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rPr>
              <a:t>1,200</a:t>
            </a:r>
            <a:r>
              <a:t> in a year</a:t>
            </a:r>
          </a:p>
          <a:p>
            <a:pPr>
              <a:defRPr>
                <a:solidFill>
                  <a:srgbClr val="DCDEE0"/>
                </a:solidFill>
              </a:defRPr>
            </a:pPr>
            <a:endParaRPr/>
          </a:p>
          <a:p>
            <a:r>
              <a:rPr>
                <a:solidFill>
                  <a:srgbClr val="DCDEE0"/>
                </a:solidFill>
              </a:rPr>
              <a:t>How much business would you have from </a:t>
            </a:r>
            <a:r>
              <a:rPr sz="10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rPr>
              <a:t>1,200</a:t>
            </a:r>
            <a:r>
              <a:rPr>
                <a:solidFill>
                  <a:srgbClr val="DCDEE0"/>
                </a:solidFill>
              </a:rPr>
              <a:t> additional conversations?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51CB4020-1F92-46DD-B3DC-FCBDC56855A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9938" y="188852"/>
            <a:ext cx="15110662" cy="11923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C95AC8F0-9455-431A-80B8-7FDD012E7D8C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517" y="237351"/>
            <a:ext cx="23014966" cy="11248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182713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Shape 528"/>
          <p:cNvSpPr/>
          <p:nvPr/>
        </p:nvSpPr>
        <p:spPr>
          <a:xfrm>
            <a:off x="1889715" y="1310280"/>
            <a:ext cx="20969999" cy="78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3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APPROACH</a:t>
            </a:r>
          </a:p>
          <a:p>
            <a:pPr algn="l">
              <a:defRPr sz="6300">
                <a:solidFill>
                  <a:srgbClr val="FFFFFF"/>
                </a:solidFill>
              </a:defRPr>
            </a:pPr>
            <a:r>
              <a:t>Listen &amp; Notice </a:t>
            </a:r>
          </a:p>
          <a:p>
            <a:pPr marL="1077057" indent="-1077057" algn="l">
              <a:buSzPct val="100000"/>
              <a:buAutoNum type="arabicPeriod"/>
              <a:defRPr sz="6300">
                <a:solidFill>
                  <a:srgbClr val="FFFFFF"/>
                </a:solidFill>
              </a:defRPr>
            </a:pPr>
            <a:r>
              <a:t>Multiple Offers &amp; Quick Sales Within Or Out Of Your Office</a:t>
            </a:r>
          </a:p>
          <a:p>
            <a:pPr marL="1077057" indent="-1077057" algn="l">
              <a:buSzPct val="100000"/>
              <a:buAutoNum type="arabicPeriod"/>
              <a:defRPr sz="6300">
                <a:solidFill>
                  <a:srgbClr val="FFFFFF"/>
                </a:solidFill>
              </a:defRPr>
            </a:pPr>
            <a:r>
              <a:t>Recent Office Sales</a:t>
            </a:r>
          </a:p>
          <a:p>
            <a:pPr marL="1077057" indent="-1077057" algn="l">
              <a:buSzPct val="100000"/>
              <a:buAutoNum type="arabicPeriod"/>
              <a:defRPr sz="6300">
                <a:solidFill>
                  <a:srgbClr val="FFFFFF"/>
                </a:solidFill>
              </a:defRPr>
            </a:pPr>
            <a:r>
              <a:t>Buyers Who Can’t Locate A Property</a:t>
            </a:r>
          </a:p>
          <a:p>
            <a:pPr marL="1077057" indent="-1077057" algn="l">
              <a:buSzPct val="100000"/>
              <a:buAutoNum type="arabicPeriod"/>
              <a:defRPr sz="6300">
                <a:solidFill>
                  <a:srgbClr val="FFFFFF"/>
                </a:solidFill>
              </a:defRPr>
            </a:pPr>
            <a:r>
              <a:t>Your GEOFarm</a:t>
            </a:r>
          </a:p>
          <a:p>
            <a:pPr marL="1077057" indent="-1077057" algn="l">
              <a:buSzPct val="100000"/>
              <a:buAutoNum type="arabicPeriod"/>
              <a:defRPr sz="6300">
                <a:solidFill>
                  <a:srgbClr val="FFFFFF"/>
                </a:solidFill>
              </a:defRPr>
            </a:pPr>
            <a:r>
              <a:t>Prior To An Open House</a:t>
            </a: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33C2B7BB-F403-4E01-A261-43C1BBB81839-L0-001.jpeg"/>
          <p:cNvPicPr>
            <a:picLocks noChangeAspect="1"/>
          </p:cNvPicPr>
          <p:nvPr/>
        </p:nvPicPr>
        <p:blipFill>
          <a:blip r:embed="rId2">
            <a:extLst/>
          </a:blip>
          <a:srcRect t="6540" r="22017" b="725"/>
          <a:stretch>
            <a:fillRect/>
          </a:stretch>
        </p:blipFill>
        <p:spPr>
          <a:xfrm>
            <a:off x="16553522" y="215651"/>
            <a:ext cx="7599974" cy="11426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C86CE4B2-2450-4B32-B073-6D48DADC6212-L0-001.jpeg"/>
          <p:cNvPicPr>
            <a:picLocks noChangeAspect="1"/>
          </p:cNvPicPr>
          <p:nvPr/>
        </p:nvPicPr>
        <p:blipFill>
          <a:blip r:embed="rId3">
            <a:extLst/>
          </a:blip>
          <a:srcRect l="19611" t="4358" r="39330" b="10965"/>
          <a:stretch>
            <a:fillRect/>
          </a:stretch>
        </p:blipFill>
        <p:spPr>
          <a:xfrm>
            <a:off x="78777" y="287045"/>
            <a:ext cx="8629206" cy="11831651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Shape 532"/>
          <p:cNvSpPr/>
          <p:nvPr/>
        </p:nvSpPr>
        <p:spPr>
          <a:xfrm>
            <a:off x="8706020" y="143313"/>
            <a:ext cx="7683422" cy="1211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3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CASE STUDY</a:t>
            </a:r>
          </a:p>
          <a:p>
            <a:pPr>
              <a:defRPr sz="63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12doors-1Hr</a:t>
            </a:r>
          </a:p>
          <a:p>
            <a:pPr>
              <a:defRPr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12 doors-4 conv</a:t>
            </a:r>
          </a:p>
          <a:p>
            <a:pPr>
              <a:defRPr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4x3x4x12=576 conv</a:t>
            </a:r>
          </a:p>
          <a:p>
            <a:pPr>
              <a:defRPr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12 conv-2 leads</a:t>
            </a:r>
          </a:p>
          <a:p>
            <a:pPr>
              <a:defRPr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8 leads-3 LA</a:t>
            </a:r>
          </a:p>
          <a:p>
            <a:pPr>
              <a:defRPr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2LT-2LS</a:t>
            </a:r>
          </a:p>
          <a:p>
            <a:pPr>
              <a:defRPr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24 LS-$360k</a:t>
            </a:r>
          </a:p>
          <a:p>
            <a:pPr>
              <a:defRPr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$100k yr to $360k </a:t>
            </a:r>
          </a:p>
          <a:p>
            <a:pPr>
              <a:defRPr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That equals=</a:t>
            </a:r>
          </a:p>
          <a:p>
            <a:pPr>
              <a:defRPr sz="6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>
                <a:solidFill>
                  <a:srgbClr val="FFFFFF"/>
                </a:solidFill>
              </a:rPr>
              <a:t>$2,500 HR</a:t>
            </a:r>
            <a:r>
              <a:t> </a:t>
            </a:r>
          </a:p>
        </p:txBody>
      </p:sp>
      <p:pic>
        <p:nvPicPr>
          <p:cNvPr id="533" name="image9.png" descr="Image"/>
          <p:cNvPicPr>
            <a:picLocks noChangeAspect="1"/>
          </p:cNvPicPr>
          <p:nvPr/>
        </p:nvPicPr>
        <p:blipFill>
          <a:blip r:embed="rId4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roup 238"/>
          <p:cNvGrpSpPr/>
          <p:nvPr/>
        </p:nvGrpSpPr>
        <p:grpSpPr>
          <a:xfrm>
            <a:off x="0" y="12273975"/>
            <a:ext cx="24384001" cy="1445393"/>
            <a:chOff x="0" y="0"/>
            <a:chExt cx="24384000" cy="1445391"/>
          </a:xfrm>
        </p:grpSpPr>
        <p:grpSp>
          <p:nvGrpSpPr>
            <p:cNvPr id="236" name="Group 236"/>
            <p:cNvGrpSpPr/>
            <p:nvPr/>
          </p:nvGrpSpPr>
          <p:grpSpPr>
            <a:xfrm>
              <a:off x="0" y="22991"/>
              <a:ext cx="24384000" cy="1422401"/>
              <a:chOff x="0" y="0"/>
              <a:chExt cx="24384000" cy="1422400"/>
            </a:xfrm>
          </p:grpSpPr>
          <p:sp>
            <p:nvSpPr>
              <p:cNvPr id="229" name="Shape 229"/>
              <p:cNvSpPr/>
              <p:nvPr/>
            </p:nvSpPr>
            <p:spPr>
              <a:xfrm>
                <a:off x="0" y="0"/>
                <a:ext cx="1835308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0" name="Shape 230"/>
              <p:cNvSpPr/>
              <p:nvPr/>
            </p:nvSpPr>
            <p:spPr>
              <a:xfrm>
                <a:off x="17508537" y="0"/>
                <a:ext cx="6875463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1" name="Shape 231"/>
              <p:cNvSpPr/>
              <p:nvPr/>
            </p:nvSpPr>
            <p:spPr>
              <a:xfrm>
                <a:off x="17978113" y="292099"/>
                <a:ext cx="5936312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4800" spc="288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1">
                    <a:solidFill>
                      <a:srgbClr val="F7941E"/>
                    </a:solidFill>
                  </a:rPr>
                  <a:t>#</a:t>
                </a:r>
                <a:r>
                  <a:t>TomFerry</a:t>
                </a:r>
              </a:p>
            </p:txBody>
          </p:sp>
          <p:sp>
            <p:nvSpPr>
              <p:cNvPr id="232" name="Shape 232"/>
              <p:cNvSpPr/>
              <p:nvPr/>
            </p:nvSpPr>
            <p:spPr>
              <a:xfrm>
                <a:off x="16630650" y="0"/>
                <a:ext cx="172243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3" name="Shape 233"/>
              <p:cNvSpPr/>
              <p:nvPr/>
            </p:nvSpPr>
            <p:spPr>
              <a:xfrm>
                <a:off x="216560" y="76200"/>
                <a:ext cx="1270001" cy="1270000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 b="1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356260" y="203200"/>
                <a:ext cx="1016001" cy="1016000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477941" y="275728"/>
                <a:ext cx="747240" cy="820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468" tIns="67468" rIns="67468" bIns="67468" numCol="1" anchor="ctr">
                <a:noAutofit/>
              </a:bodyPr>
              <a:lstStyle/>
              <a:p>
                <a:pPr defTabSz="2522361">
                  <a:defRPr sz="4200" b="1" spc="-210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237" name="Shape 237"/>
            <p:cNvSpPr/>
            <p:nvPr/>
          </p:nvSpPr>
          <p:spPr>
            <a:xfrm>
              <a:off x="0" y="0"/>
              <a:ext cx="24384001" cy="25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239" name="C204B780-78F9-4A42-A59B-45B7725F2D9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29" y="0"/>
            <a:ext cx="16760334" cy="1232882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14334735" y="733478"/>
            <a:ext cx="12192001" cy="942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1219200">
              <a:defRPr sz="8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TO</a:t>
            </a:r>
            <a:br/>
            <a:r>
              <a:rPr>
                <a:solidFill>
                  <a:srgbClr val="F8931F"/>
                </a:solidFill>
              </a:rPr>
              <a:t>CHANGE</a:t>
            </a:r>
            <a:br>
              <a:rPr sz="11600">
                <a:solidFill>
                  <a:srgbClr val="F8931F"/>
                </a:solidFill>
              </a:rPr>
            </a:br>
            <a:r>
              <a:rPr sz="11600"/>
              <a:t>YOUR</a:t>
            </a:r>
            <a:br/>
            <a:r>
              <a:rPr sz="30600">
                <a:solidFill>
                  <a:srgbClr val="F8931F"/>
                </a:solidFill>
              </a:rPr>
              <a:t>LIFE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182713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Shape 536"/>
          <p:cNvSpPr/>
          <p:nvPr/>
        </p:nvSpPr>
        <p:spPr>
          <a:xfrm>
            <a:off x="503788" y="152746"/>
            <a:ext cx="20658554" cy="1163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DOOR KNOCKING DIALOGUE-</a:t>
            </a:r>
          </a:p>
          <a:p>
            <a:pPr algn="l">
              <a:defRPr sz="63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“Sorry to bother you. We recently sold, 123 Main St. </a:t>
            </a:r>
          </a:p>
          <a:p>
            <a:pPr algn="l">
              <a:defRPr sz="63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63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There’s currently qualified buyers looking in your area. Have you heard of a neighbor looking to move?</a:t>
            </a:r>
          </a:p>
          <a:p>
            <a:pPr algn="l">
              <a:defRPr sz="63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63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Have you noticed anyone doing any extra work, painting or improvements recently?</a:t>
            </a:r>
          </a:p>
          <a:p>
            <a:pPr algn="l">
              <a:defRPr sz="63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63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Have you considered selling?</a:t>
            </a:r>
          </a:p>
          <a:p>
            <a:pPr algn="l">
              <a:defRPr sz="63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63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At what price would you be a seller?”</a:t>
            </a: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F141790A-0A9D-4407-912A-132D2B80551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1372" y="920698"/>
            <a:ext cx="20418368" cy="10587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BC162CF4-1F27-4E0E-91D9-31584DE11A21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54" y="-11074"/>
            <a:ext cx="23753329" cy="12371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image9.png" descr="Image"/>
          <p:cNvPicPr>
            <a:picLocks noChangeAspect="1"/>
          </p:cNvPicPr>
          <p:nvPr/>
        </p:nvPicPr>
        <p:blipFill>
          <a:blip r:embed="rId3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43F88DF5-C8C2-4607-A13C-DC9CC5B7F8E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338" y="176935"/>
            <a:ext cx="23471324" cy="11638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image9.png" descr="Image"/>
          <p:cNvPicPr>
            <a:picLocks noChangeAspect="1"/>
          </p:cNvPicPr>
          <p:nvPr/>
        </p:nvPicPr>
        <p:blipFill>
          <a:blip r:embed="rId3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222C3E54-7FFD-4641-993E-57B680FA9AC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0703" y="-24294"/>
            <a:ext cx="9042594" cy="12216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21DC20FA-2876-4E37-841D-ED5C3A646A9D-L0-0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5" y="62288"/>
            <a:ext cx="5620750" cy="12164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CA10A57B-3C90-455C-8E31-6328243A125B-L0-0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691" y="0"/>
            <a:ext cx="5678312" cy="12289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AE1BC548-C2EF-4AF6-A494-5BBD33FA3554-L0-001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5049" y="112145"/>
            <a:ext cx="6322673" cy="1206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24AE2B5F-F196-41E5-A096-DABA2FEACA7A-L0-001.jpe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1711" y="98159"/>
            <a:ext cx="5587602" cy="12092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8D8E9AED-F5F8-4B65-8676-AC8EFEE2C59E-L0-001.jpeg"/>
          <p:cNvPicPr>
            <a:picLocks noChangeAspect="1"/>
          </p:cNvPicPr>
          <p:nvPr/>
        </p:nvPicPr>
        <p:blipFill>
          <a:blip r:embed="rId3">
            <a:extLst/>
          </a:blip>
          <a:srcRect l="8568" t="8568" r="8568" b="8568"/>
          <a:stretch>
            <a:fillRect/>
          </a:stretch>
        </p:blipFill>
        <p:spPr>
          <a:xfrm>
            <a:off x="706583" y="2632942"/>
            <a:ext cx="9250098" cy="6166734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Shape 558"/>
          <p:cNvSpPr/>
          <p:nvPr/>
        </p:nvSpPr>
        <p:spPr>
          <a:xfrm>
            <a:off x="10806350" y="2553932"/>
            <a:ext cx="13585552" cy="584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DIALOGUE-EMAIL-CALL-TEXT</a:t>
            </a:r>
          </a:p>
          <a:p>
            <a:pPr algn="l">
              <a:defRPr sz="6300">
                <a:solidFill>
                  <a:srgbClr val="FFFFFF"/>
                </a:solidFill>
              </a:defRPr>
            </a:pPr>
            <a:endParaRPr/>
          </a:p>
          <a:p>
            <a:pPr algn="l">
              <a:defRPr sz="63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With all the uncertainty around the changes in short term rental regulations, have you considered selling for top dollar now?</a:t>
            </a:r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49FF2EC2-E541-4B29-8E46-F3FF07CF594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4755" y="385830"/>
            <a:ext cx="22334490" cy="11490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Shape 564"/>
          <p:cNvSpPr/>
          <p:nvPr/>
        </p:nvSpPr>
        <p:spPr>
          <a:xfrm>
            <a:off x="1618685" y="2522657"/>
            <a:ext cx="10505316" cy="347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sz="6000">
                <a:solidFill>
                  <a:srgbClr val="FB9415"/>
                </a:solidFill>
              </a:rPr>
              <a:t>HOW  DO YOU MAKE A SALE FROM EVERY SALE ? </a:t>
            </a:r>
            <a:endParaRPr>
              <a:solidFill>
                <a:srgbClr val="FB9415"/>
              </a:solidFill>
            </a:endParaRPr>
          </a:p>
          <a:p>
            <a:endParaRPr>
              <a:solidFill>
                <a:srgbClr val="FB9415"/>
              </a:solidFill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11252359" y="5031638"/>
            <a:ext cx="11946367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sz="6000">
                <a:solidFill>
                  <a:srgbClr val="FFFFFF"/>
                </a:solidFill>
              </a:rPr>
              <a:t>HOW  GET A REFERRAL FROM EVERY CLIENT?</a:t>
            </a:r>
            <a:r>
              <a:rPr sz="6000">
                <a:solidFill>
                  <a:srgbClr val="FB9415"/>
                </a:solidFill>
              </a:rPr>
              <a:t> </a:t>
            </a:r>
          </a:p>
        </p:txBody>
      </p:sp>
      <p:sp>
        <p:nvSpPr>
          <p:cNvPr id="566" name="Shape 566"/>
          <p:cNvSpPr/>
          <p:nvPr/>
        </p:nvSpPr>
        <p:spPr>
          <a:xfrm>
            <a:off x="1491097" y="8589228"/>
            <a:ext cx="1854631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B9415"/>
                </a:solidFill>
              </a:defRPr>
            </a:lvl1pPr>
          </a:lstStyle>
          <a:p>
            <a:pPr>
              <a:defRPr sz="5000">
                <a:solidFill>
                  <a:srgbClr val="000000"/>
                </a:solidFill>
              </a:defRPr>
            </a:pPr>
            <a:r>
              <a:rPr sz="6000">
                <a:solidFill>
                  <a:srgbClr val="FB9415"/>
                </a:solidFill>
              </a:rPr>
              <a:t>HOW  DO YOU GET A LEAD FROM EVERY VENDOR?</a:t>
            </a:r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11DF7BC6-20D1-4861-B02F-FEC3E6F6E36B-L0-001.jpeg"/>
          <p:cNvPicPr>
            <a:picLocks noChangeAspect="1"/>
          </p:cNvPicPr>
          <p:nvPr/>
        </p:nvPicPr>
        <p:blipFill>
          <a:blip r:embed="rId3">
            <a:alphaModFix amt="48000"/>
            <a:extLst/>
          </a:blip>
          <a:srcRect l="314" t="314" r="314" b="314"/>
          <a:stretch>
            <a:fillRect/>
          </a:stretch>
        </p:blipFill>
        <p:spPr>
          <a:xfrm>
            <a:off x="5775782" y="481770"/>
            <a:ext cx="18526326" cy="11088075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Shape 570"/>
          <p:cNvSpPr/>
          <p:nvPr/>
        </p:nvSpPr>
        <p:spPr>
          <a:xfrm>
            <a:off x="779142" y="679155"/>
            <a:ext cx="23473998" cy="1198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PRICE REDUCTION DIALOGUE</a:t>
            </a:r>
          </a:p>
          <a:p>
            <a:pPr algn="l">
              <a:defRPr sz="6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60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If you received an all cash contract closing in 30 days...</a:t>
            </a:r>
          </a:p>
          <a:p>
            <a:pPr algn="l">
              <a:defRPr sz="60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would you take?</a:t>
            </a:r>
          </a:p>
          <a:p>
            <a:pPr algn="l">
              <a:defRPr sz="60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 think we should lower to that price. </a:t>
            </a:r>
          </a:p>
          <a:p>
            <a:pPr algn="l">
              <a:defRPr sz="60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market has spoken. </a:t>
            </a:r>
          </a:p>
          <a:p>
            <a:pPr algn="l">
              <a:defRPr sz="60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Let me fight to get you that price. </a:t>
            </a:r>
          </a:p>
          <a:p>
            <a:pPr algn="l">
              <a:defRPr sz="60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I’d rather you turn down offers that not have any.</a:t>
            </a:r>
          </a:p>
          <a:p>
            <a:pPr algn="l">
              <a:defRPr sz="60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>
              <a:defRPr sz="60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We’ve found when we’re having showings and no offers...</a:t>
            </a:r>
          </a:p>
          <a:p>
            <a:pPr algn="l">
              <a:defRPr sz="60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We’re 2-5% off. </a:t>
            </a:r>
          </a:p>
          <a:p>
            <a:pPr algn="l">
              <a:defRPr sz="6000" i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When there’s no showings and no offers..we could be 5%+ off?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 251"/>
          <p:cNvGrpSpPr/>
          <p:nvPr/>
        </p:nvGrpSpPr>
        <p:grpSpPr>
          <a:xfrm>
            <a:off x="0" y="12273975"/>
            <a:ext cx="24384001" cy="1445393"/>
            <a:chOff x="0" y="0"/>
            <a:chExt cx="24384000" cy="1445391"/>
          </a:xfrm>
        </p:grpSpPr>
        <p:grpSp>
          <p:nvGrpSpPr>
            <p:cNvPr id="249" name="Group 249"/>
            <p:cNvGrpSpPr/>
            <p:nvPr/>
          </p:nvGrpSpPr>
          <p:grpSpPr>
            <a:xfrm>
              <a:off x="0" y="22991"/>
              <a:ext cx="24384000" cy="1422401"/>
              <a:chOff x="0" y="0"/>
              <a:chExt cx="24384000" cy="1422400"/>
            </a:xfrm>
          </p:grpSpPr>
          <p:sp>
            <p:nvSpPr>
              <p:cNvPr id="242" name="Shape 242"/>
              <p:cNvSpPr/>
              <p:nvPr/>
            </p:nvSpPr>
            <p:spPr>
              <a:xfrm>
                <a:off x="0" y="0"/>
                <a:ext cx="1835308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43" name="Shape 243"/>
              <p:cNvSpPr/>
              <p:nvPr/>
            </p:nvSpPr>
            <p:spPr>
              <a:xfrm>
                <a:off x="17508537" y="0"/>
                <a:ext cx="6875463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17978113" y="292099"/>
                <a:ext cx="5936312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4800" spc="288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1">
                    <a:solidFill>
                      <a:srgbClr val="F7941E"/>
                    </a:solidFill>
                  </a:rPr>
                  <a:t>#</a:t>
                </a:r>
                <a:r>
                  <a:t>TomFerry</a:t>
                </a: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16630650" y="0"/>
                <a:ext cx="172243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46" name="Shape 246"/>
              <p:cNvSpPr/>
              <p:nvPr/>
            </p:nvSpPr>
            <p:spPr>
              <a:xfrm>
                <a:off x="216560" y="76200"/>
                <a:ext cx="1270001" cy="1270000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 b="1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247" name="Shape 247"/>
              <p:cNvSpPr/>
              <p:nvPr/>
            </p:nvSpPr>
            <p:spPr>
              <a:xfrm>
                <a:off x="356260" y="203200"/>
                <a:ext cx="1016001" cy="1016000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477941" y="275728"/>
                <a:ext cx="747240" cy="820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468" tIns="67468" rIns="67468" bIns="67468" numCol="1" anchor="ctr">
                <a:noAutofit/>
              </a:bodyPr>
              <a:lstStyle/>
              <a:p>
                <a:pPr defTabSz="2522361">
                  <a:defRPr sz="4200" b="1" spc="-210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250" name="Shape 250"/>
            <p:cNvSpPr/>
            <p:nvPr/>
          </p:nvSpPr>
          <p:spPr>
            <a:xfrm>
              <a:off x="0" y="0"/>
              <a:ext cx="24384001" cy="25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252" name="1B277C3E-CB53-40DA-959C-7122043DF30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3587" y="60082"/>
            <a:ext cx="18051858" cy="12034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0C436336-CF66-423C-A73A-3EEB5B3B28E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1716" y="1589938"/>
            <a:ext cx="12157625" cy="5321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E7DA38E9-FFA0-481D-8E97-7836B74E6B0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7711" y="24696"/>
            <a:ext cx="19648578" cy="12036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CEA40673-D33F-4A48-BFB1-056831DD409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3387" y="231569"/>
            <a:ext cx="17697226" cy="11827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E929D792-E5E1-4750-9DD9-018BABA6791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17433" y="156674"/>
            <a:ext cx="17749134" cy="11832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EC8CE390-993F-4EC4-A956-7497C7334BD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5975" y="79405"/>
            <a:ext cx="17012050" cy="11969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2651D3FC-944D-4A11-9A95-F05B7B5FE81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image9.png" descr="Image"/>
          <p:cNvPicPr>
            <a:picLocks noChangeAspect="1"/>
          </p:cNvPicPr>
          <p:nvPr/>
        </p:nvPicPr>
        <p:blipFill>
          <a:blip r:embed="rId3">
            <a:extLst/>
          </a:blip>
          <a:srcRect t="88761"/>
          <a:stretch>
            <a:fillRect/>
          </a:stretch>
        </p:blipFill>
        <p:spPr>
          <a:xfrm>
            <a:off x="182713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4FFF4ADA-FC46-40E5-84BB-247FE544471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873" y="62288"/>
            <a:ext cx="8211163" cy="11774623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Shape 589"/>
          <p:cNvSpPr/>
          <p:nvPr/>
        </p:nvSpPr>
        <p:spPr>
          <a:xfrm>
            <a:off x="9399939" y="5187931"/>
            <a:ext cx="13570796" cy="6371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“Once I got a little way above survival </a:t>
            </a:r>
          </a:p>
          <a:p>
            <a:pPr algn="l">
              <a:defRPr sz="45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and was starting to head to warmer waters </a:t>
            </a:r>
          </a:p>
          <a:p>
            <a:pPr algn="l">
              <a:defRPr sz="45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of success, without realizing it, I would stop </a:t>
            </a:r>
          </a:p>
          <a:p>
            <a:pPr algn="l">
              <a:defRPr sz="45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doing the things that had gotten me there. </a:t>
            </a:r>
          </a:p>
          <a:p>
            <a:pPr algn="l">
              <a:defRPr sz="45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Naturally, I would start sinking back down again, </a:t>
            </a:r>
          </a:p>
          <a:p>
            <a:pPr algn="l">
              <a:defRPr sz="45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back down toward survival and beyond, </a:t>
            </a:r>
          </a:p>
          <a:p>
            <a:pPr algn="l">
              <a:defRPr sz="45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back down toward the failure line. </a:t>
            </a:r>
          </a:p>
          <a:p>
            <a:pPr algn="l">
              <a:defRPr sz="45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That’s the only reason our lives follow </a:t>
            </a:r>
          </a:p>
          <a:p>
            <a:pPr algn="l">
              <a:defRPr sz="45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that roller coaster.”</a:t>
            </a:r>
          </a:p>
        </p:txBody>
      </p:sp>
      <p:pic>
        <p:nvPicPr>
          <p:cNvPr id="590" name="6760BCFF-E917-4D10-8AF4-0A1524F066B2-L0-001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50" y="564097"/>
            <a:ext cx="13846807" cy="4656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20941444-E984-4929-BCA8-489284BF7F6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703" y="26761"/>
            <a:ext cx="9612737" cy="12004198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Shape 596"/>
          <p:cNvSpPr/>
          <p:nvPr/>
        </p:nvSpPr>
        <p:spPr>
          <a:xfrm>
            <a:off x="11504370" y="2663418"/>
            <a:ext cx="10191205" cy="636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CAROLYN YOUNG</a:t>
            </a:r>
          </a:p>
          <a:p>
            <a:pPr>
              <a:defRPr sz="10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7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$400k- 10yrs+</a:t>
            </a:r>
          </a:p>
          <a:p>
            <a:pPr>
              <a:defRPr sz="7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$1.2m GCI -‘18</a:t>
            </a:r>
          </a:p>
          <a:p>
            <a:pPr>
              <a:defRPr sz="7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$1.8m GCI -‘19</a:t>
            </a:r>
          </a:p>
        </p:txBody>
      </p:sp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/>
          <p:nvPr/>
        </p:nvSpPr>
        <p:spPr>
          <a:xfrm>
            <a:off x="9622315" y="5454390"/>
            <a:ext cx="11575882" cy="837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2800"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r">
              <a:defRPr sz="2800"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r">
              <a:defRPr sz="45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“I took charge of my choices. </a:t>
            </a:r>
          </a:p>
          <a:p>
            <a:pPr algn="r">
              <a:defRPr sz="45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r">
              <a:defRPr sz="45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 let fear lead me instead of stopping me. </a:t>
            </a:r>
          </a:p>
          <a:p>
            <a:pPr algn="r">
              <a:defRPr sz="45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 put clients interest first, once I have their trust, I have their loyalty.” </a:t>
            </a:r>
          </a:p>
          <a:p>
            <a:pPr algn="r">
              <a:defRPr sz="45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  <a:p>
            <a:pPr algn="r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r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2800"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599" name="Shape 599"/>
          <p:cNvSpPr/>
          <p:nvPr/>
        </p:nvSpPr>
        <p:spPr>
          <a:xfrm>
            <a:off x="9093401" y="1079581"/>
            <a:ext cx="12633712" cy="525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IRINA SHER</a:t>
            </a:r>
          </a:p>
          <a:p>
            <a:pPr>
              <a:defRPr sz="10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defRPr sz="7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$20k GCI -‘18</a:t>
            </a:r>
          </a:p>
          <a:p>
            <a:pPr>
              <a:defRPr sz="7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$500k+ GCI -‘19</a:t>
            </a:r>
          </a:p>
        </p:txBody>
      </p:sp>
      <p:pic>
        <p:nvPicPr>
          <p:cNvPr id="600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471DF3D4-1DFC-42B6-92E0-11BCAD3BADF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5575" y="755324"/>
            <a:ext cx="6847482" cy="10378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/>
        </p:nvSpPr>
        <p:spPr>
          <a:xfrm>
            <a:off x="11048421" y="12216076"/>
            <a:ext cx="13335001" cy="1270001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13" name="Group 613"/>
          <p:cNvGrpSpPr/>
          <p:nvPr/>
        </p:nvGrpSpPr>
        <p:grpSpPr>
          <a:xfrm>
            <a:off x="-1" y="12326814"/>
            <a:ext cx="24384002" cy="1445392"/>
            <a:chOff x="0" y="0"/>
            <a:chExt cx="24384000" cy="1445391"/>
          </a:xfrm>
        </p:grpSpPr>
        <p:grpSp>
          <p:nvGrpSpPr>
            <p:cNvPr id="611" name="Group 611"/>
            <p:cNvGrpSpPr/>
            <p:nvPr/>
          </p:nvGrpSpPr>
          <p:grpSpPr>
            <a:xfrm>
              <a:off x="0" y="22991"/>
              <a:ext cx="24384000" cy="1422401"/>
              <a:chOff x="0" y="0"/>
              <a:chExt cx="24384000" cy="1422400"/>
            </a:xfrm>
          </p:grpSpPr>
          <p:sp>
            <p:nvSpPr>
              <p:cNvPr id="604" name="Shape 604"/>
              <p:cNvSpPr/>
              <p:nvPr/>
            </p:nvSpPr>
            <p:spPr>
              <a:xfrm>
                <a:off x="0" y="0"/>
                <a:ext cx="1835308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05" name="Shape 605"/>
              <p:cNvSpPr/>
              <p:nvPr/>
            </p:nvSpPr>
            <p:spPr>
              <a:xfrm>
                <a:off x="17508537" y="0"/>
                <a:ext cx="6875463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06" name="Shape 606"/>
              <p:cNvSpPr/>
              <p:nvPr/>
            </p:nvSpPr>
            <p:spPr>
              <a:xfrm>
                <a:off x="17978113" y="292099"/>
                <a:ext cx="5936312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4800" spc="288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1">
                    <a:solidFill>
                      <a:srgbClr val="F7941E"/>
                    </a:solidFill>
                  </a:rPr>
                  <a:t>#</a:t>
                </a:r>
                <a:r>
                  <a:t>TomFerry</a:t>
                </a:r>
              </a:p>
            </p:txBody>
          </p:sp>
          <p:sp>
            <p:nvSpPr>
              <p:cNvPr id="607" name="Shape 607"/>
              <p:cNvSpPr/>
              <p:nvPr/>
            </p:nvSpPr>
            <p:spPr>
              <a:xfrm>
                <a:off x="16630650" y="0"/>
                <a:ext cx="172243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08" name="Shape 608"/>
              <p:cNvSpPr/>
              <p:nvPr/>
            </p:nvSpPr>
            <p:spPr>
              <a:xfrm>
                <a:off x="216560" y="76200"/>
                <a:ext cx="1270001" cy="1270000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 b="1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609" name="Shape 609"/>
              <p:cNvSpPr/>
              <p:nvPr/>
            </p:nvSpPr>
            <p:spPr>
              <a:xfrm>
                <a:off x="356260" y="203200"/>
                <a:ext cx="1016001" cy="1016000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10" name="Shape 610"/>
              <p:cNvSpPr/>
              <p:nvPr/>
            </p:nvSpPr>
            <p:spPr>
              <a:xfrm>
                <a:off x="477941" y="275728"/>
                <a:ext cx="747240" cy="820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468" tIns="67468" rIns="67468" bIns="67468" numCol="1" anchor="ctr">
                <a:noAutofit/>
              </a:bodyPr>
              <a:lstStyle/>
              <a:p>
                <a:pPr defTabSz="2522361">
                  <a:defRPr sz="4200" b="1" spc="-210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612" name="Shape 612"/>
            <p:cNvSpPr/>
            <p:nvPr/>
          </p:nvSpPr>
          <p:spPr>
            <a:xfrm>
              <a:off x="0" y="0"/>
              <a:ext cx="24384001" cy="25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614" name="D28A19FF-385B-4848-9C94-EBE89A21B836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0137" y="154856"/>
            <a:ext cx="11703726" cy="11703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6096000" y="1372469"/>
            <a:ext cx="12192000" cy="895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1219200">
              <a:defRPr sz="8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 do you</a:t>
            </a:r>
            <a:br/>
            <a:r>
              <a:rPr sz="11600">
                <a:solidFill>
                  <a:srgbClr val="F8931F"/>
                </a:solidFill>
              </a:rPr>
              <a:t>WANT TO MAKE</a:t>
            </a:r>
            <a:br>
              <a:rPr sz="11600">
                <a:solidFill>
                  <a:srgbClr val="F8931F"/>
                </a:solidFill>
              </a:rPr>
            </a:br>
            <a:r>
              <a:t>in</a:t>
            </a:r>
            <a:br/>
            <a:r>
              <a:rPr sz="30600">
                <a:solidFill>
                  <a:srgbClr val="F8931F"/>
                </a:solidFill>
              </a:rPr>
              <a:t>2020?</a:t>
            </a:r>
          </a:p>
        </p:txBody>
      </p:sp>
      <p:grpSp>
        <p:nvGrpSpPr>
          <p:cNvPr id="265" name="Group 265"/>
          <p:cNvGrpSpPr/>
          <p:nvPr/>
        </p:nvGrpSpPr>
        <p:grpSpPr>
          <a:xfrm>
            <a:off x="0" y="12273975"/>
            <a:ext cx="24384001" cy="1445393"/>
            <a:chOff x="0" y="0"/>
            <a:chExt cx="24384000" cy="1445391"/>
          </a:xfrm>
        </p:grpSpPr>
        <p:grpSp>
          <p:nvGrpSpPr>
            <p:cNvPr id="263" name="Group 263"/>
            <p:cNvGrpSpPr/>
            <p:nvPr/>
          </p:nvGrpSpPr>
          <p:grpSpPr>
            <a:xfrm>
              <a:off x="0" y="22991"/>
              <a:ext cx="24384000" cy="1422401"/>
              <a:chOff x="0" y="0"/>
              <a:chExt cx="24384000" cy="1422400"/>
            </a:xfrm>
          </p:grpSpPr>
          <p:sp>
            <p:nvSpPr>
              <p:cNvPr id="256" name="Shape 256"/>
              <p:cNvSpPr/>
              <p:nvPr/>
            </p:nvSpPr>
            <p:spPr>
              <a:xfrm>
                <a:off x="0" y="0"/>
                <a:ext cx="1835308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57" name="Shape 257"/>
              <p:cNvSpPr/>
              <p:nvPr/>
            </p:nvSpPr>
            <p:spPr>
              <a:xfrm>
                <a:off x="17508537" y="0"/>
                <a:ext cx="6875463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58" name="Shape 258"/>
              <p:cNvSpPr/>
              <p:nvPr/>
            </p:nvSpPr>
            <p:spPr>
              <a:xfrm>
                <a:off x="17978113" y="292099"/>
                <a:ext cx="5936312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4800" spc="288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1">
                    <a:solidFill>
                      <a:srgbClr val="F7941E"/>
                    </a:solidFill>
                  </a:rPr>
                  <a:t>#</a:t>
                </a:r>
                <a:r>
                  <a:t>TomFerry</a:t>
                </a:r>
              </a:p>
            </p:txBody>
          </p:sp>
          <p:sp>
            <p:nvSpPr>
              <p:cNvPr id="259" name="Shape 259"/>
              <p:cNvSpPr/>
              <p:nvPr/>
            </p:nvSpPr>
            <p:spPr>
              <a:xfrm>
                <a:off x="16630650" y="0"/>
                <a:ext cx="172243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60" name="Shape 260"/>
              <p:cNvSpPr/>
              <p:nvPr/>
            </p:nvSpPr>
            <p:spPr>
              <a:xfrm>
                <a:off x="216560" y="76200"/>
                <a:ext cx="1270001" cy="1270000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 b="1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261" name="Shape 261"/>
              <p:cNvSpPr/>
              <p:nvPr/>
            </p:nvSpPr>
            <p:spPr>
              <a:xfrm>
                <a:off x="356260" y="203200"/>
                <a:ext cx="1016001" cy="1016000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62" name="Shape 262"/>
              <p:cNvSpPr/>
              <p:nvPr/>
            </p:nvSpPr>
            <p:spPr>
              <a:xfrm>
                <a:off x="477941" y="275728"/>
                <a:ext cx="747240" cy="820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468" tIns="67468" rIns="67468" bIns="67468" numCol="1" anchor="ctr">
                <a:noAutofit/>
              </a:bodyPr>
              <a:lstStyle/>
              <a:p>
                <a:pPr defTabSz="2522361">
                  <a:defRPr sz="4200" b="1" spc="-210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264" name="Shape 264"/>
            <p:cNvSpPr/>
            <p:nvPr/>
          </p:nvSpPr>
          <p:spPr>
            <a:xfrm>
              <a:off x="0" y="0"/>
              <a:ext cx="24384001" cy="25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83268"/>
            <a:ext cx="24384001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50252553-CF2F-4BC3-88CF-957ABCB2410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9582" y="65707"/>
            <a:ext cx="18245886" cy="12163923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Shape 620"/>
          <p:cNvSpPr/>
          <p:nvPr/>
        </p:nvSpPr>
        <p:spPr>
          <a:xfrm>
            <a:off x="3814975" y="2671959"/>
            <a:ext cx="12085234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1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What’s the </a:t>
            </a:r>
          </a:p>
          <a:p>
            <a:pPr algn="l">
              <a:defRPr sz="11000" b="1">
                <a:solidFill>
                  <a:srgbClr val="FB941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thing?</a:t>
            </a:r>
          </a:p>
        </p:txBody>
      </p:sp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image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2267570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Shape 623"/>
          <p:cNvSpPr>
            <a:spLocks noGrp="1"/>
          </p:cNvSpPr>
          <p:nvPr>
            <p:ph type="title" idx="4294967295"/>
          </p:nvPr>
        </p:nvSpPr>
        <p:spPr>
          <a:xfrm>
            <a:off x="2357119" y="1938866"/>
            <a:ext cx="8554722" cy="2726268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0600" b="1">
                <a:solidFill>
                  <a:srgbClr val="01305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The Dream </a:t>
            </a:r>
          </a:p>
        </p:txBody>
      </p:sp>
      <p:grpSp>
        <p:nvGrpSpPr>
          <p:cNvPr id="633" name="Group 633"/>
          <p:cNvGrpSpPr/>
          <p:nvPr/>
        </p:nvGrpSpPr>
        <p:grpSpPr>
          <a:xfrm>
            <a:off x="-1" y="12337195"/>
            <a:ext cx="24384002" cy="1445392"/>
            <a:chOff x="0" y="0"/>
            <a:chExt cx="24384000" cy="1445391"/>
          </a:xfrm>
        </p:grpSpPr>
        <p:grpSp>
          <p:nvGrpSpPr>
            <p:cNvPr id="631" name="Group 631"/>
            <p:cNvGrpSpPr/>
            <p:nvPr/>
          </p:nvGrpSpPr>
          <p:grpSpPr>
            <a:xfrm>
              <a:off x="0" y="22991"/>
              <a:ext cx="24384000" cy="1422401"/>
              <a:chOff x="0" y="0"/>
              <a:chExt cx="24384000" cy="1422400"/>
            </a:xfrm>
          </p:grpSpPr>
          <p:sp>
            <p:nvSpPr>
              <p:cNvPr id="624" name="Shape 624"/>
              <p:cNvSpPr/>
              <p:nvPr/>
            </p:nvSpPr>
            <p:spPr>
              <a:xfrm>
                <a:off x="0" y="0"/>
                <a:ext cx="1835308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25" name="Shape 625"/>
              <p:cNvSpPr/>
              <p:nvPr/>
            </p:nvSpPr>
            <p:spPr>
              <a:xfrm>
                <a:off x="17508537" y="0"/>
                <a:ext cx="6875463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26" name="Shape 626"/>
              <p:cNvSpPr/>
              <p:nvPr/>
            </p:nvSpPr>
            <p:spPr>
              <a:xfrm>
                <a:off x="17978113" y="292099"/>
                <a:ext cx="5936312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4800" spc="288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1">
                    <a:solidFill>
                      <a:srgbClr val="F7941E"/>
                    </a:solidFill>
                  </a:rPr>
                  <a:t>#</a:t>
                </a:r>
                <a:r>
                  <a:t>TomFerry</a:t>
                </a:r>
              </a:p>
            </p:txBody>
          </p:sp>
          <p:sp>
            <p:nvSpPr>
              <p:cNvPr id="627" name="Shape 627"/>
              <p:cNvSpPr/>
              <p:nvPr/>
            </p:nvSpPr>
            <p:spPr>
              <a:xfrm>
                <a:off x="16630650" y="0"/>
                <a:ext cx="172243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28" name="Shape 628"/>
              <p:cNvSpPr/>
              <p:nvPr/>
            </p:nvSpPr>
            <p:spPr>
              <a:xfrm>
                <a:off x="216560" y="76200"/>
                <a:ext cx="1270001" cy="1270000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 b="1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629" name="Shape 629"/>
              <p:cNvSpPr/>
              <p:nvPr/>
            </p:nvSpPr>
            <p:spPr>
              <a:xfrm>
                <a:off x="356260" y="203200"/>
                <a:ext cx="1016001" cy="1016000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30" name="Shape 630"/>
              <p:cNvSpPr/>
              <p:nvPr/>
            </p:nvSpPr>
            <p:spPr>
              <a:xfrm>
                <a:off x="477941" y="275728"/>
                <a:ext cx="747240" cy="820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468" tIns="67468" rIns="67468" bIns="67468" numCol="1" anchor="ctr">
                <a:noAutofit/>
              </a:bodyPr>
              <a:lstStyle/>
              <a:p>
                <a:pPr defTabSz="2522361">
                  <a:defRPr sz="4200" b="1" spc="-210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632" name="Shape 632"/>
            <p:cNvSpPr/>
            <p:nvPr/>
          </p:nvSpPr>
          <p:spPr>
            <a:xfrm>
              <a:off x="0" y="0"/>
              <a:ext cx="24384001" cy="25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>
            <a:spLocks noGrp="1"/>
          </p:cNvSpPr>
          <p:nvPr>
            <p:ph type="title" idx="4294967295"/>
          </p:nvPr>
        </p:nvSpPr>
        <p:spPr>
          <a:xfrm>
            <a:off x="1584959" y="3306234"/>
            <a:ext cx="20726401" cy="4559297"/>
          </a:xfrm>
          <a:prstGeom prst="rect">
            <a:avLst/>
          </a:prstGeom>
        </p:spPr>
        <p:txBody>
          <a:bodyPr lIns="121919" tIns="121919" rIns="121919" bIns="121919" anchor="t"/>
          <a:lstStyle/>
          <a:p>
            <a:pPr defTabSz="1036320">
              <a:defRPr sz="10540" b="1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NOTHING</a:t>
            </a:r>
            <a:br/>
            <a:r>
              <a:rPr sz="8160">
                <a:solidFill>
                  <a:srgbClr val="FFFFFF"/>
                </a:solidFill>
              </a:rPr>
              <a:t>will change until…..</a:t>
            </a:r>
            <a:br>
              <a:rPr sz="8160">
                <a:solidFill>
                  <a:srgbClr val="FFFFFF"/>
                </a:solidFill>
              </a:rPr>
            </a:br>
            <a:r>
              <a:t>YOU CHANGE</a:t>
            </a:r>
          </a:p>
        </p:txBody>
      </p:sp>
      <p:pic>
        <p:nvPicPr>
          <p:cNvPr id="636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image9.png" descr="Image"/>
          <p:cNvPicPr>
            <a:picLocks noChangeAspect="1"/>
          </p:cNvPicPr>
          <p:nvPr/>
        </p:nvPicPr>
        <p:blipFill>
          <a:blip r:embed="rId2">
            <a:extLst/>
          </a:blip>
          <a:srcRect t="88761"/>
          <a:stretch>
            <a:fillRect/>
          </a:stretch>
        </p:blipFill>
        <p:spPr>
          <a:xfrm>
            <a:off x="0" y="12174518"/>
            <a:ext cx="24384000" cy="1541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D39C03DB-1D52-48A6-AEA6-742A33F8F4D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7030" y="260570"/>
            <a:ext cx="20849940" cy="11616876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Shape 642"/>
          <p:cNvSpPr/>
          <p:nvPr/>
        </p:nvSpPr>
        <p:spPr>
          <a:xfrm>
            <a:off x="12812650" y="8646533"/>
            <a:ext cx="10606035" cy="322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19200">
              <a:spcBef>
                <a:spcPts val="2000"/>
              </a:spcBef>
              <a:defRPr sz="9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JEFF MAYS</a:t>
            </a:r>
          </a:p>
          <a:p>
            <a:pPr marL="221225" indent="-221225" algn="l">
              <a:lnSpc>
                <a:spcPct val="110000"/>
              </a:lnSpc>
              <a:buClr>
                <a:srgbClr val="EA983F"/>
              </a:buClr>
              <a:buSzPct val="100000"/>
              <a:buChar char="•"/>
              <a:defRPr sz="3600" b="1">
                <a:solidFill>
                  <a:srgbClr val="FF8E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IG- jmays_re </a:t>
            </a:r>
          </a:p>
          <a:p>
            <a:pPr marL="221225" indent="-221225" algn="l">
              <a:lnSpc>
                <a:spcPct val="110000"/>
              </a:lnSpc>
              <a:buClr>
                <a:srgbClr val="EA983F"/>
              </a:buClr>
              <a:buSzPct val="100000"/>
              <a:buChar char="•"/>
              <a:defRPr sz="3600" b="1">
                <a:solidFill>
                  <a:srgbClr val="FF8E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jmays@tomferry.com</a:t>
            </a:r>
            <a:endParaRPr b="0"/>
          </a:p>
          <a:p>
            <a:pPr marL="221225" indent="-221225" algn="l">
              <a:lnSpc>
                <a:spcPct val="110000"/>
              </a:lnSpc>
              <a:buClr>
                <a:srgbClr val="EA983F"/>
              </a:buClr>
              <a:buSzPct val="100000"/>
              <a:buChar char="•"/>
              <a:defRPr sz="3600" b="1">
                <a:solidFill>
                  <a:srgbClr val="FF8E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/>
              <a:t>804-651-6297</a:t>
            </a:r>
          </a:p>
        </p:txBody>
      </p:sp>
      <p:sp>
        <p:nvSpPr>
          <p:cNvPr id="643" name="Shape 643"/>
          <p:cNvSpPr/>
          <p:nvPr/>
        </p:nvSpPr>
        <p:spPr>
          <a:xfrm>
            <a:off x="1075771" y="10765655"/>
            <a:ext cx="1186136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u="sng">
                <a:solidFill>
                  <a:srgbClr val="FD8E00"/>
                </a:solidFill>
                <a:latin typeface="Helvetica"/>
                <a:ea typeface="Helvetica"/>
                <a:cs typeface="Helvetica"/>
                <a:sym typeface="Helvetica"/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www.tomferry.com/BHHSGA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2259735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>
            <a:spLocks noGrp="1"/>
          </p:cNvSpPr>
          <p:nvPr>
            <p:ph type="title" idx="4294967295"/>
          </p:nvPr>
        </p:nvSpPr>
        <p:spPr>
          <a:xfrm>
            <a:off x="730679" y="2697517"/>
            <a:ext cx="14041962" cy="4584697"/>
          </a:xfrm>
          <a:prstGeom prst="rect">
            <a:avLst/>
          </a:prstGeom>
        </p:spPr>
        <p:txBody>
          <a:bodyPr lIns="121919" tIns="121919" rIns="121919" bIns="121919" anchor="t"/>
          <a:lstStyle/>
          <a:p>
            <a:pPr algn="l" defTabSz="1219200">
              <a:defRPr sz="6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2020 Income Goal             ________</a:t>
            </a:r>
            <a:br/>
            <a:r>
              <a:t> 											</a:t>
            </a:r>
            <a:br/>
            <a:r>
              <a:t>2020 Potential Income = ________</a:t>
            </a:r>
          </a:p>
        </p:txBody>
      </p:sp>
      <p:sp>
        <p:nvSpPr>
          <p:cNvPr id="269" name="Shape 269"/>
          <p:cNvSpPr/>
          <p:nvPr/>
        </p:nvSpPr>
        <p:spPr>
          <a:xfrm>
            <a:off x="10364405" y="3758759"/>
            <a:ext cx="1817847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1219200">
              <a:defRPr sz="6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(X3)</a:t>
            </a:r>
          </a:p>
        </p:txBody>
      </p:sp>
      <p:grpSp>
        <p:nvGrpSpPr>
          <p:cNvPr id="279" name="Group 279"/>
          <p:cNvGrpSpPr/>
          <p:nvPr/>
        </p:nvGrpSpPr>
        <p:grpSpPr>
          <a:xfrm>
            <a:off x="0" y="12273975"/>
            <a:ext cx="24384001" cy="1445393"/>
            <a:chOff x="0" y="0"/>
            <a:chExt cx="24384000" cy="1445391"/>
          </a:xfrm>
        </p:grpSpPr>
        <p:grpSp>
          <p:nvGrpSpPr>
            <p:cNvPr id="277" name="Group 277"/>
            <p:cNvGrpSpPr/>
            <p:nvPr/>
          </p:nvGrpSpPr>
          <p:grpSpPr>
            <a:xfrm>
              <a:off x="0" y="22991"/>
              <a:ext cx="24384000" cy="1422401"/>
              <a:chOff x="0" y="0"/>
              <a:chExt cx="24384000" cy="1422400"/>
            </a:xfrm>
          </p:grpSpPr>
          <p:sp>
            <p:nvSpPr>
              <p:cNvPr id="270" name="Shape 270"/>
              <p:cNvSpPr/>
              <p:nvPr/>
            </p:nvSpPr>
            <p:spPr>
              <a:xfrm>
                <a:off x="0" y="0"/>
                <a:ext cx="1835308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71" name="Shape 271"/>
              <p:cNvSpPr/>
              <p:nvPr/>
            </p:nvSpPr>
            <p:spPr>
              <a:xfrm>
                <a:off x="17508537" y="0"/>
                <a:ext cx="6875463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17978113" y="292099"/>
                <a:ext cx="5936312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4800" spc="288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1">
                    <a:solidFill>
                      <a:srgbClr val="F7941E"/>
                    </a:solidFill>
                  </a:rPr>
                  <a:t>#</a:t>
                </a:r>
                <a:r>
                  <a:t>TomFerry</a:t>
                </a:r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16630650" y="0"/>
                <a:ext cx="1722438" cy="142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74" name="Shape 274"/>
              <p:cNvSpPr/>
              <p:nvPr/>
            </p:nvSpPr>
            <p:spPr>
              <a:xfrm>
                <a:off x="216560" y="76200"/>
                <a:ext cx="1270001" cy="1270000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 b="1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275" name="Shape 275"/>
              <p:cNvSpPr/>
              <p:nvPr/>
            </p:nvSpPr>
            <p:spPr>
              <a:xfrm>
                <a:off x="356260" y="203200"/>
                <a:ext cx="1016001" cy="1016000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522361">
                  <a:defRPr sz="9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76" name="Shape 276"/>
              <p:cNvSpPr/>
              <p:nvPr/>
            </p:nvSpPr>
            <p:spPr>
              <a:xfrm>
                <a:off x="477941" y="275728"/>
                <a:ext cx="747240" cy="820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67468" tIns="67468" rIns="67468" bIns="67468" numCol="1" anchor="ctr">
                <a:noAutofit/>
              </a:bodyPr>
              <a:lstStyle/>
              <a:p>
                <a:pPr defTabSz="2522361">
                  <a:defRPr sz="4200" b="1" spc="-210">
                    <a:solidFill>
                      <a:srgbClr val="10305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278" name="Shape 278"/>
            <p:cNvSpPr/>
            <p:nvPr/>
          </p:nvSpPr>
          <p:spPr>
            <a:xfrm>
              <a:off x="0" y="0"/>
              <a:ext cx="24384001" cy="25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1242</Words>
  <Application>Microsoft Office PowerPoint</Application>
  <PresentationFormat>Custom</PresentationFormat>
  <Paragraphs>303</Paragraphs>
  <Slides>84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4" baseType="lpstr">
      <vt:lpstr>Arial</vt:lpstr>
      <vt:lpstr>Calibri</vt:lpstr>
      <vt:lpstr>Calibri Light</vt:lpstr>
      <vt:lpstr>Helvetica</vt:lpstr>
      <vt:lpstr>Helvetica Light</vt:lpstr>
      <vt:lpstr>Helvetica Neue</vt:lpstr>
      <vt:lpstr>Helvetica Neue Light</vt:lpstr>
      <vt:lpstr>Helvetica Neue Medium</vt:lpstr>
      <vt:lpstr>Open Sans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2020 Income Goal             ________              2020 Potential Income = ________</vt:lpstr>
      <vt:lpstr>Interested or Are You ALL IN?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ACTUALLY SELL? </vt:lpstr>
      <vt:lpstr>PowerPoint Presentation</vt:lpstr>
      <vt:lpstr>PowerPoint Presentation</vt:lpstr>
      <vt:lpstr>PowerPoint Presentation</vt:lpstr>
      <vt:lpstr>What’s the advantage  to working with you?        Why should they sit down             with you?  What are the OBJECTIONS at an Open House?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focus on… APPOINTMENTS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Dream </vt:lpstr>
      <vt:lpstr>NOTHING will change until….. YOU CHANGE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Henager</dc:creator>
  <cp:lastModifiedBy>John Henager</cp:lastModifiedBy>
  <cp:revision>1</cp:revision>
  <dcterms:modified xsi:type="dcterms:W3CDTF">2019-11-05T20:26:03Z</dcterms:modified>
</cp:coreProperties>
</file>