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917" r:id="rId3"/>
  </p:sldMasterIdLst>
  <p:notesMasterIdLst>
    <p:notesMasterId r:id="rId42"/>
  </p:notesMasterIdLst>
  <p:handoutMasterIdLst>
    <p:handoutMasterId r:id="rId43"/>
  </p:handoutMasterIdLst>
  <p:sldIdLst>
    <p:sldId id="887" r:id="rId4"/>
    <p:sldId id="680" r:id="rId5"/>
    <p:sldId id="2997" r:id="rId6"/>
    <p:sldId id="256" r:id="rId7"/>
    <p:sldId id="3165" r:id="rId8"/>
    <p:sldId id="3156" r:id="rId9"/>
    <p:sldId id="3130" r:id="rId10"/>
    <p:sldId id="911" r:id="rId11"/>
    <p:sldId id="2960" r:id="rId12"/>
    <p:sldId id="273" r:id="rId13"/>
    <p:sldId id="3163" r:id="rId14"/>
    <p:sldId id="3164" r:id="rId15"/>
    <p:sldId id="895" r:id="rId16"/>
    <p:sldId id="829" r:id="rId17"/>
    <p:sldId id="1724" r:id="rId18"/>
    <p:sldId id="1725" r:id="rId19"/>
    <p:sldId id="801" r:id="rId20"/>
    <p:sldId id="856" r:id="rId21"/>
    <p:sldId id="1726" r:id="rId22"/>
    <p:sldId id="892" r:id="rId23"/>
    <p:sldId id="803" r:id="rId24"/>
    <p:sldId id="2961" r:id="rId25"/>
    <p:sldId id="2958" r:id="rId26"/>
    <p:sldId id="874" r:id="rId27"/>
    <p:sldId id="880" r:id="rId28"/>
    <p:sldId id="875" r:id="rId29"/>
    <p:sldId id="886" r:id="rId30"/>
    <p:sldId id="3049" r:id="rId31"/>
    <p:sldId id="888" r:id="rId32"/>
    <p:sldId id="977" r:id="rId33"/>
    <p:sldId id="889" r:id="rId34"/>
    <p:sldId id="937" r:id="rId35"/>
    <p:sldId id="881" r:id="rId36"/>
    <p:sldId id="816" r:id="rId37"/>
    <p:sldId id="2959" r:id="rId38"/>
    <p:sldId id="814" r:id="rId39"/>
    <p:sldId id="1671" r:id="rId40"/>
    <p:sldId id="929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00"/>
    <a:srgbClr val="552448"/>
    <a:srgbClr val="562048"/>
    <a:srgbClr val="660066"/>
    <a:srgbClr val="660033"/>
    <a:srgbClr val="006699"/>
    <a:srgbClr val="0033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582" autoAdjust="0"/>
  </p:normalViewPr>
  <p:slideViewPr>
    <p:cSldViewPr>
      <p:cViewPr>
        <p:scale>
          <a:sx n="104" d="100"/>
          <a:sy n="104" d="100"/>
        </p:scale>
        <p:origin x="852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30.xml"/><Relationship Id="rId3" Type="http://schemas.openxmlformats.org/officeDocument/2006/relationships/slide" Target="slides/slide16.xml"/><Relationship Id="rId7" Type="http://schemas.openxmlformats.org/officeDocument/2006/relationships/slide" Target="slides/slide21.xml"/><Relationship Id="rId12" Type="http://schemas.openxmlformats.org/officeDocument/2006/relationships/slide" Target="slides/slide26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6" Type="http://schemas.openxmlformats.org/officeDocument/2006/relationships/slide" Target="slides/slide19.xml"/><Relationship Id="rId11" Type="http://schemas.openxmlformats.org/officeDocument/2006/relationships/slide" Target="slides/slide25.xml"/><Relationship Id="rId5" Type="http://schemas.openxmlformats.org/officeDocument/2006/relationships/slide" Target="slides/slide18.xml"/><Relationship Id="rId10" Type="http://schemas.openxmlformats.org/officeDocument/2006/relationships/slide" Target="slides/slide24.xml"/><Relationship Id="rId4" Type="http://schemas.openxmlformats.org/officeDocument/2006/relationships/slide" Target="slides/slide17.xml"/><Relationship Id="rId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21B-4771-90AC-8D3F6708F4E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1B-4771-90AC-8D3F6708F4E3}"/>
              </c:ext>
            </c:extLst>
          </c:dPt>
          <c:dPt>
            <c:idx val="2"/>
            <c:invertIfNegative val="0"/>
            <c:bubble3D val="0"/>
            <c:spPr>
              <a:solidFill>
                <a:srgbClr val="FD8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21B-4771-90AC-8D3F6708F4E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1B-4771-90AC-8D3F6708F4E3}"/>
              </c:ext>
            </c:extLst>
          </c:dPt>
          <c:dLbls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3198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Real Estate</c:v>
                </c:pt>
                <c:pt idx="1">
                  <c:v>Stocks</c:v>
                </c:pt>
                <c:pt idx="2">
                  <c:v>Savings Accounts</c:v>
                </c:pt>
                <c:pt idx="3">
                  <c:v>Gold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0.27</c:v>
                </c:pt>
                <c:pt idx="2">
                  <c:v>0.15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1B-4771-90AC-8D3F6708F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axId val="321344960"/>
        <c:axId val="321346528"/>
      </c:barChart>
      <c:catAx>
        <c:axId val="3213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321346528"/>
        <c:crosses val="autoZero"/>
        <c:auto val="1"/>
        <c:lblAlgn val="ctr"/>
        <c:lblOffset val="100"/>
        <c:noMultiLvlLbl val="0"/>
      </c:catAx>
      <c:valAx>
        <c:axId val="321346528"/>
        <c:scaling>
          <c:orientation val="minMax"/>
          <c:max val="0.35"/>
        </c:scaling>
        <c:delete val="1"/>
        <c:axPos val="l"/>
        <c:numFmt formatCode="0%" sourceLinked="1"/>
        <c:majorTickMark val="out"/>
        <c:minorTickMark val="none"/>
        <c:tickLblPos val="nextTo"/>
        <c:crossAx val="321344960"/>
        <c:crosses val="autoZero"/>
        <c:crossBetween val="between"/>
        <c:majorUnit val="0.1"/>
      </c:valAx>
      <c:spPr>
        <a:noFill/>
        <a:ln w="2538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76269974615349E-3"/>
                  <c:y val="-2.983522087363479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9.0883613845563454E-4"/>
                  <c:y val="5.607033927388910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2.7752155381051535E-3"/>
                  <c:y val="-1.233798813822314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62720804108555E-2"/>
                      <c:h val="6.4825046040515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2.4</c:v>
                </c:pt>
                <c:pt idx="1">
                  <c:v>1.7</c:v>
                </c:pt>
                <c:pt idx="2">
                  <c:v>3.4</c:v>
                </c:pt>
                <c:pt idx="3">
                  <c:v>7</c:v>
                </c:pt>
                <c:pt idx="4">
                  <c:v>10.6</c:v>
                </c:pt>
                <c:pt idx="5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Sheet1!$B$1:$U$1</c:f>
              <c:strCache>
                <c:ptCount val="2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</c:strCache>
            </c:strRef>
          </c:cat>
          <c:val>
            <c:numRef>
              <c:f>Sheet1!$B$2:$U$2</c:f>
              <c:numCache>
                <c:formatCode>"$"#,##0</c:formatCode>
                <c:ptCount val="20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330</c:v>
                </c:pt>
                <c:pt idx="18">
                  <c:v>325</c:v>
                </c:pt>
                <c:pt idx="19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Sheet1!$B$1:$DM$1</c:f>
              <c:strCache>
                <c:ptCount val="11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</c:strCache>
            </c:strRef>
          </c:cat>
          <c:val>
            <c:numRef>
              <c:f>Sheet1!$B$2:$DM$2</c:f>
              <c:numCache>
                <c:formatCode>General</c:formatCode>
                <c:ptCount val="116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  <c:pt idx="111">
                  <c:v>151.44999999999999</c:v>
                </c:pt>
                <c:pt idx="112">
                  <c:v>152.68</c:v>
                </c:pt>
                <c:pt idx="113">
                  <c:v>153.31</c:v>
                </c:pt>
                <c:pt idx="114">
                  <c:v>153.44999999999999</c:v>
                </c:pt>
                <c:pt idx="115">
                  <c:v>153.81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0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20569216564E-2"/>
          <c:y val="9.4926350245499183E-2"/>
          <c:w val="0.94285370753236852"/>
          <c:h val="0.73813420621931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151.13999999999999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0FE19CC9-7DA6-469D-92BD-C5186E00F8C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281-458E-B56D-35B2B834D2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4CF474F-901D-4E11-8BA7-AC4F206B89AB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FF-47A5-89C6-E4A8B477A5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13812C7-5F44-43E6-BB43-FF286F93EA9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FF-47A5-89C6-E4A8B477A5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FA2BF3F-9FE4-4673-A426-7F7F599F5481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FF-47A5-89C6-E4A8B477A5A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89BF107-B08E-4284-8AF2-9929D63AD368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FF-47A5-89C6-E4A8B477A5AF}"/>
                </c:ext>
              </c:extLst>
            </c:dLbl>
            <c:dLbl>
              <c:idx val="5"/>
              <c:layout>
                <c:manualLayout>
                  <c:x val="1.5151516959140653E-3"/>
                  <c:y val="-2.43902439024390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$1.15</a:t>
                    </a:r>
                    <a:r>
                      <a:rPr lang="en-US" baseline="0" dirty="0"/>
                      <a:t> 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FF-47A5-89C6-E4A8B477A5AF}"/>
                </c:ext>
              </c:extLst>
            </c:dLbl>
            <c:dLbl>
              <c:idx val="6"/>
              <c:layout>
                <c:manualLayout>
                  <c:x val="1.5151516959139542E-3"/>
                  <c:y val="-2.43902439024390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$1.14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FF-47A5-89C6-E4A8B477A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HNR</c:v>
                </c:pt>
                <c:pt idx="4">
                  <c:v>Atl Comm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"$"#,##0.00</c:formatCode>
                <c:ptCount val="7"/>
                <c:pt idx="0">
                  <c:v>3.49</c:v>
                </c:pt>
                <c:pt idx="1">
                  <c:v>2.79</c:v>
                </c:pt>
                <c:pt idx="2">
                  <c:v>1.98</c:v>
                </c:pt>
                <c:pt idx="3">
                  <c:v>1.96</c:v>
                </c:pt>
                <c:pt idx="4">
                  <c:v>1.81</c:v>
                </c:pt>
                <c:pt idx="5">
                  <c:v>1.1499999999999999</c:v>
                </c:pt>
                <c:pt idx="6">
                  <c:v>1.1399999999999999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49157809540831E-2"/>
          <c:y val="1.8685022409174804E-2"/>
          <c:w val="0.95400146018357412"/>
          <c:h val="0.90950168683547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 w="25374">
              <a:noFill/>
            </a:ln>
          </c:spPr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1-AC52-4DEB-87DD-D597D337DEF0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3-AC52-4DEB-87DD-D597D337DEF0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5-AC52-4DEB-87DD-D597D337DEF0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7-AC52-4DEB-87DD-D597D337DEF0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9-AC52-4DEB-87DD-D597D337DEF0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B-AC52-4DEB-87DD-D597D337DEF0}"/>
              </c:ext>
            </c:extLst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0D-AC52-4DEB-87DD-D597D337DEF0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C52-4DEB-87DD-D597D337DEF0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6F4-4F0D-9F86-5EEF4575D748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 w="25374">
                <a:noFill/>
              </a:ln>
            </c:spPr>
            <c:extLst>
              <c:ext xmlns:c16="http://schemas.microsoft.com/office/drawing/2014/chart" uri="{C3380CC4-5D6E-409C-BE32-E72D297353CC}">
                <c16:uniqueId val="{00000011-CC0C-44F6-B97A-E11537B8981D}"/>
              </c:ext>
            </c:extLst>
          </c:dPt>
          <c:dLbls>
            <c:dLbl>
              <c:idx val="26"/>
              <c:tx>
                <c:rich>
                  <a:bodyPr/>
                  <a:lstStyle/>
                  <a:p>
                    <a:r>
                      <a:rPr lang="en-US"/>
                      <a:t>167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6F4-4F0D-9F86-5EEF4575D748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r>
                      <a:rPr lang="en-US"/>
                      <a:t>158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52-4DEB-87DD-D597D337DEF0}"/>
                </c:ext>
              </c:extLst>
            </c:dLbl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Today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108</c:v>
                </c:pt>
                <c:pt idx="1">
                  <c:v>110</c:v>
                </c:pt>
                <c:pt idx="2">
                  <c:v>122</c:v>
                </c:pt>
                <c:pt idx="3">
                  <c:v>131</c:v>
                </c:pt>
                <c:pt idx="4">
                  <c:v>128</c:v>
                </c:pt>
                <c:pt idx="5">
                  <c:v>125</c:v>
                </c:pt>
                <c:pt idx="6">
                  <c:v>126</c:v>
                </c:pt>
                <c:pt idx="7">
                  <c:v>127</c:v>
                </c:pt>
                <c:pt idx="8">
                  <c:v>133</c:v>
                </c:pt>
                <c:pt idx="9">
                  <c:v>131</c:v>
                </c:pt>
                <c:pt idx="10">
                  <c:v>122</c:v>
                </c:pt>
                <c:pt idx="11">
                  <c:v>128</c:v>
                </c:pt>
                <c:pt idx="12">
                  <c:v>126</c:v>
                </c:pt>
                <c:pt idx="13">
                  <c:v>131</c:v>
                </c:pt>
                <c:pt idx="14">
                  <c:v>124</c:v>
                </c:pt>
                <c:pt idx="15">
                  <c:v>113</c:v>
                </c:pt>
                <c:pt idx="16">
                  <c:v>108</c:v>
                </c:pt>
                <c:pt idx="17">
                  <c:v>115</c:v>
                </c:pt>
                <c:pt idx="18">
                  <c:v>138</c:v>
                </c:pt>
                <c:pt idx="19">
                  <c:v>169</c:v>
                </c:pt>
                <c:pt idx="20">
                  <c:v>172</c:v>
                </c:pt>
                <c:pt idx="21">
                  <c:v>186</c:v>
                </c:pt>
                <c:pt idx="22">
                  <c:v>197</c:v>
                </c:pt>
                <c:pt idx="23">
                  <c:v>176</c:v>
                </c:pt>
                <c:pt idx="24">
                  <c:v>164</c:v>
                </c:pt>
                <c:pt idx="25">
                  <c:v>166</c:v>
                </c:pt>
                <c:pt idx="26">
                  <c:v>167</c:v>
                </c:pt>
                <c:pt idx="27">
                  <c:v>158</c:v>
                </c:pt>
                <c:pt idx="28">
                  <c:v>148</c:v>
                </c:pt>
                <c:pt idx="29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52-4DEB-87DD-D597D337D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33220008"/>
        <c:axId val="333217656"/>
      </c:barChart>
      <c:catAx>
        <c:axId val="333220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700"/>
            </a:pPr>
            <a:endParaRPr lang="en-US"/>
          </a:p>
        </c:txPr>
        <c:crossAx val="333217656"/>
        <c:crosses val="autoZero"/>
        <c:auto val="1"/>
        <c:lblAlgn val="ctr"/>
        <c:lblOffset val="100"/>
        <c:noMultiLvlLbl val="0"/>
      </c:catAx>
      <c:valAx>
        <c:axId val="333217656"/>
        <c:scaling>
          <c:orientation val="minMax"/>
          <c:max val="200"/>
          <c:min val="100"/>
        </c:scaling>
        <c:delete val="1"/>
        <c:axPos val="l"/>
        <c:numFmt formatCode="General" sourceLinked="0"/>
        <c:majorTickMark val="out"/>
        <c:minorTickMark val="none"/>
        <c:tickLblPos val="nextTo"/>
        <c:crossAx val="333220008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46495260426771E-2"/>
          <c:y val="2.2688549233745813E-2"/>
          <c:w val="0.93072963309579093"/>
          <c:h val="0.86179896321288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D-124C-B7DC-AD384E5BBAE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D-124C-B7DC-AD384E5BBAE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D-124C-B7DC-AD384E5BBAE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D-124C-B7DC-AD384E5BBAE2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D-124C-B7DC-AD384E5BBAE2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D-124C-B7DC-AD384E5BBAE2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D-124C-B7DC-AD384E5BBAE2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923-A046-B310-030AF67D542D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923-A046-B310-030AF67D542D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923-A046-B310-030AF67D542D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23-A046-B310-030AF67D542D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7AB-7841-9CCC-45FBF09D804D}"/>
              </c:ext>
            </c:extLst>
          </c:dPt>
          <c:cat>
            <c:strRef>
              <c:f>Sheet1!$A$2:$A$21</c:f>
              <c:strCache>
                <c:ptCount val="20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  <c:pt idx="17">
                  <c:v>2020 Q2</c:v>
                </c:pt>
                <c:pt idx="18">
                  <c:v>2020 Q3</c:v>
                </c:pt>
                <c:pt idx="19">
                  <c:v>2020 Q4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3.7</c:v>
                </c:pt>
                <c:pt idx="1">
                  <c:v>3.6</c:v>
                </c:pt>
                <c:pt idx="2">
                  <c:v>3.5</c:v>
                </c:pt>
                <c:pt idx="3">
                  <c:v>3.8</c:v>
                </c:pt>
                <c:pt idx="4" formatCode="0.0">
                  <c:v>4.2</c:v>
                </c:pt>
                <c:pt idx="5" formatCode="0.0">
                  <c:v>4</c:v>
                </c:pt>
                <c:pt idx="6">
                  <c:v>3.9</c:v>
                </c:pt>
                <c:pt idx="7">
                  <c:v>3.9</c:v>
                </c:pt>
                <c:pt idx="8">
                  <c:v>4.3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4.8</c:v>
                </c:pt>
                <c:pt idx="12">
                  <c:v>4.4000000000000004</c:v>
                </c:pt>
                <c:pt idx="13">
                  <c:v>4</c:v>
                </c:pt>
                <c:pt idx="14">
                  <c:v>3.7</c:v>
                </c:pt>
                <c:pt idx="15">
                  <c:v>3.7</c:v>
                </c:pt>
                <c:pt idx="16">
                  <c:v>3.7</c:v>
                </c:pt>
                <c:pt idx="17">
                  <c:v>3.7</c:v>
                </c:pt>
                <c:pt idx="18">
                  <c:v>3.8</c:v>
                </c:pt>
                <c:pt idx="1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3FD-124C-B7DC-AD384E5BB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984880"/>
        <c:axId val="1256534448"/>
      </c:lineChart>
      <c:catAx>
        <c:axId val="125598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34448"/>
        <c:crosses val="autoZero"/>
        <c:auto val="1"/>
        <c:lblAlgn val="ctr"/>
        <c:lblOffset val="100"/>
        <c:noMultiLvlLbl val="0"/>
      </c:catAx>
      <c:valAx>
        <c:axId val="1256534448"/>
        <c:scaling>
          <c:orientation val="minMax"/>
          <c:max val="5.4"/>
          <c:min val="3.4"/>
        </c:scaling>
        <c:delete val="1"/>
        <c:axPos val="l"/>
        <c:numFmt formatCode="General" sourceLinked="0"/>
        <c:majorTickMark val="out"/>
        <c:minorTickMark val="none"/>
        <c:tickLblPos val="nextTo"/>
        <c:crossAx val="1255984880"/>
        <c:crosses val="autoZero"/>
        <c:crossBetween val="between"/>
        <c:majorUnit val="0.5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Sheet1!$B$1:$W$1</c:f>
              <c:strCache>
                <c:ptCount val="2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April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  <c:pt idx="18">
                  <c:v>8730</c:v>
                </c:pt>
                <c:pt idx="19">
                  <c:v>8292</c:v>
                </c:pt>
                <c:pt idx="20">
                  <c:v>7116</c:v>
                </c:pt>
                <c:pt idx="21">
                  <c:v>7129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Sheet1!$B$1:$W$1</c:f>
              <c:strCache>
                <c:ptCount val="2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April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</c:strCache>
            </c:strRef>
          </c:cat>
          <c:val>
            <c:numRef>
              <c:f>Sheet1!$B$3:$W$3</c:f>
              <c:numCache>
                <c:formatCode>General</c:formatCode>
                <c:ptCount val="22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9397</c:v>
                </c:pt>
                <c:pt idx="17">
                  <c:v>8783</c:v>
                </c:pt>
                <c:pt idx="18">
                  <c:v>9162</c:v>
                </c:pt>
                <c:pt idx="19">
                  <c:v>8674</c:v>
                </c:pt>
                <c:pt idx="20">
                  <c:v>7358</c:v>
                </c:pt>
                <c:pt idx="21">
                  <c:v>7322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1342952276"/>
          <c:y val="9.4926350245499183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Sheet1!$B$1:$W$1</c:f>
              <c:strCache>
                <c:ptCount val="2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8847</c:v>
                </c:pt>
                <c:pt idx="17">
                  <c:v>8513</c:v>
                </c:pt>
                <c:pt idx="18">
                  <c:v>7982</c:v>
                </c:pt>
                <c:pt idx="19">
                  <c:v>7996</c:v>
                </c:pt>
                <c:pt idx="20">
                  <c:v>6669</c:v>
                </c:pt>
                <c:pt idx="21">
                  <c:v>6983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Sheet1!$B$1:$W$1</c:f>
              <c:strCache>
                <c:ptCount val="2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</c:strCache>
            </c:strRef>
          </c:cat>
          <c:val>
            <c:numRef>
              <c:f>Sheet1!$B$3:$W$3</c:f>
              <c:numCache>
                <c:formatCode>General</c:formatCode>
                <c:ptCount val="22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9141</c:v>
                </c:pt>
                <c:pt idx="15">
                  <c:v>9203</c:v>
                </c:pt>
                <c:pt idx="16">
                  <c:v>9476</c:v>
                </c:pt>
                <c:pt idx="17">
                  <c:v>8942</c:v>
                </c:pt>
                <c:pt idx="18">
                  <c:v>8596</c:v>
                </c:pt>
                <c:pt idx="19">
                  <c:v>8339</c:v>
                </c:pt>
                <c:pt idx="20">
                  <c:v>7540</c:v>
                </c:pt>
                <c:pt idx="21">
                  <c:v>7927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50968017270424393"/>
          <c:y val="3.366550321988606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Sheet1!$B$1:$W$1</c:f>
              <c:strCache>
                <c:ptCount val="2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  <c:pt idx="18">
                  <c:v>11577</c:v>
                </c:pt>
                <c:pt idx="19">
                  <c:v>11542</c:v>
                </c:pt>
                <c:pt idx="20">
                  <c:v>10662</c:v>
                </c:pt>
                <c:pt idx="21">
                  <c:v>10662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Sheet1!$B$1:$W$1</c:f>
              <c:strCache>
                <c:ptCount val="2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</c:strCache>
            </c:strRef>
          </c:cat>
          <c:val>
            <c:numRef>
              <c:f>Sheet1!$B$3:$W$3</c:f>
              <c:numCache>
                <c:formatCode>General</c:formatCode>
                <c:ptCount val="22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12485</c:v>
                </c:pt>
                <c:pt idx="18">
                  <c:v>12395</c:v>
                </c:pt>
                <c:pt idx="19">
                  <c:v>11993</c:v>
                </c:pt>
                <c:pt idx="20">
                  <c:v>10961</c:v>
                </c:pt>
                <c:pt idx="21">
                  <c:v>11094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58416511723673215"/>
          <c:y val="1.789159099363434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21420492791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16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252</c:v>
                </c:pt>
                <c:pt idx="1">
                  <c:v>1998</c:v>
                </c:pt>
                <c:pt idx="2">
                  <c:v>4308</c:v>
                </c:pt>
                <c:pt idx="3">
                  <c:v>642</c:v>
                </c:pt>
                <c:pt idx="4">
                  <c:v>106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spPr>
              <a:solidFill>
                <a:srgbClr val="993366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-92</c:v>
                </c:pt>
                <c:pt idx="1">
                  <c:v>-131</c:v>
                </c:pt>
                <c:pt idx="2">
                  <c:v>403</c:v>
                </c:pt>
                <c:pt idx="3">
                  <c:v>-7</c:v>
                </c:pt>
                <c:pt idx="4">
                  <c:v>16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Sheet1!$B$1:$W$1</c:f>
              <c:strCache>
                <c:ptCount val="2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 formatCode="#,##0">
                  <c:v>24160</c:v>
                </c:pt>
                <c:pt idx="18" formatCode="&quot;$&quot;#,##0">
                  <c:v>24204</c:v>
                </c:pt>
                <c:pt idx="19" formatCode="&quot;$&quot;#,##0">
                  <c:v>24363</c:v>
                </c:pt>
                <c:pt idx="20" formatCode="&quot;$&quot;#,##0">
                  <c:v>24721</c:v>
                </c:pt>
                <c:pt idx="21" formatCode="&quot;$&quot;#,##0">
                  <c:v>24514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19-08-realtors-confidence-index-09-19-2019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http://</a:t>
            </a:r>
            <a:r>
              <a:rPr lang="en-US" altLang="en-US" dirty="0" err="1"/>
              <a:t>www.freddiemac.com</a:t>
            </a:r>
            <a:r>
              <a:rPr lang="en-US" altLang="en-US" dirty="0"/>
              <a:t>/blog/</a:t>
            </a:r>
            <a:r>
              <a:rPr lang="en-US" altLang="en-US" dirty="0" err="1"/>
              <a:t>research_and_analysis</a:t>
            </a:r>
            <a:r>
              <a:rPr lang="en-US" altLang="en-US" dirty="0"/>
              <a:t>/20140324_dirt_cheap_to_cheap.html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0697E-599A-4C47-AB53-9AF301B7C6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http://www.freddiemac.com/research/forecast/20191031_housing_market_remains_strong.page?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http://www.fanniemae.com/portal/research-insights/forecast.html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https://www.mba.org/news-research-and-resources/research-and-economics/forecasts-and-commentary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https://www.nar.realtor/research-and-statistics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12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http://www.freddiemac.com/research/forecast/20191031_housing_market_remains_strong.page?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9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https://news.gallup.com/poll/251696/real-estate-leads-stocks-best-investment.aspx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4A3A3-1120-42C4-B8F4-145EAD2F06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1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B26241-F611-4CA8-916D-6D32F572BC96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B26241-F611-4CA8-916D-6D32F572BC96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498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http://economistsoutlook.blogs.realtor.org/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73B0-5A39-AE4D-8379-6445907DF4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927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D085C15-98E7-4144-BC6A-58C9F9FF4635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D738425-CBCE-4D96-82EC-6EA5FD657777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A4C6F4-5411-4BB3-99F8-99C08D440CDB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1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38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160623-19E8-470D-A5EE-E30C7970E192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https://www.corelogic.com/downloadable-docs/marketpulse/the-marketpulse-vol-8-issue-9-september-2019-screen-092519.pdf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25B85-D31E-4C70-AECD-9A5A23D27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8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  <a:p>
            <a:r>
              <a:rPr lang="en-US" dirty="0">
                <a:hlinkClick r:id="rId3"/>
              </a:rPr>
              <a:t>https://www.nar.realtor/sites/default/files/documents/2019-08-realtors-confidence-index-09-19-2019.pdf</a:t>
            </a:r>
            <a:endParaRPr lang="en-US" alt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01E2-2D83-8848-813C-6C1D93751D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6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https://www.nar.realtor/sites/default/files/documents/2019-09-realtors-confidence-index-10-22-2019.pdf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B61C5-59DD-4050-A369-0830877165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6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https://www.nar.realtor/sites/default/files/documents/2019-09-realtors-confidence-index-10-22-2019.pdf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B61C5-59DD-4050-A369-0830877165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2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6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44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526F-9A57-44F0-9241-F0D042D263E3}" type="datetimeFigureOut">
              <a:rPr lang="en-US"/>
              <a:pPr>
                <a:defRPr/>
              </a:pPr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D65A-B971-49BD-AD1D-16EF7B4F9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93E2-8AE0-4C39-8CED-D518630D14DB}" type="datetimeFigureOut">
              <a:rPr lang="en-US"/>
              <a:pPr>
                <a:defRPr/>
              </a:pPr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E6B4-2FA8-4E97-97C5-E7D61E8E6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5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6F06-6B14-4308-BC55-8CBA82009709}" type="datetimeFigureOut">
              <a:rPr lang="en-US"/>
              <a:pPr>
                <a:defRPr/>
              </a:pPr>
              <a:t>11/13/2019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A97F-CB28-431E-A017-03BD77105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78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2A92-F030-4BC2-8DB6-65B9B7C83C92}" type="datetimeFigureOut">
              <a:rPr lang="en-US"/>
              <a:pPr>
                <a:defRPr/>
              </a:pPr>
              <a:t>11/13/2019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CDEF-12EA-4FC5-8A8A-F8FB3B94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3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F9D2-28FB-417F-81F8-141D06637D6C}" type="datetimeFigureOut">
              <a:rPr lang="en-US"/>
              <a:pPr>
                <a:defRPr/>
              </a:pPr>
              <a:t>11/13/2019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8E7E-4EB8-4837-A275-46A411D30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5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F8F8-9179-4021-A558-A165392B9D32}" type="datetimeFigureOut">
              <a:rPr lang="en-US"/>
              <a:pPr>
                <a:defRPr/>
              </a:pPr>
              <a:t>11/13/2019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74C3-1741-46C7-B7D7-79E8A4C21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0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931C-F5FF-44A9-9D68-D2D9129DAB12}" type="datetimeFigureOut">
              <a:rPr lang="en-US"/>
              <a:pPr>
                <a:defRPr/>
              </a:pPr>
              <a:t>11/13/2019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888E-9C60-4873-B2DE-C674345C8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8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81B7-F8EC-460F-A6AD-22913E341FAA}" type="datetimeFigureOut">
              <a:rPr lang="en-US"/>
              <a:pPr>
                <a:defRPr/>
              </a:pPr>
              <a:t>11/13/2019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1598-5124-44A8-8A30-91C39CF03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48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9837-4537-4B09-AE48-9A724A59E91B}" type="datetimeFigureOut">
              <a:rPr lang="en-US"/>
              <a:pPr>
                <a:defRPr/>
              </a:pPr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B1A2-C40C-471D-86C4-BF21C219B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86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3556-B5A3-4547-8B63-E3621CBE34F7}" type="datetimeFigureOut">
              <a:rPr lang="en-US"/>
              <a:pPr>
                <a:defRPr/>
              </a:pPr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8CA2-1D04-4FDC-82C7-9643DE1D0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2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10" indent="0" algn="ctr">
              <a:buNone/>
              <a:defRPr sz="1200"/>
            </a:lvl4pPr>
            <a:lvl5pPr marL="1371614" indent="0" algn="ctr">
              <a:buNone/>
              <a:defRPr sz="1200"/>
            </a:lvl5pPr>
            <a:lvl6pPr marL="1714517" indent="0" algn="ctr">
              <a:buNone/>
              <a:defRPr sz="1200"/>
            </a:lvl6pPr>
            <a:lvl7pPr marL="2057421" indent="0" algn="ctr">
              <a:buNone/>
              <a:defRPr sz="1200"/>
            </a:lvl7pPr>
            <a:lvl8pPr marL="2400324" indent="0" algn="ctr">
              <a:buNone/>
              <a:defRPr sz="1200"/>
            </a:lvl8pPr>
            <a:lvl9pPr marL="274322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2FBA-7DA3-4967-BFD2-7D8A02CD34E3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7674-074C-4B39-B724-CBF88ACE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50AA-3CD6-463C-B2C6-852D612012D1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E9E7-B712-4DCB-9C53-B18211F1C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0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8955-B8CD-430B-BB01-4D28BE9A3AC9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3EBB-F5DD-4C46-BAC9-05E9AB44E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6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E8FB-B76B-4DCD-B1BE-534454C8200F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DF02-CA3A-46EC-A353-B52A02168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152E-AECF-4E38-8449-9105817EC3F1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0BAB-1ACC-4B74-BFF1-34816A54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C0AC-7E65-403C-A4E2-D9F53FB72F94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515B-51DB-4360-9A55-E53B2998E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FC4F-E0AD-4211-9471-33F76FFF5259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00AC-CE86-4822-B456-29770D3D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7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305A-EEAB-4D76-81A2-AF25A35941BB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8586-11AE-467B-86CB-639967AC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55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7" indent="0">
              <a:buNone/>
              <a:defRPr sz="1800"/>
            </a:lvl3pPr>
            <a:lvl4pPr marL="1028710" indent="0">
              <a:buNone/>
              <a:defRPr sz="1500"/>
            </a:lvl4pPr>
            <a:lvl5pPr marL="1371614" indent="0">
              <a:buNone/>
              <a:defRPr sz="1500"/>
            </a:lvl5pPr>
            <a:lvl6pPr marL="1714517" indent="0">
              <a:buNone/>
              <a:defRPr sz="1500"/>
            </a:lvl6pPr>
            <a:lvl7pPr marL="2057421" indent="0">
              <a:buNone/>
              <a:defRPr sz="1500"/>
            </a:lvl7pPr>
            <a:lvl8pPr marL="2400324" indent="0">
              <a:buNone/>
              <a:defRPr sz="1500"/>
            </a:lvl8pPr>
            <a:lvl9pPr marL="274322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D7C5-3961-44CA-9230-931242359154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700B-EB9D-4B75-8955-0E41715CA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1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2D65-5D49-4EB6-AFA5-610EAC22C70A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E9FE-0949-41AA-A165-2D7B2557A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0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8295" y="365125"/>
            <a:ext cx="16263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65125"/>
            <a:ext cx="476488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E1B7-2A5D-44CD-BCA8-22E524648635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002E-C24A-48F5-8538-1B6DD52DE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A532F6-AD82-4B7E-A8E4-D3DEEA21D5F7}" type="datetimeFigureOut">
              <a:rPr lang="en-US"/>
              <a:pPr>
                <a:defRPr/>
              </a:pPr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D0D918-ACE5-4416-99CC-091ED074C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93" r:id="rId7"/>
    <p:sldLayoutId id="2147484177" r:id="rId8"/>
    <p:sldLayoutId id="2147484178" r:id="rId9"/>
    <p:sldLayoutId id="2147484179" r:id="rId10"/>
    <p:sldLayoutId id="2147484180" r:id="rId11"/>
    <p:sldLayoutId id="214748419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341B8D-E18F-41DB-855F-DC41AF8B206A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05613B-B823-4C62-AF53-BB2ED048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2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6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1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762000" y="1600200"/>
            <a:ext cx="78089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8800" b="1">
                <a:solidFill>
                  <a:schemeClr val="bg1"/>
                </a:solidFill>
              </a:rPr>
              <a:t>National </a:t>
            </a:r>
            <a:br>
              <a:rPr lang="en-US" altLang="en-US" sz="8800" b="1">
                <a:solidFill>
                  <a:schemeClr val="bg1"/>
                </a:solidFill>
              </a:rPr>
            </a:br>
            <a:r>
              <a:rPr lang="en-US" altLang="en-US" sz="8800" b="1">
                <a:solidFill>
                  <a:schemeClr val="bg1"/>
                </a:solidFill>
              </a:rPr>
              <a:t>Housing Trends</a:t>
            </a:r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0525" y="1374775"/>
          <a:ext cx="8448675" cy="451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Decade</a:t>
                      </a:r>
                    </a:p>
                  </a:txBody>
                  <a:tcPr marL="83137" marR="83137" marT="40328" marB="4032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Rate</a:t>
                      </a:r>
                    </a:p>
                  </a:txBody>
                  <a:tcPr marL="83137" marR="83137" marT="40328" marB="4032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1970s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8.86%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12.7%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1990s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8.12%</a:t>
                      </a:r>
                    </a:p>
                  </a:txBody>
                  <a:tcPr marL="83137" marR="83137" marT="40328" marB="4032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60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2000s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6.29%</a:t>
                      </a:r>
                    </a:p>
                  </a:txBody>
                  <a:tcPr marL="83137" marR="83137" marT="40328" marB="403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1" name="TextBox 1"/>
          <p:cNvSpPr txBox="1">
            <a:spLocks noChangeArrowheads="1"/>
          </p:cNvSpPr>
          <p:nvPr/>
        </p:nvSpPr>
        <p:spPr bwMode="auto">
          <a:xfrm>
            <a:off x="8045801" y="6418263"/>
            <a:ext cx="961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Freddie Mac</a:t>
            </a:r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Calibri" panose="020F0502020204030204" pitchFamily="34" charset="0"/>
              </a:rPr>
              <a:t>Historic Mortgage Rates by Decade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926138"/>
            <a:ext cx="8458200" cy="2460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EA6B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8375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14325" y="292100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Mortgage Rate Projections</a:t>
            </a:r>
            <a:endParaRPr kumimoji="0" lang="en-US" alt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4778" y="1241425"/>
          <a:ext cx="8669361" cy="5097463"/>
        </p:xfrm>
        <a:graphic>
          <a:graphicData uri="http://schemas.openxmlformats.org/drawingml/2006/table">
            <a:tbl>
              <a:tblPr/>
              <a:tblGrid>
                <a:gridCol w="14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3992859033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2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1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Four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2019 4Q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3.65%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1Q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3.67%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2Q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3.67%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3Q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3.70%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88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39148" y="357809"/>
          <a:ext cx="8928652" cy="615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29000" y="6515100"/>
            <a:ext cx="5638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Freddie Mac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04800" y="199256"/>
            <a:ext cx="5069305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Mortgage Rates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Freddie Mac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30-Year Fixed Rate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887819" y="1584270"/>
            <a:ext cx="205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Actual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Projected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030E961-68E5-470F-969C-F3B41076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029" y="4168444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A870D57-63F3-4087-ADC1-FAAA8F39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913" y="3267984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2017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8131DBF-6CF2-41E5-ABB1-96FED669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50" y="3269113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1D467C9-0A58-4E1E-A9B0-C3CCF390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590" y="3645224"/>
            <a:ext cx="915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2289582A-6434-46E3-A1CC-FD43234A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153" y="4058033"/>
            <a:ext cx="915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3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42257" y="508000"/>
            <a:ext cx="704205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8800" b="1" dirty="0">
                <a:solidFill>
                  <a:schemeClr val="bg1"/>
                </a:solidFill>
              </a:rPr>
              <a:t>Greater</a:t>
            </a:r>
            <a:br>
              <a:rPr lang="en-US" altLang="en-US" sz="8800" b="1" dirty="0">
                <a:solidFill>
                  <a:schemeClr val="bg1"/>
                </a:solidFill>
              </a:rPr>
            </a:br>
            <a:r>
              <a:rPr lang="en-US" altLang="en-US" sz="880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880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November 2019 Report 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2800" b="1" dirty="0">
                <a:solidFill>
                  <a:schemeClr val="bg1"/>
                </a:solidFill>
              </a:rPr>
              <a:t>With Results Through October 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6892" y="51435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200" b="1" dirty="0"/>
              <a:t>October Closings Up 3.5% Compared To September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200" b="1" dirty="0"/>
              <a:t>October 2019 Closings Up 6.9% Compared To October 2018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200" b="1" dirty="0"/>
              <a:t>YTD Closings Units Up 1.2 Compared To Last Year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200" b="1" dirty="0"/>
              <a:t>YTD Closing Volume Up 5.4% Compared To Last Year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83906661"/>
              </p:ext>
            </p:extLst>
          </p:nvPr>
        </p:nvGraphicFramePr>
        <p:xfrm>
          <a:off x="194441" y="495300"/>
          <a:ext cx="81534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2018-2019 Closing Units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886639"/>
            <a:ext cx="1976452" cy="7858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October Under Contract Up 5.1% Compared To September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October 2019 Under Contract Up 13.5% Compared To October 2018</a:t>
            </a:r>
            <a:br>
              <a:rPr lang="en-US" altLang="en-US" sz="2300" b="1" dirty="0"/>
            </a:br>
            <a:br>
              <a:rPr lang="en-US" altLang="en-US" sz="2300" b="1" dirty="0"/>
            </a:br>
            <a:endParaRPr lang="en-US" altLang="en-US" sz="240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32591961"/>
              </p:ext>
            </p:extLst>
          </p:nvPr>
        </p:nvGraphicFramePr>
        <p:xfrm>
          <a:off x="565150" y="685800"/>
          <a:ext cx="8013700" cy="48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Under Contract Trend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October New Listings Up 1.2% Compared To September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October 2019 New Listings Up 4.1% Compared To October 2018</a:t>
            </a:r>
            <a:br>
              <a:rPr lang="en-US" altLang="en-US" sz="2300" b="1" dirty="0"/>
            </a:br>
            <a:br>
              <a:rPr lang="en-US" altLang="en-US" sz="2300" b="1" dirty="0"/>
            </a:br>
            <a:endParaRPr lang="en-US" altLang="en-US" sz="240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24958726"/>
              </p:ext>
            </p:extLst>
          </p:nvPr>
        </p:nvGraphicFramePr>
        <p:xfrm>
          <a:off x="565150" y="762000"/>
          <a:ext cx="8013700" cy="48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2494921"/>
              </p:ext>
            </p:extLst>
          </p:nvPr>
        </p:nvGraphicFramePr>
        <p:xfrm>
          <a:off x="620713" y="1422400"/>
          <a:ext cx="8142287" cy="498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Closings – October 2019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172200" y="2057400"/>
            <a:ext cx="2286000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86% Of Transactions In $100K-$500K Price Range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October </a:t>
            </a:r>
            <a:r>
              <a:rPr lang="en-US" altLang="en-US" sz="3400" b="1" dirty="0">
                <a:solidFill>
                  <a:schemeClr val="tx2"/>
                </a:solidFill>
              </a:rPr>
              <a:t>2019 Compared To October 2018</a:t>
            </a:r>
            <a:endParaRPr lang="en-US" altLang="en-US" sz="3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91948244"/>
              </p:ext>
            </p:extLst>
          </p:nvPr>
        </p:nvGraphicFramePr>
        <p:xfrm>
          <a:off x="914400" y="838200"/>
          <a:ext cx="79009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Inventory Down .8% From Last Month </a:t>
            </a:r>
            <a:br>
              <a:rPr lang="en-US" altLang="en-US" sz="28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Up 6.3% Compared To Last Year  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chemeClr val="tx2"/>
                </a:solidFill>
              </a:rPr>
              <a:t>Listed Inventory January 2018 – October 2019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78861860"/>
              </p:ext>
            </p:extLst>
          </p:nvPr>
        </p:nvGraphicFramePr>
        <p:xfrm>
          <a:off x="381000" y="1182687"/>
          <a:ext cx="82677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/>
          </p:cNvGraphicFramePr>
          <p:nvPr/>
        </p:nvGraphicFramePr>
        <p:xfrm>
          <a:off x="228600" y="609600"/>
          <a:ext cx="8610600" cy="635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36825" y="457200"/>
            <a:ext cx="6248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America’s Choice of Best Long Term Investment</a:t>
            </a:r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4343400" y="6477000"/>
            <a:ext cx="4713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Gallup 2019</a:t>
            </a:r>
          </a:p>
        </p:txBody>
      </p:sp>
    </p:spTree>
    <p:extLst>
      <p:ext uri="{BB962C8B-B14F-4D97-AF65-F5344CB8AC3E}">
        <p14:creationId xmlns:p14="http://schemas.microsoft.com/office/powerpoint/2010/main" val="1187963644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381000" y="228600"/>
            <a:ext cx="8005763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55600" y="981075"/>
            <a:ext cx="8509000" cy="5668963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20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8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5889295"/>
              </p:ext>
            </p:extLst>
          </p:nvPr>
        </p:nvGraphicFramePr>
        <p:xfrm>
          <a:off x="445293" y="1114425"/>
          <a:ext cx="8253413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533400" y="3962400"/>
            <a:ext cx="7086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(October 2019, Based On Closed Sales)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Total Metro Atlanta “Months Of Inventory” Is 3.3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914400" y="2338388"/>
            <a:ext cx="514826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 b="1" dirty="0"/>
              <a:t>ASP $307,000 In October.  Down 1% Compared To Last Month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 b="1" dirty="0"/>
              <a:t> Up 3.4% From Last October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endParaRPr lang="en-US" alt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26641267"/>
              </p:ext>
            </p:extLst>
          </p:nvPr>
        </p:nvGraphicFramePr>
        <p:xfrm>
          <a:off x="381001" y="908050"/>
          <a:ext cx="82677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28600" y="5943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Annual ASP Up 78% From Bottom Of 2011</a:t>
            </a:r>
            <a:endParaRPr lang="en-US" altLang="en-US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25497860"/>
              </p:ext>
            </p:extLst>
          </p:nvPr>
        </p:nvGraphicFramePr>
        <p:xfrm>
          <a:off x="457200" y="647341"/>
          <a:ext cx="81534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6200" y="579120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Jan 2010 Through August 2019 (Reported October 29, 2019)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Home Values Up 86%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55778252"/>
              </p:ext>
            </p:extLst>
          </p:nvPr>
        </p:nvGraphicFramePr>
        <p:xfrm>
          <a:off x="92015" y="762000"/>
          <a:ext cx="8848696" cy="535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52400" y="6858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84338"/>
              </p:ext>
            </p:extLst>
          </p:nvPr>
        </p:nvGraphicFramePr>
        <p:xfrm>
          <a:off x="990600" y="1676400"/>
          <a:ext cx="3200400" cy="448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2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40.59%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35.47%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31.26%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26.65%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20.48%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15.48%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14.74%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25.41%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41.89%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5459"/>
              </p:ext>
            </p:extLst>
          </p:nvPr>
        </p:nvGraphicFramePr>
        <p:xfrm>
          <a:off x="4800600" y="1676400"/>
          <a:ext cx="3200400" cy="448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2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45.42%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56.38%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69.55%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43.26%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31.34%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24.47%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17.57%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11.50%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Case Shiller Index For Metro Atlanta - August 2019 As Reported October 29, 2019.  </a:t>
            </a:r>
            <a:br>
              <a:rPr lang="en-US" altLang="en-US" sz="1600" dirty="0"/>
            </a:br>
            <a:r>
              <a:rPr lang="en-US" altLang="en-US" sz="1600" dirty="0"/>
              <a:t>Micro-Local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03046351"/>
              </p:ext>
            </p:extLst>
          </p:nvPr>
        </p:nvGraphicFramePr>
        <p:xfrm>
          <a:off x="269875" y="534988"/>
          <a:ext cx="8524875" cy="54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28600" y="58674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Recent Bottom Was March 2012.  </a:t>
            </a:r>
            <a:br>
              <a:rPr lang="en-US" altLang="en-US" sz="2400" dirty="0"/>
            </a:br>
            <a:r>
              <a:rPr lang="en-US" altLang="en-US" sz="240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838200" y="990600"/>
            <a:ext cx="7696200" cy="1981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8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5298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3DE3CC48-E951-459B-AE0D-681961CE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72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8610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200464" y="239151"/>
          <a:ext cx="8704385" cy="622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887" y="425628"/>
            <a:ext cx="59728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 Affordability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Index 1990 to Today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0FBCA-7044-44DB-A9FE-ED0C066BE891}"/>
              </a:ext>
            </a:extLst>
          </p:cNvPr>
          <p:cNvSpPr txBox="1"/>
          <p:nvPr/>
        </p:nvSpPr>
        <p:spPr>
          <a:xfrm>
            <a:off x="5893061" y="3959199"/>
            <a:ext cx="1624263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 when distressed properties dominated the market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F09C0-CDF6-4D25-AE86-C07A87FE340F}"/>
              </a:ext>
            </a:extLst>
          </p:cNvPr>
          <p:cNvSpPr txBox="1"/>
          <p:nvPr/>
        </p:nvSpPr>
        <p:spPr>
          <a:xfrm>
            <a:off x="7168988" y="6467660"/>
            <a:ext cx="19239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Association of Realtors</a:t>
            </a:r>
          </a:p>
        </p:txBody>
      </p:sp>
    </p:spTree>
    <p:extLst>
      <p:ext uri="{BB962C8B-B14F-4D97-AF65-F5344CB8AC3E}">
        <p14:creationId xmlns:p14="http://schemas.microsoft.com/office/powerpoint/2010/main" val="2388647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79791064"/>
              </p:ext>
            </p:extLst>
          </p:nvPr>
        </p:nvGraphicFramePr>
        <p:xfrm>
          <a:off x="499322" y="685800"/>
          <a:ext cx="8381999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Annual Closed Volume – October 2019 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</a:rPr>
              <a:t>($ Volume in Billions)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28600" y="6248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050" b="1" dirty="0">
                <a:solidFill>
                  <a:srgbClr val="FF0000"/>
                </a:solidFill>
              </a:rPr>
              <a:t>Information Provided By Trendgraphix and BHHS Georgia Properties Internal Reports. </a:t>
            </a:r>
            <a:endParaRPr lang="en-US" altLang="en-US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610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800" b="1">
                <a:solidFill>
                  <a:schemeClr val="bg1"/>
                </a:solidFill>
              </a:rPr>
              <a:t>Georgia Economic &amp; Housing Trends</a:t>
            </a:r>
            <a:endParaRPr lang="en-US" alt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Top State For Business</a:t>
            </a:r>
            <a:br>
              <a:rPr lang="en-US" altLang="en-US" sz="4400" b="1" dirty="0">
                <a:latin typeface="Georgia" panose="02040502050405020303" pitchFamily="18" charset="0"/>
              </a:rPr>
            </a:br>
            <a:r>
              <a:rPr lang="en-US" altLang="en-US" sz="2400" dirty="0">
                <a:latin typeface="Georgia" panose="02040502050405020303" pitchFamily="18" charset="0"/>
              </a:rPr>
              <a:t>Site Selection Magazine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pic>
        <p:nvPicPr>
          <p:cNvPr id="55298" name="Picture 2" descr="Image result for georgia number 1 state for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199"/>
            <a:ext cx="4038600" cy="48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905000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 Years in a Row!</a:t>
            </a:r>
          </a:p>
          <a:p>
            <a:pPr algn="ctr"/>
            <a:r>
              <a:rPr lang="en-US" sz="3600" dirty="0"/>
              <a:t>2018</a:t>
            </a:r>
          </a:p>
          <a:p>
            <a:pPr algn="ctr"/>
            <a:r>
              <a:rPr lang="en-US" sz="3600" dirty="0"/>
              <a:t>2017</a:t>
            </a:r>
          </a:p>
          <a:p>
            <a:pPr algn="ctr"/>
            <a:r>
              <a:rPr lang="en-US" sz="3600" dirty="0"/>
              <a:t>2016</a:t>
            </a:r>
          </a:p>
          <a:p>
            <a:pPr algn="ctr"/>
            <a:r>
              <a:rPr lang="en-US" sz="3600" dirty="0"/>
              <a:t>2015</a:t>
            </a:r>
          </a:p>
          <a:p>
            <a:pPr algn="ctr"/>
            <a:r>
              <a:rPr lang="en-US" sz="3600" dirty="0"/>
              <a:t>2014</a:t>
            </a:r>
          </a:p>
          <a:p>
            <a:pPr algn="ctr"/>
            <a:r>
              <a:rPr lang="en-US" sz="3600" dirty="0"/>
              <a:t>2013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Buyers Moving To Atlanta!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187450"/>
            <a:ext cx="8610600" cy="4940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is the Top 10 List including previous rank:</a:t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Atlanta (1)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Phoenix (4)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Tampa/Sarasota (2)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Dallas/Fort Worth (3)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 (5)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Denver (7)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(8)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Seattle (6)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Vegas (10)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Chicago (9)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4548188" y="2286000"/>
            <a:ext cx="4267200" cy="304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Penske Truck Rental published their latest moving destination list and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Atlanta was ranked #1 for the 6</a:t>
            </a:r>
            <a:r>
              <a:rPr lang="en-US" altLang="en-US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year in a row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 The trend of moving to the sunbelt has returned.  Desirable attributes that help Metro Atlanta include a business friendly environment, low cost of living for a metro area, airport, moderate weather with 4 seasons and a high quality of life.   </a:t>
            </a:r>
            <a:endParaRPr lang="en-US" altLang="en-US" sz="1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04800" y="1752600"/>
            <a:ext cx="2133600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</a:rPr>
              <a:t>Baby Boomers Are Coming To Be Close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To Their </a:t>
            </a:r>
            <a:r>
              <a:rPr lang="en-US" sz="2800" b="1" dirty="0">
                <a:latin typeface="Times" charset="0"/>
              </a:rPr>
              <a:t>Children &amp; Grandchildren.</a:t>
            </a:r>
            <a:endParaRPr lang="en-US" sz="2800" b="1" dirty="0">
              <a:latin typeface="+mj-lt"/>
            </a:endParaRP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6945313" y="6424613"/>
            <a:ext cx="165417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i="1"/>
              <a:t>Source :Census Bureau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143000"/>
          <a:ext cx="8686800" cy="5584815"/>
        </p:xfrm>
        <a:graphic>
          <a:graphicData uri="http://schemas.openxmlformats.org/drawingml/2006/table">
            <a:tbl>
              <a:tblPr/>
              <a:tblGrid>
                <a:gridCol w="192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8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Population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Rank of Share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Under 20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20-64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65+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25-39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45-59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Dallas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6,144,489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Atlanta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    5,271,550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Phoenix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4,179,427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Denver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2,466,591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Riverside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4,081,371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Houston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5,629,127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Portland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2,174,631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Seattle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3,309,347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Sacramento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2,091,120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Washington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5,306,125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Angeles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12,875,587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Diego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2,974,859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Francisco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4,203,898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Orlando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2,032,496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Minneapolis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3,208,212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Chicago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9,522,879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York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18,815,988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4,482,857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Cincinnati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2,134,864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Baltimore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2,668,056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Detroit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4,467,592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Philadelphia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5,827,962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Louis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2,802,282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Miami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5,413,212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Tampa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2,723,949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Cleveland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2,096,471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9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Pittsburgh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2,355,712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438400" y="3100388"/>
            <a:ext cx="5943600" cy="17526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Metro Atlanta Has The: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</a:rPr>
              <a:t>#2 Population Age 25-39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</a:rPr>
              <a:t>#5 Population Under 20</a:t>
            </a:r>
          </a:p>
        </p:txBody>
      </p:sp>
      <p:cxnSp>
        <p:nvCxnSpPr>
          <p:cNvPr id="87281" name="Straight Arrow Connector 7"/>
          <p:cNvCxnSpPr>
            <a:cxnSpLocks noChangeShapeType="1"/>
          </p:cNvCxnSpPr>
          <p:nvPr/>
        </p:nvCxnSpPr>
        <p:spPr bwMode="auto">
          <a:xfrm flipV="1">
            <a:off x="6781800" y="1981200"/>
            <a:ext cx="762000" cy="1219200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282" name="Straight Arrow Connector 9"/>
          <p:cNvCxnSpPr>
            <a:cxnSpLocks noChangeShapeType="1"/>
          </p:cNvCxnSpPr>
          <p:nvPr/>
        </p:nvCxnSpPr>
        <p:spPr bwMode="auto">
          <a:xfrm flipH="1" flipV="1">
            <a:off x="4876800" y="1905000"/>
            <a:ext cx="914400" cy="1195388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276600" y="990600"/>
            <a:ext cx="2057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276600" y="990600"/>
            <a:ext cx="19812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DC55F-1353-41A2-9948-6E9E85A0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4" y="685800"/>
            <a:ext cx="8958328" cy="60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2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pic>
        <p:nvPicPr>
          <p:cNvPr id="901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46213"/>
            <a:ext cx="77057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Population By County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A4BFF-D999-44F2-A5AC-ADD2DD03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50" y="838200"/>
            <a:ext cx="8605900" cy="56055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5EE592-DA8A-41CA-9C92-1C84D562E5FF}"/>
              </a:ext>
            </a:extLst>
          </p:cNvPr>
          <p:cNvSpPr/>
          <p:nvPr/>
        </p:nvSpPr>
        <p:spPr bwMode="auto">
          <a:xfrm>
            <a:off x="6324600" y="6443704"/>
            <a:ext cx="2057400" cy="2314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Atlanta Regional Commission</a:t>
            </a:r>
          </a:p>
        </p:txBody>
      </p:sp>
    </p:spTree>
    <p:extLst>
      <p:ext uri="{BB962C8B-B14F-4D97-AF65-F5344CB8AC3E}">
        <p14:creationId xmlns:p14="http://schemas.microsoft.com/office/powerpoint/2010/main" val="2637959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886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3"/>
          <p:cNvSpPr txBox="1">
            <a:spLocks noChangeArrowheads="1"/>
          </p:cNvSpPr>
          <p:nvPr/>
        </p:nvSpPr>
        <p:spPr bwMode="auto">
          <a:xfrm rot="10800000" flipH="1" flipV="1">
            <a:off x="4419600" y="1828800"/>
            <a:ext cx="42354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U.S. Conference of Mayors Report predicts that Metro Atlanta will be the 6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largest city in the nation by 2046.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Metro Atlanta will grow from 5.8 million residents to 8.6 million residents.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That means 2.8 million people will move to our area!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This is great news for our long-term real estate values!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1C8B63-7682-8B49-83EA-3CE058F510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70" y="110362"/>
            <a:ext cx="8875059" cy="6747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DDEC7-993A-4989-9B0B-FFD7ED0ABF9E}"/>
              </a:ext>
            </a:extLst>
          </p:cNvPr>
          <p:cNvSpPr txBox="1"/>
          <p:nvPr/>
        </p:nvSpPr>
        <p:spPr>
          <a:xfrm>
            <a:off x="640658" y="183932"/>
            <a:ext cx="8146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3200" dirty="0">
                <a:latin typeface="Calibri Regular"/>
                <a:cs typeface="Arial" charset="0"/>
              </a:rPr>
              <a:t>Forecasted Year-Over-Year % Change in Price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419B7-1AA8-4235-A4E9-A701E1A54482}"/>
              </a:ext>
            </a:extLst>
          </p:cNvPr>
          <p:cNvSpPr txBox="1"/>
          <p:nvPr/>
        </p:nvSpPr>
        <p:spPr>
          <a:xfrm>
            <a:off x="7776838" y="6233889"/>
            <a:ext cx="939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47275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EECA3A-C78C-4E45-AF65-63287DF8F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 b="5299"/>
          <a:stretch/>
        </p:blipFill>
        <p:spPr>
          <a:xfrm>
            <a:off x="0" y="665583"/>
            <a:ext cx="9144000" cy="6192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83357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Average Days on the Market</a:t>
            </a:r>
          </a:p>
        </p:txBody>
      </p:sp>
    </p:spTree>
    <p:extLst>
      <p:ext uri="{BB962C8B-B14F-4D97-AF65-F5344CB8AC3E}">
        <p14:creationId xmlns:p14="http://schemas.microsoft.com/office/powerpoint/2010/main" val="184324409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3A1BF-9A33-244B-BDCA-BC9EA6A63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8E66D-4F9A-43F7-A0B2-3134848FDA85}"/>
              </a:ext>
            </a:extLst>
          </p:cNvPr>
          <p:cNvSpPr txBox="1"/>
          <p:nvPr/>
        </p:nvSpPr>
        <p:spPr>
          <a:xfrm>
            <a:off x="3126579" y="109537"/>
            <a:ext cx="2890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Seller Traffic</a:t>
            </a:r>
          </a:p>
        </p:txBody>
      </p:sp>
    </p:spTree>
    <p:extLst>
      <p:ext uri="{BB962C8B-B14F-4D97-AF65-F5344CB8AC3E}">
        <p14:creationId xmlns:p14="http://schemas.microsoft.com/office/powerpoint/2010/main" val="411460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E4B4B-90AA-3F43-A8C5-477E5575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EAB75E-7F34-47A7-A6AD-C1DF4BABAFEC}"/>
              </a:ext>
            </a:extLst>
          </p:cNvPr>
          <p:cNvSpPr txBox="1"/>
          <p:nvPr/>
        </p:nvSpPr>
        <p:spPr>
          <a:xfrm>
            <a:off x="3126581" y="133350"/>
            <a:ext cx="2890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Buyer Traffic</a:t>
            </a:r>
          </a:p>
        </p:txBody>
      </p:sp>
    </p:spTree>
    <p:extLst>
      <p:ext uri="{BB962C8B-B14F-4D97-AF65-F5344CB8AC3E}">
        <p14:creationId xmlns:p14="http://schemas.microsoft.com/office/powerpoint/2010/main" val="421021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Annual Salary To Buy A Home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BEEFE-D22A-42CD-86AF-131D4763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095"/>
            <a:ext cx="9144000" cy="5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Most Expensive Metros </a:t>
            </a:r>
            <a:br>
              <a:rPr lang="en-US" altLang="en-US" sz="4400" b="1" dirty="0">
                <a:latin typeface="Georgia" panose="02040502050405020303" pitchFamily="18" charset="0"/>
              </a:rPr>
            </a:br>
            <a:r>
              <a:rPr lang="en-US" altLang="en-US" sz="4400" b="1" dirty="0">
                <a:latin typeface="Georgia" panose="02040502050405020303" pitchFamily="18" charset="0"/>
              </a:rPr>
              <a:t>To Buy A Home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C5F7D-123D-436E-8D1C-CC130973B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5" y="1676400"/>
            <a:ext cx="8741862" cy="3933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51882A-AC1B-4815-B3C8-0BF3587E05FD}"/>
              </a:ext>
            </a:extLst>
          </p:cNvPr>
          <p:cNvSpPr/>
          <p:nvPr/>
        </p:nvSpPr>
        <p:spPr bwMode="auto">
          <a:xfrm>
            <a:off x="6705600" y="5880419"/>
            <a:ext cx="1905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Source:  HSH.com</a:t>
            </a:r>
          </a:p>
        </p:txBody>
      </p:sp>
    </p:spTree>
    <p:extLst>
      <p:ext uri="{BB962C8B-B14F-4D97-AF65-F5344CB8AC3E}">
        <p14:creationId xmlns:p14="http://schemas.microsoft.com/office/powerpoint/2010/main" val="38412682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25718</TotalTime>
  <Words>1734</Words>
  <Application>Microsoft Office PowerPoint</Application>
  <PresentationFormat>On-screen Show (4:3)</PresentationFormat>
  <Paragraphs>498</Paragraphs>
  <Slides>38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Calibri Regular</vt:lpstr>
      <vt:lpstr>Georgia</vt:lpstr>
      <vt:lpstr>Times</vt:lpstr>
      <vt:lpstr>Times New Roman</vt:lpstr>
      <vt:lpstr>Blank Presentation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838</cp:revision>
  <cp:lastPrinted>2017-02-14T21:07:31Z</cp:lastPrinted>
  <dcterms:created xsi:type="dcterms:W3CDTF">2009-11-10T19:50:21Z</dcterms:created>
  <dcterms:modified xsi:type="dcterms:W3CDTF">2019-11-14T03:41:16Z</dcterms:modified>
</cp:coreProperties>
</file>