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</p:sldMasterIdLst>
  <p:notesMasterIdLst>
    <p:notesMasterId r:id="rId43"/>
  </p:notesMasterIdLst>
  <p:handoutMasterIdLst>
    <p:handoutMasterId r:id="rId44"/>
  </p:handoutMasterIdLst>
  <p:sldIdLst>
    <p:sldId id="887" r:id="rId4"/>
    <p:sldId id="1611" r:id="rId5"/>
    <p:sldId id="2997" r:id="rId6"/>
    <p:sldId id="1649" r:id="rId7"/>
    <p:sldId id="3222" r:id="rId8"/>
    <p:sldId id="3220" r:id="rId9"/>
    <p:sldId id="3223" r:id="rId10"/>
    <p:sldId id="3224" r:id="rId11"/>
    <p:sldId id="911" r:id="rId12"/>
    <p:sldId id="2960" r:id="rId13"/>
    <p:sldId id="273" r:id="rId14"/>
    <p:sldId id="3212" r:id="rId15"/>
    <p:sldId id="3213" r:id="rId16"/>
    <p:sldId id="895" r:id="rId17"/>
    <p:sldId id="829" r:id="rId18"/>
    <p:sldId id="1724" r:id="rId19"/>
    <p:sldId id="1725" r:id="rId20"/>
    <p:sldId id="801" r:id="rId21"/>
    <p:sldId id="856" r:id="rId22"/>
    <p:sldId id="1726" r:id="rId23"/>
    <p:sldId id="892" r:id="rId24"/>
    <p:sldId id="803" r:id="rId25"/>
    <p:sldId id="2961" r:id="rId26"/>
    <p:sldId id="2958" r:id="rId27"/>
    <p:sldId id="874" r:id="rId28"/>
    <p:sldId id="880" r:id="rId29"/>
    <p:sldId id="875" r:id="rId30"/>
    <p:sldId id="886" r:id="rId31"/>
    <p:sldId id="888" r:id="rId32"/>
    <p:sldId id="977" r:id="rId33"/>
    <p:sldId id="889" r:id="rId34"/>
    <p:sldId id="937" r:id="rId35"/>
    <p:sldId id="881" r:id="rId36"/>
    <p:sldId id="816" r:id="rId37"/>
    <p:sldId id="3198" r:id="rId38"/>
    <p:sldId id="2959" r:id="rId39"/>
    <p:sldId id="814" r:id="rId40"/>
    <p:sldId id="1671" r:id="rId41"/>
    <p:sldId id="929" r:id="rId42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582" autoAdjust="0"/>
  </p:normalViewPr>
  <p:slideViewPr>
    <p:cSldViewPr>
      <p:cViewPr varScale="1">
        <p:scale>
          <a:sx n="92" d="100"/>
          <a:sy n="92" d="100"/>
        </p:scale>
        <p:origin x="252" y="57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0.xml"/><Relationship Id="rId3" Type="http://schemas.openxmlformats.org/officeDocument/2006/relationships/slide" Target="slides/slide17.xml"/><Relationship Id="rId7" Type="http://schemas.openxmlformats.org/officeDocument/2006/relationships/slide" Target="slides/slide22.xml"/><Relationship Id="rId12" Type="http://schemas.openxmlformats.org/officeDocument/2006/relationships/slide" Target="slides/slide27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6" Type="http://schemas.openxmlformats.org/officeDocument/2006/relationships/slide" Target="slides/slide20.xml"/><Relationship Id="rId11" Type="http://schemas.openxmlformats.org/officeDocument/2006/relationships/slide" Target="slides/slide26.xml"/><Relationship Id="rId5" Type="http://schemas.openxmlformats.org/officeDocument/2006/relationships/slide" Target="slides/slide19.xml"/><Relationship Id="rId10" Type="http://schemas.openxmlformats.org/officeDocument/2006/relationships/slide" Target="slides/slide25.xml"/><Relationship Id="rId4" Type="http://schemas.openxmlformats.org/officeDocument/2006/relationships/slide" Target="slides/slide18.xml"/><Relationship Id="rId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0CA-4978-BCDB-1B413ECA01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CA-4978-BCDB-1B413ECA01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CA-4978-BCDB-1B413ECA01F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CA-4978-BCDB-1B413ECA0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 Housing</c:v>
                </c:pt>
                <c:pt idx="1">
                  <c:v>Savings Account</c:v>
                </c:pt>
                <c:pt idx="2">
                  <c:v>Gold</c:v>
                </c:pt>
                <c:pt idx="3">
                  <c:v>U.S. Bonds</c:v>
                </c:pt>
                <c:pt idx="4">
                  <c:v>U.S. Stocks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0.218</c:v>
                </c:pt>
                <c:pt idx="2" formatCode="0%">
                  <c:v>0.16</c:v>
                </c:pt>
                <c:pt idx="3">
                  <c:v>0.106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AFE-9965-9E18E61ED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46953008"/>
        <c:axId val="2062646944"/>
      </c:barChart>
      <c:catAx>
        <c:axId val="2469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646944"/>
        <c:crosses val="autoZero"/>
        <c:auto val="1"/>
        <c:lblAlgn val="ctr"/>
        <c:lblOffset val="100"/>
        <c:noMultiLvlLbl val="0"/>
      </c:catAx>
      <c:valAx>
        <c:axId val="2062646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9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2.7752155381051535E-3"/>
                  <c:y val="-1.233798813822314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2.5</c:v>
                </c:pt>
                <c:pt idx="1">
                  <c:v>1.7</c:v>
                </c:pt>
                <c:pt idx="2">
                  <c:v>2.8</c:v>
                </c:pt>
                <c:pt idx="3">
                  <c:v>5.2</c:v>
                </c:pt>
                <c:pt idx="4">
                  <c:v>8.8000000000000007</c:v>
                </c:pt>
                <c:pt idx="5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Sheet1!$B$1:$Y$1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Sheet1!$B$2:$Y$2</c:f>
              <c:numCache>
                <c:formatCode>"$"#,##0</c:formatCode>
                <c:ptCount val="24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311</c:v>
                </c:pt>
                <c:pt idx="23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Sheet1!$B$1:$DO$1</c:f>
              <c:strCache>
                <c:ptCount val="1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</c:strCache>
            </c:strRef>
          </c:cat>
          <c:val>
            <c:numRef>
              <c:f>Sheet1!$B$2:$DO$2</c:f>
              <c:numCache>
                <c:formatCode>General</c:formatCode>
                <c:ptCount val="118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0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20569216564E-2"/>
          <c:y val="9.4926350245499183E-2"/>
          <c:w val="0.94285370753236852"/>
          <c:h val="0.7381342062193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$4.1B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1-458E-B56D-35B2B834D2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$3.3B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FF-47A5-89C6-E4A8B477A5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$2.4B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FF-47A5-89C6-E4A8B477A5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$2.26B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FF-47A5-89C6-E4A8B477A5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$2.1B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FF-47A5-89C6-E4A8B477A5AF}"/>
                </c:ext>
              </c:extLst>
            </c:dLbl>
            <c:dLbl>
              <c:idx val="5"/>
              <c:layout>
                <c:manualLayout>
                  <c:x val="1.5151516794811046E-3"/>
                  <c:y val="-4.65631929046571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$1.4</a:t>
                    </a:r>
                    <a:r>
                      <a:rPr lang="en-US" baseline="0" dirty="0"/>
                      <a:t> 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FF-47A5-89C6-E4A8B477A5AF}"/>
                </c:ext>
              </c:extLst>
            </c:dLbl>
            <c:dLbl>
              <c:idx val="6"/>
              <c:layout>
                <c:manualLayout>
                  <c:x val="1.5151516959139542E-3"/>
                  <c:y val="-2.43902439024390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$1.33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FF-47A5-89C6-E4A8B477A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HNR</c:v>
                </c:pt>
                <c:pt idx="4">
                  <c:v>Atl Comm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4.0999999999999996</c:v>
                </c:pt>
                <c:pt idx="1">
                  <c:v>3.3</c:v>
                </c:pt>
                <c:pt idx="2">
                  <c:v>2.4</c:v>
                </c:pt>
                <c:pt idx="3">
                  <c:v>2.2599999999999998</c:v>
                </c:pt>
                <c:pt idx="4">
                  <c:v>2.1</c:v>
                </c:pt>
                <c:pt idx="5">
                  <c:v>1.4</c:v>
                </c:pt>
                <c:pt idx="6">
                  <c:v>1.33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49157809540831E-2"/>
          <c:y val="1.8685022409174804E-2"/>
          <c:w val="0.95400146018357412"/>
          <c:h val="0.90950168683547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 w="25374">
              <a:noFill/>
            </a:ln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1-AC52-4DEB-87DD-D597D337DEF0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3-AC52-4DEB-87DD-D597D337DEF0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5-AC52-4DEB-87DD-D597D337DEF0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7-AC52-4DEB-87DD-D597D337DEF0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9-AC52-4DEB-87DD-D597D337DEF0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B-AC52-4DEB-87DD-D597D337DEF0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D-AC52-4DEB-87DD-D597D337DEF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C52-4DEB-87DD-D597D337DEF0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6F4-4F0D-9F86-5EEF4575D748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11-CC0C-44F6-B97A-E11537B8981D}"/>
              </c:ext>
            </c:extLst>
          </c:dPt>
          <c:dLbls>
            <c:dLbl>
              <c:idx val="26"/>
              <c:tx>
                <c:rich>
                  <a:bodyPr/>
                  <a:lstStyle/>
                  <a:p>
                    <a:r>
                      <a:rPr lang="en-US"/>
                      <a:t>167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6F4-4F0D-9F86-5EEF4575D748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158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52-4DEB-87DD-D597D337DEF0}"/>
                </c:ext>
              </c:extLst>
            </c:dLbl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Today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108</c:v>
                </c:pt>
                <c:pt idx="1">
                  <c:v>110</c:v>
                </c:pt>
                <c:pt idx="2">
                  <c:v>122</c:v>
                </c:pt>
                <c:pt idx="3">
                  <c:v>131</c:v>
                </c:pt>
                <c:pt idx="4">
                  <c:v>128</c:v>
                </c:pt>
                <c:pt idx="5">
                  <c:v>125</c:v>
                </c:pt>
                <c:pt idx="6">
                  <c:v>126</c:v>
                </c:pt>
                <c:pt idx="7">
                  <c:v>127</c:v>
                </c:pt>
                <c:pt idx="8">
                  <c:v>133</c:v>
                </c:pt>
                <c:pt idx="9">
                  <c:v>131</c:v>
                </c:pt>
                <c:pt idx="10">
                  <c:v>122</c:v>
                </c:pt>
                <c:pt idx="11">
                  <c:v>128</c:v>
                </c:pt>
                <c:pt idx="12">
                  <c:v>126</c:v>
                </c:pt>
                <c:pt idx="13">
                  <c:v>131</c:v>
                </c:pt>
                <c:pt idx="14">
                  <c:v>124</c:v>
                </c:pt>
                <c:pt idx="15">
                  <c:v>113</c:v>
                </c:pt>
                <c:pt idx="16">
                  <c:v>108</c:v>
                </c:pt>
                <c:pt idx="17">
                  <c:v>115</c:v>
                </c:pt>
                <c:pt idx="18">
                  <c:v>138</c:v>
                </c:pt>
                <c:pt idx="19">
                  <c:v>169</c:v>
                </c:pt>
                <c:pt idx="20">
                  <c:v>172</c:v>
                </c:pt>
                <c:pt idx="21">
                  <c:v>186</c:v>
                </c:pt>
                <c:pt idx="22">
                  <c:v>197</c:v>
                </c:pt>
                <c:pt idx="23">
                  <c:v>176</c:v>
                </c:pt>
                <c:pt idx="24">
                  <c:v>164</c:v>
                </c:pt>
                <c:pt idx="25">
                  <c:v>166</c:v>
                </c:pt>
                <c:pt idx="26">
                  <c:v>167</c:v>
                </c:pt>
                <c:pt idx="27">
                  <c:v>158</c:v>
                </c:pt>
                <c:pt idx="28">
                  <c:v>148</c:v>
                </c:pt>
                <c:pt idx="29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52-4DEB-87DD-D597D337D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33220008"/>
        <c:axId val="333217656"/>
      </c:barChart>
      <c:catAx>
        <c:axId val="33322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700"/>
            </a:pPr>
            <a:endParaRPr lang="en-US"/>
          </a:p>
        </c:txPr>
        <c:crossAx val="333217656"/>
        <c:crosses val="autoZero"/>
        <c:auto val="1"/>
        <c:lblAlgn val="ctr"/>
        <c:lblOffset val="100"/>
        <c:noMultiLvlLbl val="0"/>
      </c:catAx>
      <c:valAx>
        <c:axId val="333217656"/>
        <c:scaling>
          <c:orientation val="minMax"/>
          <c:max val="200"/>
          <c:min val="100"/>
        </c:scaling>
        <c:delete val="1"/>
        <c:axPos val="l"/>
        <c:numFmt formatCode="General" sourceLinked="0"/>
        <c:majorTickMark val="out"/>
        <c:minorTickMark val="none"/>
        <c:tickLblPos val="nextTo"/>
        <c:crossAx val="333220008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6495260426771E-2"/>
          <c:y val="2.2688549233745813E-2"/>
          <c:w val="0.93072963309579093"/>
          <c:h val="0.861798963212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23-A046-B310-030AF67D542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3-A046-B310-030AF67D542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23-A046-B310-030AF67D542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23-A046-B310-030AF67D542D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AB-7841-9CCC-45FBF09D804D}"/>
              </c:ext>
            </c:extLst>
          </c:dPt>
          <c:cat>
            <c:strRef>
              <c:f>Sheet1!$A$2:$A$21</c:f>
              <c:strCache>
                <c:ptCount val="20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 formatCode="0.0">
                  <c:v>4.2</c:v>
                </c:pt>
                <c:pt idx="5" formatCode="0.0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4.3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4.4000000000000004</c:v>
                </c:pt>
                <c:pt idx="13">
                  <c:v>4</c:v>
                </c:pt>
                <c:pt idx="14">
                  <c:v>3.7</c:v>
                </c:pt>
                <c:pt idx="15">
                  <c:v>3.7</c:v>
                </c:pt>
                <c:pt idx="16">
                  <c:v>3.8</c:v>
                </c:pt>
                <c:pt idx="17">
                  <c:v>3.8</c:v>
                </c:pt>
                <c:pt idx="18">
                  <c:v>3.8</c:v>
                </c:pt>
                <c:pt idx="19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.4"/>
          <c:min val="3.4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Sheet1!$B$1:$Y$1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Sheet1!$B$1:$Y$1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Sheet1!$B$3:$Y$3</c:f>
              <c:numCache>
                <c:formatCode>General</c:formatCode>
                <c:ptCount val="24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8674</c:v>
                </c:pt>
                <c:pt idx="20">
                  <c:v>7470</c:v>
                </c:pt>
                <c:pt idx="21">
                  <c:v>7623</c:v>
                </c:pt>
                <c:pt idx="22">
                  <c:v>6565</c:v>
                </c:pt>
                <c:pt idx="23">
                  <c:v>7611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Sheet1!$B$1:$Y$1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Sheet1!$B$1:$Y$1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Sheet1!$B$3:$Y$3</c:f>
              <c:numCache>
                <c:formatCode>General</c:formatCode>
                <c:ptCount val="24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7540</c:v>
                </c:pt>
                <c:pt idx="21">
                  <c:v>7623</c:v>
                </c:pt>
                <c:pt idx="22">
                  <c:v>6237</c:v>
                </c:pt>
                <c:pt idx="23">
                  <c:v>5313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3592994723808206"/>
          <c:y val="3.4860497226392159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Sheet1!$B$1:$Y$1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Sheet1!$B$1:$Y$1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Sheet1!$B$3:$Y$3</c:f>
              <c:numCache>
                <c:formatCode>General</c:formatCode>
                <c:ptCount val="24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11131</c:v>
                </c:pt>
                <c:pt idx="22">
                  <c:v>8150</c:v>
                </c:pt>
                <c:pt idx="23">
                  <c:v>6077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435657345886079"/>
          <c:y val="2.0281578076256381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12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204</c:v>
                </c:pt>
                <c:pt idx="1">
                  <c:v>1814</c:v>
                </c:pt>
                <c:pt idx="2">
                  <c:v>4451</c:v>
                </c:pt>
                <c:pt idx="3">
                  <c:v>713</c:v>
                </c:pt>
                <c:pt idx="4">
                  <c:v>108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-64</c:v>
                </c:pt>
                <c:pt idx="1">
                  <c:v>1</c:v>
                </c:pt>
                <c:pt idx="2">
                  <c:v>1024</c:v>
                </c:pt>
                <c:pt idx="3">
                  <c:v>165</c:v>
                </c:pt>
                <c:pt idx="4">
                  <c:v>29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Sheet1!$B$1:$Y$1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Sheet1!$B$2:$Y$2</c:f>
              <c:numCache>
                <c:formatCode>0</c:formatCode>
                <c:ptCount val="24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44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9363" y="695325"/>
            <a:ext cx="45116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</a:t>
            </a:r>
            <a:r>
              <a:rPr lang="en-US" altLang="en-US" dirty="0" err="1"/>
              <a:t>www.freddiemac.com</a:t>
            </a:r>
            <a:r>
              <a:rPr lang="en-US" altLang="en-US" dirty="0"/>
              <a:t>/blog/</a:t>
            </a:r>
            <a:r>
              <a:rPr lang="en-US" altLang="en-US" dirty="0" err="1"/>
              <a:t>research_and_analysis</a:t>
            </a:r>
            <a:r>
              <a:rPr lang="en-US" altLang="en-US" dirty="0"/>
              <a:t>/20140324_dirt_cheap_to_cheap.html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http://www.fanniemae.com/portal/research-insights/forecast.html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https://www.nar.realtor/research-and-statistics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12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http://www.freddiemac.com/research/forecast/20191220_optimism_heading_into_2020.page?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9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5325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https://porch.com/resource/generational-housing-outlooks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31925" y="1143000"/>
            <a:ext cx="3994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http://economistsoutlook.blogs.realtor.org/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73B0-5A39-AE4D-8379-6445907DF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27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77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https://www.corelogic.com/insights-download/homeowner-equity-report.aspx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https://www.corelogic.com/downloadable-docs/marketpulse/the-marketpulse-vol-8-issue-11-november-2019-screen-112519.pdf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25B85-D31E-4C70-AECD-9A5A23D27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8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https://www.nar.realtor/research-and-statistics/research-reports/realtors-confidence-index</a:t>
            </a:r>
          </a:p>
          <a:p>
            <a:r>
              <a:rPr lang="en-US" altLang="en-US" dirty="0"/>
              <a:t>https://www.nar.realtor/sites/default/files/documents/2019-11-realtors-confidence-index-12-19-2019.pdf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01E2-2D83-8848-813C-6C1D93751D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6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https://www.nar.realtor/research-and-statistics/research-reports/realtors-confidence-index</a:t>
            </a:r>
          </a:p>
          <a:p>
            <a:r>
              <a:rPr lang="en-US" altLang="en-US" dirty="0"/>
              <a:t>https://www.nar.realtor/sites/default/files/documents/2019-11-realtors-confidence-index-12-19-2019.pdf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474C3-ADA3-8447-926D-CE576EF3D3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7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https://www.nar.realtor/research-and-statistics/research-reports/realtors-confidence-index</a:t>
            </a:r>
          </a:p>
          <a:p>
            <a:r>
              <a:rPr lang="en-US" altLang="en-US" dirty="0"/>
              <a:t>https://www.nar.realtor/sites/default/files/documents/2019-11-realtors-confidence-index-12-19-2019.pdf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BCBDC-7D58-D64D-9F6E-A3F83B58B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2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6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1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5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9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48501" y="1874520"/>
            <a:ext cx="8569204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>
                <a:solidFill>
                  <a:schemeClr val="bg1"/>
                </a:solidFill>
              </a:rPr>
              <a:t>National </a:t>
            </a:r>
            <a:br>
              <a:rPr lang="en-US" altLang="en-US" sz="9680" b="1">
                <a:solidFill>
                  <a:schemeClr val="bg1"/>
                </a:solidFill>
              </a:rPr>
            </a:br>
            <a:r>
              <a:rPr lang="en-US" altLang="en-US" sz="9680" b="1">
                <a:solidFill>
                  <a:schemeClr val="bg1"/>
                </a:solidFill>
              </a:rPr>
              <a:t>Housing Trends</a:t>
            </a:r>
            <a:endParaRPr lang="en-US" altLang="en-US" sz="30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Most Expensive Metros </a:t>
            </a:r>
            <a:br>
              <a:rPr lang="en-US" altLang="en-US" sz="4840" b="1" dirty="0">
                <a:latin typeface="Georgia" panose="02040502050405020303" pitchFamily="18" charset="0"/>
              </a:rPr>
            </a:br>
            <a:r>
              <a:rPr lang="en-US" altLang="en-US" sz="4840" b="1" dirty="0">
                <a:latin typeface="Georgia" panose="02040502050405020303" pitchFamily="18" charset="0"/>
              </a:rPr>
              <a:t>To Buy A Home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C5F7D-123D-436E-8D1C-CC130973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86" y="1958340"/>
            <a:ext cx="9616048" cy="4327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1882A-AC1B-4815-B3C8-0BF3587E05FD}"/>
              </a:ext>
            </a:extLst>
          </p:cNvPr>
          <p:cNvSpPr/>
          <p:nvPr/>
        </p:nvSpPr>
        <p:spPr bwMode="auto">
          <a:xfrm>
            <a:off x="7376160" y="6582761"/>
            <a:ext cx="2095500" cy="419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r>
              <a:rPr lang="en-US" sz="1320" dirty="0"/>
              <a:t>Source:  HSH.com</a:t>
            </a:r>
          </a:p>
        </p:txBody>
      </p:sp>
    </p:spTree>
    <p:extLst>
      <p:ext uri="{BB962C8B-B14F-4D97-AF65-F5344CB8AC3E}">
        <p14:creationId xmlns:p14="http://schemas.microsoft.com/office/powerpoint/2010/main" val="384126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9578" y="1626553"/>
          <a:ext cx="9293542" cy="496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866591" y="7174389"/>
            <a:ext cx="104163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1320" dirty="0">
                <a:solidFill>
                  <a:srgbClr val="A6A6A6"/>
                </a:solidFill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533401"/>
            <a:ext cx="1005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4400" dirty="0">
                <a:solidFill>
                  <a:prstClr val="black"/>
                </a:solidFill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lang="en-US" altLang="en-US" sz="4400" i="1" dirty="0">
              <a:solidFill>
                <a:prstClr val="black"/>
              </a:solidFill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6633052"/>
            <a:ext cx="9304020" cy="2706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1980">
              <a:solidFill>
                <a:srgbClr val="EA6B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5758" y="435611"/>
            <a:ext cx="87172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28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 Projections</a:t>
            </a:r>
            <a:endParaRPr lang="en-US" altLang="en-US" sz="528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256" y="1479868"/>
          <a:ext cx="9536297" cy="5607211"/>
        </p:xfrm>
        <a:graphic>
          <a:graphicData uri="http://schemas.openxmlformats.org/drawingml/2006/table">
            <a:tbl>
              <a:tblPr/>
              <a:tblGrid>
                <a:gridCol w="156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1Q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3.75%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2Q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4Q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88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53063" y="507891"/>
          <a:ext cx="9821517" cy="677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71900" y="7280910"/>
            <a:ext cx="6202680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10" dirty="0">
                <a:solidFill>
                  <a:srgbClr val="A6A6A6"/>
                </a:solidFill>
                <a:latin typeface="Calibri Regular"/>
              </a:rPr>
              <a:t>Freddie Mac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35280" y="333482"/>
            <a:ext cx="5576236" cy="25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Rates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94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 Mac 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52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30-Year Fixed Rate</a:t>
            </a:r>
            <a:endParaRPr lang="en-US" altLang="en-US" sz="264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76601" y="1856997"/>
            <a:ext cx="226314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Actual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030E961-68E5-470F-969C-F3B41076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48" y="4699589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A870D57-63F3-4087-ADC1-FAAA8F39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021" y="3709083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US" altLang="en-US" sz="264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8131DBF-6CF2-41E5-ABB1-96FED669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31" y="3710325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US" altLang="en-US" sz="264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1D467C9-0A58-4E1E-A9B0-C3CCF390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65" y="4124047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US" altLang="en-US" sz="264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289582A-6434-46E3-A1CC-FD43234A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585" y="4578137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altLang="en-US" sz="264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6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273206" y="673100"/>
            <a:ext cx="7712816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2019 Full Year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December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7581" y="577215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December Closings Up 16% Compared To November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December 2019 Closings Up 24% Compared To December 2018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YTD Closings Units Up 2.7 Compared To Last Year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YTD Closing Volume Up 7.5% Compared To Last Year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97214148"/>
              </p:ext>
            </p:extLst>
          </p:nvPr>
        </p:nvGraphicFramePr>
        <p:xfrm>
          <a:off x="213885" y="659130"/>
          <a:ext cx="8968740" cy="540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2018-2019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078230"/>
            <a:ext cx="2174097" cy="86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14934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December Under Contract Down 20.4% Compared To November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December 2019 Under Contract Up 12.1% Compared To December 2018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22766146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14934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December New Listings Down 23.6% Compared To November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December 2019 New Listings Up 1.5% Compared To December 2018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63645559"/>
              </p:ext>
            </p:extLst>
          </p:nvPr>
        </p:nvGraphicFramePr>
        <p:xfrm>
          <a:off x="621665" y="952501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7972800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December 2019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85% Of Transactions In $100K-$500K Price Range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December </a:t>
            </a:r>
            <a:r>
              <a:rPr lang="en-US" altLang="en-US" sz="3740" b="1" dirty="0">
                <a:solidFill>
                  <a:schemeClr val="tx2"/>
                </a:solidFill>
              </a:rPr>
              <a:t>2019 Compared To December 2018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4739029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265A42-2C94-4BF3-8DC5-61332BBD4416}"/>
              </a:ext>
            </a:extLst>
          </p:cNvPr>
          <p:cNvGraphicFramePr/>
          <p:nvPr>
            <p:extLst/>
          </p:nvPr>
        </p:nvGraphicFramePr>
        <p:xfrm>
          <a:off x="519873" y="1367741"/>
          <a:ext cx="9142972" cy="605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0FF8A-7D9C-4C48-88A0-9527837C342F}"/>
              </a:ext>
            </a:extLst>
          </p:cNvPr>
          <p:cNvSpPr txBox="1"/>
          <p:nvPr/>
        </p:nvSpPr>
        <p:spPr>
          <a:xfrm>
            <a:off x="4084610" y="1606111"/>
            <a:ext cx="5578234" cy="1357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dirty="0">
                <a:solidFill>
                  <a:srgbClr val="00B0F0"/>
                </a:solidFill>
              </a:rPr>
              <a:t>What do you believe is the safest </a:t>
            </a:r>
          </a:p>
          <a:p>
            <a:pPr algn="ctr"/>
            <a:r>
              <a:rPr lang="en-US" sz="2640" dirty="0">
                <a:solidFill>
                  <a:srgbClr val="00B0F0"/>
                </a:solidFill>
              </a:rPr>
              <a:t>investment over the next 10 years?</a:t>
            </a:r>
          </a:p>
          <a:p>
            <a:pPr algn="ctr"/>
            <a:r>
              <a:rPr lang="en-US" sz="2941" i="1" dirty="0">
                <a:solidFill>
                  <a:srgbClr val="00B0F0"/>
                </a:solidFill>
              </a:rPr>
              <a:t>(Top 5 Answers)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F876B-A743-418A-B3EA-4FD9C9C67DB7}"/>
              </a:ext>
            </a:extLst>
          </p:cNvPr>
          <p:cNvSpPr txBox="1"/>
          <p:nvPr/>
        </p:nvSpPr>
        <p:spPr>
          <a:xfrm>
            <a:off x="8905640" y="7177785"/>
            <a:ext cx="103906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>
                <a:solidFill>
                  <a:schemeClr val="bg1">
                    <a:lumMod val="65000"/>
                  </a:schemeClr>
                </a:solidFill>
              </a:rPr>
              <a:t>Porch.com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DC5A7-56EF-4330-B48F-2509C6F329EE}"/>
              </a:ext>
            </a:extLst>
          </p:cNvPr>
          <p:cNvSpPr txBox="1"/>
          <p:nvPr/>
        </p:nvSpPr>
        <p:spPr>
          <a:xfrm>
            <a:off x="340420" y="505610"/>
            <a:ext cx="95878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20" dirty="0"/>
              <a:t>Americans Choose Real Estate as Safest Investment</a:t>
            </a:r>
          </a:p>
        </p:txBody>
      </p:sp>
    </p:spTree>
    <p:extLst>
      <p:ext uri="{BB962C8B-B14F-4D97-AF65-F5344CB8AC3E}">
        <p14:creationId xmlns:p14="http://schemas.microsoft.com/office/powerpoint/2010/main" val="114953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Down 9.7%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Up .8%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December 2019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74113144"/>
              </p:ext>
            </p:extLst>
          </p:nvPr>
        </p:nvGraphicFramePr>
        <p:xfrm>
          <a:off x="419100" y="14152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36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41931628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609600" y="41910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(December 2019,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2.9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990600" y="2272130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$320,000 In December.  Up 2.8%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Up 7.3% From Last December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8801386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78%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76587956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September 2019 (Reported December 31, 2019)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87%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8435314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53799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41.30%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36.15%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31.92%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27.28%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21.08%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16.06%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15.31%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26.04%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42.60%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69160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46.15%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57.16%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70.40%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43.98%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31.99%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25.09%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18.16%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12.05%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5.81%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October 2019 As Reported December 31, 2019.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02074053"/>
              </p:ext>
            </p:extLst>
          </p:nvPr>
        </p:nvGraphicFramePr>
        <p:xfrm>
          <a:off x="296863" y="702787"/>
          <a:ext cx="9377363" cy="594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922020" y="1203960"/>
            <a:ext cx="8465820" cy="217932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4300"/>
            <a:ext cx="10050536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20511" y="377367"/>
          <a:ext cx="9574824" cy="68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5276" y="582492"/>
            <a:ext cx="6570131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71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80" dirty="0">
                <a:solidFill>
                  <a:prstClr val="black"/>
                </a:solidFill>
                <a:latin typeface="Calibri" panose="020F0502020204030204"/>
              </a:rPr>
              <a:t>Housing Affordability </a:t>
            </a:r>
          </a:p>
          <a:p>
            <a:pPr defTabSz="3771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80" dirty="0">
                <a:solidFill>
                  <a:prstClr val="black"/>
                </a:solidFill>
                <a:latin typeface="Calibri" panose="020F0502020204030204"/>
              </a:rPr>
              <a:t>Index 1990 to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0FBCA-7044-44DB-A9FE-ED0C066BE891}"/>
              </a:ext>
            </a:extLst>
          </p:cNvPr>
          <p:cNvSpPr txBox="1"/>
          <p:nvPr/>
        </p:nvSpPr>
        <p:spPr>
          <a:xfrm>
            <a:off x="6482368" y="4469419"/>
            <a:ext cx="1786689" cy="1615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0" b="1" kern="0" dirty="0">
                <a:solidFill>
                  <a:prstClr val="white"/>
                </a:solidFill>
                <a:latin typeface="Calibri" panose="020F0502020204030204"/>
              </a:rPr>
              <a:t>Years when distressed properties dominated the market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F09C0-CDF6-4D25-AE86-C07A87FE340F}"/>
              </a:ext>
            </a:extLst>
          </p:cNvPr>
          <p:cNvSpPr txBox="1"/>
          <p:nvPr/>
        </p:nvSpPr>
        <p:spPr>
          <a:xfrm>
            <a:off x="7900348" y="7228726"/>
            <a:ext cx="2101857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771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5" dirty="0">
                <a:solidFill>
                  <a:prstClr val="black"/>
                </a:solidFill>
                <a:latin typeface="Calibri" panose="020F0502020204030204"/>
              </a:rPr>
              <a:t>National Association of Realtors</a:t>
            </a:r>
          </a:p>
        </p:txBody>
      </p:sp>
    </p:spTree>
    <p:extLst>
      <p:ext uri="{BB962C8B-B14F-4D97-AF65-F5344CB8AC3E}">
        <p14:creationId xmlns:p14="http://schemas.microsoft.com/office/powerpoint/2010/main" val="238864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19753414"/>
              </p:ext>
            </p:extLst>
          </p:nvPr>
        </p:nvGraphicFramePr>
        <p:xfrm>
          <a:off x="549255" y="86868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December 2019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Billions)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35280" y="1706881"/>
            <a:ext cx="9471660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80" b="1">
                <a:solidFill>
                  <a:schemeClr val="bg1"/>
                </a:solidFill>
              </a:rPr>
              <a:t>Georgia Economic &amp; Housing Trends</a:t>
            </a:r>
            <a:endParaRPr lang="en-US" altLang="en-US" sz="52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840" b="1" dirty="0">
                <a:latin typeface="Georgia" panose="02040502050405020303" pitchFamily="18" charset="0"/>
              </a:rPr>
            </a:br>
            <a:r>
              <a:rPr lang="en-US" altLang="en-US" sz="2640" dirty="0">
                <a:latin typeface="Georgia" panose="02040502050405020303" pitchFamily="18" charset="0"/>
              </a:rPr>
              <a:t>Site Selection Magazine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4519"/>
            <a:ext cx="4442460" cy="53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5940" y="2209800"/>
            <a:ext cx="41910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dirty="0"/>
              <a:t>6 Years in a Row!</a:t>
            </a:r>
          </a:p>
          <a:p>
            <a:pPr algn="ctr"/>
            <a:r>
              <a:rPr lang="en-US" sz="3960" dirty="0"/>
              <a:t>2018</a:t>
            </a:r>
          </a:p>
          <a:p>
            <a:pPr algn="ctr"/>
            <a:r>
              <a:rPr lang="en-US" sz="3960" dirty="0"/>
              <a:t>2017</a:t>
            </a:r>
          </a:p>
          <a:p>
            <a:pPr algn="ctr"/>
            <a:r>
              <a:rPr lang="en-US" sz="3960" dirty="0"/>
              <a:t>2016</a:t>
            </a:r>
          </a:p>
          <a:p>
            <a:pPr algn="ctr"/>
            <a:r>
              <a:rPr lang="en-US" sz="3960" dirty="0"/>
              <a:t>2015</a:t>
            </a:r>
          </a:p>
          <a:p>
            <a:pPr algn="ctr"/>
            <a:r>
              <a:rPr lang="en-US" sz="3960" dirty="0"/>
              <a:t>2014</a:t>
            </a:r>
          </a:p>
          <a:p>
            <a:pPr algn="ctr"/>
            <a:r>
              <a:rPr lang="en-US" sz="3960" dirty="0"/>
              <a:t>2013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Buyers Moving To Atlanta!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20495"/>
            <a:ext cx="9471660" cy="5424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003007" y="2628900"/>
            <a:ext cx="4693920" cy="3352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100"/>
              </a:spcAft>
              <a:buNone/>
            </a:pPr>
            <a:r>
              <a:rPr lang="en-US" altLang="en-US" sz="198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98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98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98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98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76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35280" y="2042160"/>
            <a:ext cx="2346960" cy="419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00584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80" b="1" dirty="0">
                <a:latin typeface="+mj-lt"/>
              </a:rPr>
              <a:t>Baby Boomers Are Coming To Be Close </a:t>
            </a:r>
            <a:br>
              <a:rPr lang="en-US" sz="3080" b="1" dirty="0">
                <a:latin typeface="+mj-lt"/>
              </a:rPr>
            </a:br>
            <a:r>
              <a:rPr lang="en-US" sz="3080" b="1" dirty="0">
                <a:latin typeface="+mj-lt"/>
              </a:rPr>
              <a:t>To Their </a:t>
            </a:r>
            <a:r>
              <a:rPr lang="en-US" sz="3080" b="1" dirty="0">
                <a:latin typeface="Times" charset="0"/>
              </a:rPr>
              <a:t>Children &amp; Grandchildren.</a:t>
            </a:r>
            <a:endParaRPr lang="en-US" sz="3080" b="1" dirty="0">
              <a:latin typeface="+mj-lt"/>
            </a:endParaRP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7639845" y="7181374"/>
            <a:ext cx="181959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 i="1"/>
              <a:t>Source :Census Bureau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" y="1371600"/>
          <a:ext cx="9555479" cy="6143309"/>
        </p:xfrm>
        <a:graphic>
          <a:graphicData uri="http://schemas.openxmlformats.org/drawingml/2006/table">
            <a:tbl>
              <a:tblPr/>
              <a:tblGrid>
                <a:gridCol w="211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87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Population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 of Share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Under 20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20-64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65+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25-39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45-59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Dallas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6,144,489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Atlanta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    5,271,550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Phoenix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4,179,427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Denver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2,466,591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Riverside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4,081,371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5,629,127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Portland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2,174,631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Seattle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3,309,347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Sacramento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2,091,120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5,306,125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Angeles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12,875,587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Diego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2,974,859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Francisco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4,203,898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Orlando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2,032,496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Minneapolis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3,208,212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Chicago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9,522,879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York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18,815,988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4,482,857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Cincinnati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2,134,864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Baltimore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2,668,056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Detroit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4,467,592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5,827,962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2,802,282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Miami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5,413,212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Tampa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2,723,949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Cleveland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2,096,471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Pittsburgh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2,355,712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682240" y="3524727"/>
            <a:ext cx="6537960" cy="192786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080" b="1" dirty="0">
                <a:solidFill>
                  <a:schemeClr val="bg1"/>
                </a:solidFill>
              </a:rPr>
              <a:t>Metro Atlanta Has The:</a:t>
            </a:r>
          </a:p>
          <a:p>
            <a:pPr marL="251460" indent="-251460">
              <a:buFont typeface="Arial" pitchFamily="34" charset="0"/>
              <a:buChar char="•"/>
              <a:defRPr/>
            </a:pPr>
            <a:r>
              <a:rPr lang="en-US" sz="3960" b="1" dirty="0">
                <a:solidFill>
                  <a:schemeClr val="bg1"/>
                </a:solidFill>
              </a:rPr>
              <a:t>#2 Population Age 25-39</a:t>
            </a:r>
          </a:p>
          <a:p>
            <a:pPr marL="251460" indent="-251460">
              <a:buFont typeface="Arial" pitchFamily="34" charset="0"/>
              <a:buChar char="•"/>
              <a:defRPr/>
            </a:pPr>
            <a:r>
              <a:rPr lang="en-US" sz="3960" b="1" dirty="0">
                <a:solidFill>
                  <a:schemeClr val="bg1"/>
                </a:solidFill>
              </a:rPr>
              <a:t>#5 Population Under 20</a:t>
            </a:r>
          </a:p>
        </p:txBody>
      </p:sp>
      <p:cxnSp>
        <p:nvCxnSpPr>
          <p:cNvPr id="87281" name="Straight Arrow Connector 7"/>
          <p:cNvCxnSpPr>
            <a:cxnSpLocks noChangeShapeType="1"/>
          </p:cNvCxnSpPr>
          <p:nvPr/>
        </p:nvCxnSpPr>
        <p:spPr bwMode="auto">
          <a:xfrm flipV="1">
            <a:off x="7459980" y="2293620"/>
            <a:ext cx="838200" cy="1341120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282" name="Straight Arrow Connector 9"/>
          <p:cNvCxnSpPr>
            <a:cxnSpLocks noChangeShapeType="1"/>
          </p:cNvCxnSpPr>
          <p:nvPr/>
        </p:nvCxnSpPr>
        <p:spPr bwMode="auto">
          <a:xfrm flipH="1" flipV="1">
            <a:off x="5364480" y="2209800"/>
            <a:ext cx="1005840" cy="1314927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B91EB-E92E-4E92-858E-C271FEFB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7" y="1066799"/>
            <a:ext cx="7824845" cy="6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4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9" y="868680"/>
            <a:ext cx="9854161" cy="6658500"/>
          </a:xfrm>
          <a:prstGeom prst="rect">
            <a:avLst/>
          </a:prstGeom>
        </p:spPr>
      </p:pic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" y="1705135"/>
            <a:ext cx="8476298" cy="54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Population By County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5" y="1036321"/>
            <a:ext cx="9466490" cy="61660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957060" y="7202374"/>
            <a:ext cx="2263140" cy="2545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r>
              <a:rPr lang="en-US" sz="1100" dirty="0"/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125980"/>
            <a:ext cx="4274820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861560" y="2130346"/>
            <a:ext cx="465899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40" dirty="0"/>
              <a:t>U.S. Conference of Mayors Report predicts that Metro Atlanta will be the 6</a:t>
            </a:r>
            <a:r>
              <a:rPr lang="en-US" altLang="en-US" sz="2640" baseline="30000" dirty="0"/>
              <a:t>th</a:t>
            </a:r>
            <a:r>
              <a:rPr lang="en-US" altLang="en-US" sz="264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78B9029-3178-4663-B52B-E4A4E2274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21"/>
          <a:stretch/>
        </p:blipFill>
        <p:spPr>
          <a:xfrm>
            <a:off x="237335" y="542903"/>
            <a:ext cx="9594038" cy="6996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482952-0618-4478-B9AE-392D9EFEEDD2}"/>
              </a:ext>
            </a:extLst>
          </p:cNvPr>
          <p:cNvSpPr/>
          <p:nvPr/>
        </p:nvSpPr>
        <p:spPr>
          <a:xfrm>
            <a:off x="21656" y="405610"/>
            <a:ext cx="978761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40" dirty="0">
                <a:latin typeface="Open Sans"/>
              </a:rPr>
              <a:t>In the last 12 Months, 44 States had an </a:t>
            </a:r>
            <a:r>
              <a:rPr lang="en-US" sz="2640" i="1" dirty="0">
                <a:latin typeface="Open Sans"/>
              </a:rPr>
              <a:t>increase</a:t>
            </a:r>
            <a:r>
              <a:rPr lang="en-US" sz="2640" dirty="0">
                <a:latin typeface="Open Sans"/>
              </a:rPr>
              <a:t> in Home Equity. </a:t>
            </a:r>
          </a:p>
          <a:p>
            <a:pPr algn="ctr"/>
            <a:r>
              <a:rPr lang="en-US" sz="2640" dirty="0">
                <a:latin typeface="Open Sans"/>
              </a:rPr>
              <a:t>Only one had a </a:t>
            </a:r>
            <a:r>
              <a:rPr lang="en-US" sz="2640" i="1" dirty="0">
                <a:latin typeface="Open Sans"/>
              </a:rPr>
              <a:t>decrease</a:t>
            </a:r>
            <a:r>
              <a:rPr lang="en-US" sz="2640" dirty="0">
                <a:latin typeface="Open San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34CD9-C391-4844-9B28-532BC0AB60F1}"/>
              </a:ext>
            </a:extLst>
          </p:cNvPr>
          <p:cNvSpPr txBox="1"/>
          <p:nvPr/>
        </p:nvSpPr>
        <p:spPr>
          <a:xfrm>
            <a:off x="8702212" y="7105425"/>
            <a:ext cx="10310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>
                <a:solidFill>
                  <a:schemeClr val="bg1">
                    <a:lumMod val="50000"/>
                  </a:schemeClr>
                </a:solidFill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115585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67280D9-C2BD-A542-8254-411713180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DDEC7-993A-4989-9B0B-FFD7ED0ABF9E}"/>
              </a:ext>
            </a:extLst>
          </p:cNvPr>
          <p:cNvSpPr txBox="1"/>
          <p:nvPr/>
        </p:nvSpPr>
        <p:spPr>
          <a:xfrm>
            <a:off x="548641" y="281940"/>
            <a:ext cx="896112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prstClr val="black">
                    <a:lumMod val="65000"/>
                    <a:lumOff val="35000"/>
                  </a:prstClr>
                </a:solidFill>
                <a:latin typeface="Calibri Regular"/>
                <a:cs typeface="Arial" charset="0"/>
              </a:rPr>
              <a:t>Forecasted Year-Over-Year % Change in Price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419B7-1AA8-4235-A4E9-A701E1A54482}"/>
              </a:ext>
            </a:extLst>
          </p:cNvPr>
          <p:cNvSpPr txBox="1"/>
          <p:nvPr/>
        </p:nvSpPr>
        <p:spPr>
          <a:xfrm>
            <a:off x="8554522" y="6971578"/>
            <a:ext cx="1033361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206729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0EBB5E0-E69A-3948-9C54-1024D65A8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660" y="315993"/>
            <a:ext cx="7879080" cy="7017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60" dirty="0">
                <a:solidFill>
                  <a:prstClr val="black">
                    <a:lumMod val="65000"/>
                    <a:lumOff val="35000"/>
                  </a:prstClr>
                </a:solidFill>
                <a:latin typeface="Calibri Regular"/>
                <a:cs typeface="Arial" charset="0"/>
              </a:rPr>
              <a:t>Average Days on the Market</a:t>
            </a:r>
          </a:p>
        </p:txBody>
      </p:sp>
    </p:spTree>
    <p:extLst>
      <p:ext uri="{BB962C8B-B14F-4D97-AF65-F5344CB8AC3E}">
        <p14:creationId xmlns:p14="http://schemas.microsoft.com/office/powerpoint/2010/main" val="99581913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B56CC18-BD48-6A49-AFB7-052BBB89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4" y="114300"/>
            <a:ext cx="9762565" cy="754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39237" y="234791"/>
            <a:ext cx="317992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Regular"/>
                <a:cs typeface="Arial" charset="0"/>
              </a:rPr>
              <a:t>Seller Traffic</a:t>
            </a:r>
          </a:p>
        </p:txBody>
      </p:sp>
    </p:spTree>
    <p:extLst>
      <p:ext uri="{BB962C8B-B14F-4D97-AF65-F5344CB8AC3E}">
        <p14:creationId xmlns:p14="http://schemas.microsoft.com/office/powerpoint/2010/main" val="271677047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52D7ADD-DDA0-8749-B001-0E640B035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7" y="78486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9240" y="260985"/>
            <a:ext cx="317992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Regular"/>
                <a:cs typeface="Arial" charset="0"/>
              </a:rPr>
              <a:t>Buyer Traffic</a:t>
            </a:r>
          </a:p>
        </p:txBody>
      </p:sp>
    </p:spTree>
    <p:extLst>
      <p:ext uri="{BB962C8B-B14F-4D97-AF65-F5344CB8AC3E}">
        <p14:creationId xmlns:p14="http://schemas.microsoft.com/office/powerpoint/2010/main" val="340540565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Annual Salary To Buy A Home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BEEFE-D22A-42CD-86AF-131D4763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005"/>
            <a:ext cx="10058400" cy="65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23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26570</TotalTime>
  <Words>1794</Words>
  <Application>Microsoft Office PowerPoint</Application>
  <PresentationFormat>Custom</PresentationFormat>
  <Paragraphs>508</Paragraphs>
  <Slides>39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Calibri Regular</vt:lpstr>
      <vt:lpstr>Georgia</vt:lpstr>
      <vt:lpstr>Open Sans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859</cp:revision>
  <cp:lastPrinted>2017-02-14T21:07:31Z</cp:lastPrinted>
  <dcterms:created xsi:type="dcterms:W3CDTF">2009-11-10T19:50:21Z</dcterms:created>
  <dcterms:modified xsi:type="dcterms:W3CDTF">2020-01-13T23:37:30Z</dcterms:modified>
</cp:coreProperties>
</file>