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</p:sldMasterIdLst>
  <p:notesMasterIdLst>
    <p:notesMasterId r:id="rId42"/>
  </p:notesMasterIdLst>
  <p:handoutMasterIdLst>
    <p:handoutMasterId r:id="rId43"/>
  </p:handoutMasterIdLst>
  <p:sldIdLst>
    <p:sldId id="887" r:id="rId4"/>
    <p:sldId id="1611" r:id="rId5"/>
    <p:sldId id="1649" r:id="rId6"/>
    <p:sldId id="3007" r:id="rId7"/>
    <p:sldId id="2978" r:id="rId8"/>
    <p:sldId id="3066" r:id="rId9"/>
    <p:sldId id="3065" r:id="rId10"/>
    <p:sldId id="911" r:id="rId11"/>
    <p:sldId id="2960" r:id="rId12"/>
    <p:sldId id="273" r:id="rId13"/>
    <p:sldId id="3251" r:id="rId14"/>
    <p:sldId id="260" r:id="rId15"/>
    <p:sldId id="895" r:id="rId16"/>
    <p:sldId id="829" r:id="rId17"/>
    <p:sldId id="1724" r:id="rId18"/>
    <p:sldId id="1725" r:id="rId19"/>
    <p:sldId id="801" r:id="rId20"/>
    <p:sldId id="856" r:id="rId21"/>
    <p:sldId id="1726" r:id="rId22"/>
    <p:sldId id="892" r:id="rId23"/>
    <p:sldId id="803" r:id="rId24"/>
    <p:sldId id="2961" r:id="rId25"/>
    <p:sldId id="2958" r:id="rId26"/>
    <p:sldId id="874" r:id="rId27"/>
    <p:sldId id="880" r:id="rId28"/>
    <p:sldId id="875" r:id="rId29"/>
    <p:sldId id="886" r:id="rId30"/>
    <p:sldId id="888" r:id="rId31"/>
    <p:sldId id="977" r:id="rId32"/>
    <p:sldId id="889" r:id="rId33"/>
    <p:sldId id="937" r:id="rId34"/>
    <p:sldId id="881" r:id="rId35"/>
    <p:sldId id="816" r:id="rId36"/>
    <p:sldId id="3198" r:id="rId37"/>
    <p:sldId id="2959" r:id="rId38"/>
    <p:sldId id="814" r:id="rId39"/>
    <p:sldId id="1671" r:id="rId40"/>
    <p:sldId id="929" r:id="rId41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582" autoAdjust="0"/>
  </p:normalViewPr>
  <p:slideViewPr>
    <p:cSldViewPr>
      <p:cViewPr varScale="1">
        <p:scale>
          <a:sx n="92" d="100"/>
          <a:sy n="92" d="100"/>
        </p:scale>
        <p:origin x="933" y="81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29.xml"/><Relationship Id="rId3" Type="http://schemas.openxmlformats.org/officeDocument/2006/relationships/slide" Target="slides/slide16.xml"/><Relationship Id="rId7" Type="http://schemas.openxmlformats.org/officeDocument/2006/relationships/slide" Target="slides/slide21.xml"/><Relationship Id="rId12" Type="http://schemas.openxmlformats.org/officeDocument/2006/relationships/slide" Target="slides/slide26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5" Type="http://schemas.openxmlformats.org/officeDocument/2006/relationships/slide" Target="slides/slide18.xml"/><Relationship Id="rId10" Type="http://schemas.openxmlformats.org/officeDocument/2006/relationships/slide" Target="slides/slide24.xml"/><Relationship Id="rId4" Type="http://schemas.openxmlformats.org/officeDocument/2006/relationships/slide" Target="slides/slide17.xml"/><Relationship Id="rId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Sheet1!$B$2:$Z$2</c:f>
              <c:numCache>
                <c:formatCode>"$"#,##0</c:formatCode>
                <c:ptCount val="25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Sheet1!$B$1:$DP$1</c:f>
              <c:strCache>
                <c:ptCount val="11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</c:strCache>
            </c:strRef>
          </c:cat>
          <c:val>
            <c:numRef>
              <c:f>Sheet1!$B$2:$DP$2</c:f>
              <c:numCache>
                <c:formatCode>General</c:formatCode>
                <c:ptCount val="119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151.82</c:v>
                </c:pt>
                <c:pt idx="25">
                  <c:v>154.93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192461</c:v>
                </c:pt>
                <c:pt idx="1">
                  <c:v>172245</c:v>
                </c:pt>
                <c:pt idx="2">
                  <c:v>146275</c:v>
                </c:pt>
                <c:pt idx="3">
                  <c:v>118844</c:v>
                </c:pt>
                <c:pt idx="4">
                  <c:v>108626</c:v>
                </c:pt>
                <c:pt idx="5">
                  <c:v>70290</c:v>
                </c:pt>
                <c:pt idx="6">
                  <c:v>79068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6495260426771E-2"/>
          <c:y val="2.2688549233745813E-2"/>
          <c:w val="0.93072963309579093"/>
          <c:h val="0.861798963212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cat>
            <c:strRef>
              <c:f>Sheet1!$A$2:$A$21</c:f>
              <c:strCache>
                <c:ptCount val="20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3.7</c:v>
                </c:pt>
                <c:pt idx="15">
                  <c:v>3.7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.4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7541</c:v>
                </c:pt>
                <c:pt idx="24">
                  <c:v>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3592994723808206"/>
          <c:y val="3.4860497226392159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6235</c:v>
                </c:pt>
                <c:pt idx="24">
                  <c:v>9435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12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171</c:v>
                </c:pt>
                <c:pt idx="1">
                  <c:v>1475</c:v>
                </c:pt>
                <c:pt idx="2">
                  <c:v>3011</c:v>
                </c:pt>
                <c:pt idx="3">
                  <c:v>467</c:v>
                </c:pt>
                <c:pt idx="4">
                  <c:v>72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-80</c:v>
                </c:pt>
                <c:pt idx="1">
                  <c:v>104</c:v>
                </c:pt>
                <c:pt idx="2">
                  <c:v>511</c:v>
                </c:pt>
                <c:pt idx="3">
                  <c:v>103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Sheet1!$B$1:$Z$1</c:f>
              <c:strCache>
                <c:ptCount val="2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</c:strCache>
            </c:strRef>
          </c:cat>
          <c:val>
            <c:numRef>
              <c:f>Sheet1!$B$2:$Z$2</c:f>
              <c:numCache>
                <c:formatCode>0</c:formatCode>
                <c:ptCount val="25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2.8</c:v>
                </c:pt>
                <c:pt idx="1">
                  <c:v>1.9</c:v>
                </c:pt>
                <c:pt idx="2">
                  <c:v>3.8</c:v>
                </c:pt>
                <c:pt idx="3">
                  <c:v>7.7</c:v>
                </c:pt>
                <c:pt idx="4">
                  <c:v>12.9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95325"/>
            <a:ext cx="45116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8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4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5325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3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77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7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1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48501" y="1874520"/>
            <a:ext cx="8569204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>
                <a:solidFill>
                  <a:schemeClr val="bg1"/>
                </a:solidFill>
              </a:rPr>
              <a:t>National </a:t>
            </a:r>
            <a:br>
              <a:rPr lang="en-US" altLang="en-US" sz="9680" b="1">
                <a:solidFill>
                  <a:schemeClr val="bg1"/>
                </a:solidFill>
              </a:rPr>
            </a:br>
            <a:r>
              <a:rPr lang="en-US" altLang="en-US" sz="9680" b="1">
                <a:solidFill>
                  <a:schemeClr val="bg1"/>
                </a:solidFill>
              </a:rPr>
              <a:t>Housing Trends</a:t>
            </a:r>
            <a:endParaRPr lang="en-US" altLang="en-US" sz="30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9578" y="1626553"/>
          <a:ext cx="9293542" cy="496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866591" y="7174389"/>
            <a:ext cx="104163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1320" dirty="0">
                <a:solidFill>
                  <a:srgbClr val="A6A6A6"/>
                </a:solidFill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533401"/>
            <a:ext cx="1005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black"/>
                </a:solidFill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lang="en-US" altLang="en-US" sz="4400" i="1" dirty="0">
              <a:solidFill>
                <a:prstClr val="black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6633052"/>
            <a:ext cx="9304020" cy="27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EA6B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5758" y="435611"/>
            <a:ext cx="87172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528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256" y="1479868"/>
          <a:ext cx="9536297" cy="5607211"/>
        </p:xfrm>
        <a:graphic>
          <a:graphicData uri="http://schemas.openxmlformats.org/drawingml/2006/table">
            <a:tbl>
              <a:tblPr/>
              <a:tblGrid>
                <a:gridCol w="15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3.75%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3.77%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1Q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53063" y="507891"/>
          <a:ext cx="9821517" cy="677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1900" y="7280910"/>
            <a:ext cx="6202680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10" dirty="0">
                <a:solidFill>
                  <a:srgbClr val="A6A6A6"/>
                </a:solidFill>
                <a:latin typeface="Calibri Regular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35280" y="333482"/>
            <a:ext cx="5576236" cy="25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94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52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30-Year Fixed Rate</a:t>
            </a:r>
            <a:endParaRPr lang="en-US" altLang="en-US" sz="264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576601" y="1856997"/>
            <a:ext cx="226314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Actual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48" y="4699589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021" y="3709083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31" y="3710325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65" y="4124047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altLang="en-US" sz="264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585" y="4578137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altLang="en-US" sz="264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7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273206" y="673100"/>
            <a:ext cx="7712816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February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January 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January Closings Down 30.9% Compared To December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January 2020 Closings Up 14.6% Compared To January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35506524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78230"/>
            <a:ext cx="2174097" cy="86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January Under Contract Up 33.7% Compared To December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January 2020 Under Contract Up 9.1% Compared To January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59756821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January New Listings Up 51% Compared To December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January 2020 New Listings Down 5.6% Compared To January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48898666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8875315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January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86% Of Transactions In $100K-$500K Price Range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January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January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6037401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6.2%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2.9%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January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95329603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19873" y="1367741"/>
          <a:ext cx="9142972" cy="60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4084610" y="1606111"/>
            <a:ext cx="5578234" cy="135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dirty="0">
                <a:solidFill>
                  <a:srgbClr val="00B0F0"/>
                </a:solidFill>
              </a:rPr>
              <a:t>What do you believe is the safest </a:t>
            </a:r>
          </a:p>
          <a:p>
            <a:pPr algn="ctr"/>
            <a:r>
              <a:rPr lang="en-US" sz="2640" dirty="0">
                <a:solidFill>
                  <a:srgbClr val="00B0F0"/>
                </a:solidFill>
              </a:rPr>
              <a:t>investment over the next 10 years?</a:t>
            </a:r>
          </a:p>
          <a:p>
            <a:pPr algn="ctr"/>
            <a:r>
              <a:rPr lang="en-US" sz="2941" i="1" dirty="0">
                <a:solidFill>
                  <a:srgbClr val="00B0F0"/>
                </a:solidFill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8905640" y="7177785"/>
            <a:ext cx="103906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>
                    <a:lumMod val="65000"/>
                  </a:schemeClr>
                </a:solidFill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340420" y="505610"/>
            <a:ext cx="95878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20" dirty="0"/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45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72786109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43434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(January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3.8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057400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$305,000 In January.  Down 4.4%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4.5% From Last January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25458875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73%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38632422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November 2019 (Reported January 28,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59445115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78835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41.63%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36.47%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32.23%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27.58%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21.36%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16.33%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15.58%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26.33%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42.93%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4396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46.49%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57.53%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70.80%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44.32%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32.30%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25.38%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18.44%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12.32%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6.06%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November 2019 As Reported January 28,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71449554"/>
              </p:ext>
            </p:extLst>
          </p:nvPr>
        </p:nvGraphicFramePr>
        <p:xfrm>
          <a:off x="296863" y="702787"/>
          <a:ext cx="9377363" cy="594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922020" y="1125378"/>
            <a:ext cx="8450580" cy="22579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"/>
            <a:ext cx="10050536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38441630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January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78B9029-3178-4663-B52B-E4A4E2274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1"/>
          <a:stretch/>
        </p:blipFill>
        <p:spPr>
          <a:xfrm>
            <a:off x="237335" y="542903"/>
            <a:ext cx="9594038" cy="6996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482952-0618-4478-B9AE-392D9EFEEDD2}"/>
              </a:ext>
            </a:extLst>
          </p:cNvPr>
          <p:cNvSpPr/>
          <p:nvPr/>
        </p:nvSpPr>
        <p:spPr>
          <a:xfrm>
            <a:off x="21656" y="405610"/>
            <a:ext cx="978761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40" dirty="0">
                <a:latin typeface="Open Sans"/>
              </a:rPr>
              <a:t>In the last 12 Months, 44 States had an </a:t>
            </a:r>
            <a:r>
              <a:rPr lang="en-US" sz="2640" i="1" dirty="0">
                <a:latin typeface="Open Sans"/>
              </a:rPr>
              <a:t>increase</a:t>
            </a:r>
            <a:r>
              <a:rPr lang="en-US" sz="2640" dirty="0">
                <a:latin typeface="Open Sans"/>
              </a:rPr>
              <a:t> in Home Equity. </a:t>
            </a:r>
          </a:p>
          <a:p>
            <a:pPr algn="ctr"/>
            <a:r>
              <a:rPr lang="en-US" sz="2640" dirty="0">
                <a:latin typeface="Open Sans"/>
              </a:rPr>
              <a:t>Only one had a </a:t>
            </a:r>
            <a:r>
              <a:rPr lang="en-US" sz="2640" i="1" dirty="0">
                <a:latin typeface="Open Sans"/>
              </a:rPr>
              <a:t>decrease</a:t>
            </a:r>
            <a:r>
              <a:rPr lang="en-US" sz="2640" dirty="0">
                <a:latin typeface="Open San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34CD9-C391-4844-9B28-532BC0AB60F1}"/>
              </a:ext>
            </a:extLst>
          </p:cNvPr>
          <p:cNvSpPr txBox="1"/>
          <p:nvPr/>
        </p:nvSpPr>
        <p:spPr>
          <a:xfrm>
            <a:off x="8702212" y="7105425"/>
            <a:ext cx="10310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>
                    <a:lumMod val="50000"/>
                  </a:schemeClr>
                </a:solidFill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15585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35280" y="1706881"/>
            <a:ext cx="947166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80" b="1">
                <a:solidFill>
                  <a:schemeClr val="bg1"/>
                </a:solidFill>
              </a:rPr>
              <a:t>Georgia Economic &amp; Housing Trends</a:t>
            </a:r>
            <a:endParaRPr lang="en-US" altLang="en-US" sz="52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2640" dirty="0">
                <a:latin typeface="Georgia" panose="02040502050405020303" pitchFamily="18" charset="0"/>
              </a:rPr>
              <a:t>Site Selection Magazine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4519"/>
            <a:ext cx="4442460" cy="53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897033"/>
            <a:ext cx="4191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dirty="0"/>
              <a:t>7 Years in a Row!</a:t>
            </a:r>
          </a:p>
          <a:p>
            <a:pPr algn="ctr"/>
            <a:r>
              <a:rPr lang="en-US" sz="3960" dirty="0"/>
              <a:t>2019</a:t>
            </a:r>
          </a:p>
          <a:p>
            <a:pPr algn="ctr"/>
            <a:r>
              <a:rPr lang="en-US" sz="3960" dirty="0"/>
              <a:t>2018</a:t>
            </a:r>
          </a:p>
          <a:p>
            <a:pPr algn="ctr"/>
            <a:r>
              <a:rPr lang="en-US" sz="3960" dirty="0"/>
              <a:t>2017</a:t>
            </a:r>
          </a:p>
          <a:p>
            <a:pPr algn="ctr"/>
            <a:r>
              <a:rPr lang="en-US" sz="3960" dirty="0"/>
              <a:t>2016</a:t>
            </a:r>
          </a:p>
          <a:p>
            <a:pPr algn="ctr"/>
            <a:r>
              <a:rPr lang="en-US" sz="3960" dirty="0"/>
              <a:t>2015</a:t>
            </a:r>
          </a:p>
          <a:p>
            <a:pPr algn="ctr"/>
            <a:r>
              <a:rPr lang="en-US" sz="3960" dirty="0"/>
              <a:t>2014</a:t>
            </a:r>
          </a:p>
          <a:p>
            <a:pPr algn="ctr"/>
            <a:r>
              <a:rPr lang="en-US" sz="3960" dirty="0"/>
              <a:t>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Buyers Moving To Atlanta!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20495"/>
            <a:ext cx="9471660" cy="5424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003007" y="2628900"/>
            <a:ext cx="469392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100"/>
              </a:spcAft>
              <a:buNone/>
            </a:pP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98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76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5280" y="2042160"/>
            <a:ext cx="234696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00584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80" b="1" dirty="0">
                <a:latin typeface="+mj-lt"/>
              </a:rPr>
              <a:t>Baby Boomers Are Coming To Be Close </a:t>
            </a:r>
            <a:br>
              <a:rPr lang="en-US" sz="3080" b="1" dirty="0">
                <a:latin typeface="+mj-lt"/>
              </a:rPr>
            </a:br>
            <a:r>
              <a:rPr lang="en-US" sz="3080" b="1" dirty="0">
                <a:latin typeface="+mj-lt"/>
              </a:rPr>
              <a:t>To Their </a:t>
            </a:r>
            <a:r>
              <a:rPr lang="en-US" sz="3080" b="1" dirty="0">
                <a:latin typeface="Times" charset="0"/>
              </a:rPr>
              <a:t>Children &amp; Grandchildren.</a:t>
            </a:r>
            <a:endParaRPr lang="en-US" sz="308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7639845" y="7181374"/>
            <a:ext cx="181959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" y="1371600"/>
          <a:ext cx="9555479" cy="6143309"/>
        </p:xfrm>
        <a:graphic>
          <a:graphicData uri="http://schemas.openxmlformats.org/drawingml/2006/table">
            <a:tbl>
              <a:tblPr/>
              <a:tblGrid>
                <a:gridCol w="211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7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682240" y="3524727"/>
            <a:ext cx="6537960" cy="19278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080" b="1" dirty="0">
                <a:solidFill>
                  <a:schemeClr val="bg1"/>
                </a:solidFill>
              </a:rPr>
              <a:t>Metro Atlanta Has The:</a:t>
            </a:r>
          </a:p>
          <a:p>
            <a:pPr marL="251460" indent="-251460">
              <a:buFont typeface="Arial" pitchFamily="34" charset="0"/>
              <a:buChar char="•"/>
              <a:defRPr/>
            </a:pPr>
            <a:r>
              <a:rPr lang="en-US" sz="3960" b="1" dirty="0">
                <a:solidFill>
                  <a:schemeClr val="bg1"/>
                </a:solidFill>
              </a:rPr>
              <a:t>#2 Population Age 25-39</a:t>
            </a:r>
          </a:p>
          <a:p>
            <a:pPr marL="251460" indent="-251460">
              <a:buFont typeface="Arial" pitchFamily="34" charset="0"/>
              <a:buChar char="•"/>
              <a:defRPr/>
            </a:pPr>
            <a:r>
              <a:rPr lang="en-US" sz="396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7459980" y="2293620"/>
            <a:ext cx="838200" cy="134112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5364480" y="2209800"/>
            <a:ext cx="1005840" cy="1314927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B91EB-E92E-4E92-858E-C271FEFB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7" y="1066799"/>
            <a:ext cx="7824845" cy="6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9" y="868680"/>
            <a:ext cx="9854161" cy="6658500"/>
          </a:xfrm>
          <a:prstGeom prst="rect">
            <a:avLst/>
          </a:prstGeom>
        </p:spPr>
      </p:pic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1705135"/>
            <a:ext cx="8476298" cy="54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Population By County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5" y="1036321"/>
            <a:ext cx="9466490" cy="61660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957060" y="7202374"/>
            <a:ext cx="2263140" cy="2545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100" dirty="0"/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125980"/>
            <a:ext cx="4274820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861560" y="2130346"/>
            <a:ext cx="465899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40" dirty="0"/>
              <a:t>U.S. Conference of Mayors Report predicts that Metro Atlanta will be the 6</a:t>
            </a:r>
            <a:r>
              <a:rPr lang="en-US" altLang="en-US" sz="2640" baseline="30000" dirty="0"/>
              <a:t>th</a:t>
            </a:r>
            <a:r>
              <a:rPr lang="en-US" altLang="en-US" sz="264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2FDCD65-C7A3-174B-9F5D-011E3FBF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Forecasted Year-over-Year Change in Price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091957" y="7202689"/>
            <a:ext cx="801373" cy="278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33507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9685678-150A-C54D-B11C-C34DCBC3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Days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47201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BC092C6-CED2-2449-BBEC-6EF1FC47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301953" y="7185761"/>
            <a:ext cx="458780" cy="278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  <a:endParaRPr lang="en-US" sz="132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36B4170-4D87-2B42-AFCD-718CC645D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301953" y="7185761"/>
            <a:ext cx="458780" cy="278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427884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005"/>
            <a:ext cx="10058400" cy="65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4840" b="1" dirty="0">
                <a:latin typeface="Georgia" panose="02040502050405020303" pitchFamily="18" charset="0"/>
              </a:rPr>
              <a:t>To Buy A Home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6" y="1958340"/>
            <a:ext cx="9616048" cy="4327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7376160" y="6582761"/>
            <a:ext cx="2095500" cy="419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320" dirty="0"/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26678</TotalTime>
  <Words>1500</Words>
  <Application>Microsoft Office PowerPoint</Application>
  <PresentationFormat>Custom</PresentationFormat>
  <Paragraphs>480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Calibri Regular</vt:lpstr>
      <vt:lpstr>Georgia</vt:lpstr>
      <vt:lpstr>Open Sans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870</cp:revision>
  <cp:lastPrinted>2017-02-14T21:07:31Z</cp:lastPrinted>
  <dcterms:created xsi:type="dcterms:W3CDTF">2009-11-10T19:50:21Z</dcterms:created>
  <dcterms:modified xsi:type="dcterms:W3CDTF">2020-02-14T17:07:03Z</dcterms:modified>
</cp:coreProperties>
</file>