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</p:sldMasterIdLst>
  <p:notesMasterIdLst>
    <p:notesMasterId r:id="rId41"/>
  </p:notesMasterIdLst>
  <p:handoutMasterIdLst>
    <p:handoutMasterId r:id="rId42"/>
  </p:handoutMasterIdLst>
  <p:sldIdLst>
    <p:sldId id="887" r:id="rId4"/>
    <p:sldId id="1611" r:id="rId5"/>
    <p:sldId id="256" r:id="rId6"/>
    <p:sldId id="3252" r:id="rId7"/>
    <p:sldId id="3279" r:id="rId8"/>
    <p:sldId id="3278" r:id="rId9"/>
    <p:sldId id="911" r:id="rId10"/>
    <p:sldId id="2960" r:id="rId11"/>
    <p:sldId id="273" r:id="rId12"/>
    <p:sldId id="3016" r:id="rId13"/>
    <p:sldId id="3268" r:id="rId14"/>
    <p:sldId id="895" r:id="rId15"/>
    <p:sldId id="829" r:id="rId16"/>
    <p:sldId id="1724" r:id="rId17"/>
    <p:sldId id="1725" r:id="rId18"/>
    <p:sldId id="801" r:id="rId19"/>
    <p:sldId id="856" r:id="rId20"/>
    <p:sldId id="1726" r:id="rId21"/>
    <p:sldId id="892" r:id="rId22"/>
    <p:sldId id="803" r:id="rId23"/>
    <p:sldId id="2961" r:id="rId24"/>
    <p:sldId id="2958" r:id="rId25"/>
    <p:sldId id="874" r:id="rId26"/>
    <p:sldId id="880" r:id="rId27"/>
    <p:sldId id="875" r:id="rId28"/>
    <p:sldId id="886" r:id="rId29"/>
    <p:sldId id="888" r:id="rId30"/>
    <p:sldId id="977" r:id="rId31"/>
    <p:sldId id="889" r:id="rId32"/>
    <p:sldId id="937" r:id="rId33"/>
    <p:sldId id="881" r:id="rId34"/>
    <p:sldId id="816" r:id="rId35"/>
    <p:sldId id="3198" r:id="rId36"/>
    <p:sldId id="2959" r:id="rId37"/>
    <p:sldId id="814" r:id="rId38"/>
    <p:sldId id="1671" r:id="rId39"/>
    <p:sldId id="929" r:id="rId40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582" autoAdjust="0"/>
  </p:normalViewPr>
  <p:slideViewPr>
    <p:cSldViewPr>
      <p:cViewPr varScale="1">
        <p:scale>
          <a:sx n="92" d="100"/>
          <a:sy n="92" d="100"/>
        </p:scale>
        <p:origin x="933" y="81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8.xml"/><Relationship Id="rId3" Type="http://schemas.openxmlformats.org/officeDocument/2006/relationships/slide" Target="slides/slide15.xml"/><Relationship Id="rId7" Type="http://schemas.openxmlformats.org/officeDocument/2006/relationships/slide" Target="slides/slide20.xml"/><Relationship Id="rId12" Type="http://schemas.openxmlformats.org/officeDocument/2006/relationships/slide" Target="slides/slide25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6" Type="http://schemas.openxmlformats.org/officeDocument/2006/relationships/slide" Target="slides/slide18.xml"/><Relationship Id="rId11" Type="http://schemas.openxmlformats.org/officeDocument/2006/relationships/slide" Target="slides/slide24.xml"/><Relationship Id="rId5" Type="http://schemas.openxmlformats.org/officeDocument/2006/relationships/slide" Target="slides/slide17.xml"/><Relationship Id="rId10" Type="http://schemas.openxmlformats.org/officeDocument/2006/relationships/slide" Target="slides/slide23.xml"/><Relationship Id="rId4" Type="http://schemas.openxmlformats.org/officeDocument/2006/relationships/slide" Target="slides/slide16.xml"/><Relationship Id="rId9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0CA-4978-BCDB-1B413ECA01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CA-4978-BCDB-1B413ECA01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CA-4978-BCDB-1B413ECA01F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CA-4978-BCDB-1B413ECA0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 Housing</c:v>
                </c:pt>
                <c:pt idx="1">
                  <c:v>Savings Account</c:v>
                </c:pt>
                <c:pt idx="2">
                  <c:v>Gold</c:v>
                </c:pt>
                <c:pt idx="3">
                  <c:v>U.S. Bonds</c:v>
                </c:pt>
                <c:pt idx="4">
                  <c:v>U.S. Stocks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0.218</c:v>
                </c:pt>
                <c:pt idx="2" formatCode="0%">
                  <c:v>0.16</c:v>
                </c:pt>
                <c:pt idx="3">
                  <c:v>0.106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AFE-9965-9E18E61ED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46953008"/>
        <c:axId val="2062646944"/>
      </c:barChart>
      <c:catAx>
        <c:axId val="2469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646944"/>
        <c:crosses val="autoZero"/>
        <c:auto val="1"/>
        <c:lblAlgn val="ctr"/>
        <c:lblOffset val="100"/>
        <c:noMultiLvlLbl val="0"/>
      </c:catAx>
      <c:valAx>
        <c:axId val="2062646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9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</c:strCache>
            </c:strRef>
          </c:cat>
          <c:val>
            <c:numRef>
              <c:f>Sheet1!$B$2:$AA$2</c:f>
              <c:numCache>
                <c:formatCode>"$"#,##0</c:formatCode>
                <c:ptCount val="26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310</c:v>
                </c:pt>
                <c:pt idx="23">
                  <c:v>319</c:v>
                </c:pt>
                <c:pt idx="24">
                  <c:v>304</c:v>
                </c:pt>
                <c:pt idx="25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  <c:pt idx="14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Sheet1!$B$1:$DQ$1</c:f>
              <c:strCache>
                <c:ptCount val="12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</c:strCache>
            </c:strRef>
          </c:cat>
          <c:val>
            <c:numRef>
              <c:f>Sheet1!$B$2:$DQ$2</c:f>
              <c:numCache>
                <c:formatCode>General</c:formatCode>
                <c:ptCount val="120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  <c:pt idx="118">
                  <c:v>154.94</c:v>
                </c:pt>
                <c:pt idx="119">
                  <c:v>154.80000000000001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0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20569216564E-2"/>
          <c:y val="9.4926350245499183E-2"/>
          <c:w val="0.94285370753236852"/>
          <c:h val="0.73813420621931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Sheet1!$B$1:$Z$1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Atl Comm</c:v>
                </c:pt>
                <c:pt idx="4">
                  <c:v>HNR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443816</c:v>
                </c:pt>
                <c:pt idx="1">
                  <c:v>406193</c:v>
                </c:pt>
                <c:pt idx="2">
                  <c:v>299758</c:v>
                </c:pt>
                <c:pt idx="3">
                  <c:v>259061</c:v>
                </c:pt>
                <c:pt idx="4">
                  <c:v>251341</c:v>
                </c:pt>
                <c:pt idx="5">
                  <c:v>161438</c:v>
                </c:pt>
                <c:pt idx="6">
                  <c:v>158079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38643224956088E-2"/>
          <c:y val="2.7313335743599735E-2"/>
          <c:w val="0.92817065289413425"/>
          <c:h val="0.901056817663981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Year Treasury Rate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5.94</c:v>
                </c:pt>
                <c:pt idx="1">
                  <c:v>6.43</c:v>
                </c:pt>
                <c:pt idx="2">
                  <c:v>6.94</c:v>
                </c:pt>
                <c:pt idx="3">
                  <c:v>7.42</c:v>
                </c:pt>
                <c:pt idx="4">
                  <c:v>7.77</c:v>
                </c:pt>
                <c:pt idx="5">
                  <c:v>6.84</c:v>
                </c:pt>
                <c:pt idx="6">
                  <c:v>7.83</c:v>
                </c:pt>
                <c:pt idx="7">
                  <c:v>9.18</c:v>
                </c:pt>
                <c:pt idx="8">
                  <c:v>10.5</c:v>
                </c:pt>
                <c:pt idx="9">
                  <c:v>12.42</c:v>
                </c:pt>
                <c:pt idx="10">
                  <c:v>14.19</c:v>
                </c:pt>
                <c:pt idx="11">
                  <c:v>10.32</c:v>
                </c:pt>
                <c:pt idx="12">
                  <c:v>11.86</c:v>
                </c:pt>
                <c:pt idx="13">
                  <c:v>11.7</c:v>
                </c:pt>
                <c:pt idx="14">
                  <c:v>9.0399999999999991</c:v>
                </c:pt>
                <c:pt idx="15">
                  <c:v>7.18</c:v>
                </c:pt>
                <c:pt idx="16">
                  <c:v>8.83</c:v>
                </c:pt>
                <c:pt idx="17">
                  <c:v>9.23</c:v>
                </c:pt>
                <c:pt idx="18">
                  <c:v>7.94</c:v>
                </c:pt>
                <c:pt idx="19">
                  <c:v>7.97</c:v>
                </c:pt>
                <c:pt idx="20">
                  <c:v>6.78</c:v>
                </c:pt>
                <c:pt idx="21">
                  <c:v>6.66</c:v>
                </c:pt>
                <c:pt idx="22">
                  <c:v>5.92</c:v>
                </c:pt>
                <c:pt idx="23">
                  <c:v>7.88</c:v>
                </c:pt>
                <c:pt idx="24">
                  <c:v>5.6</c:v>
                </c:pt>
                <c:pt idx="25">
                  <c:v>6.54</c:v>
                </c:pt>
                <c:pt idx="26">
                  <c:v>5.67</c:v>
                </c:pt>
                <c:pt idx="27">
                  <c:v>4.6900000000000004</c:v>
                </c:pt>
                <c:pt idx="28">
                  <c:v>6.58</c:v>
                </c:pt>
                <c:pt idx="29">
                  <c:v>4.92</c:v>
                </c:pt>
                <c:pt idx="30">
                  <c:v>5.2</c:v>
                </c:pt>
                <c:pt idx="31">
                  <c:v>4.07</c:v>
                </c:pt>
                <c:pt idx="32">
                  <c:v>4.38</c:v>
                </c:pt>
                <c:pt idx="33">
                  <c:v>4.2300000000000004</c:v>
                </c:pt>
                <c:pt idx="34">
                  <c:v>4.37</c:v>
                </c:pt>
                <c:pt idx="35">
                  <c:v>4.68</c:v>
                </c:pt>
                <c:pt idx="36">
                  <c:v>3.91</c:v>
                </c:pt>
                <c:pt idx="37">
                  <c:v>2.46</c:v>
                </c:pt>
                <c:pt idx="38">
                  <c:v>3.85</c:v>
                </c:pt>
                <c:pt idx="39">
                  <c:v>3.36</c:v>
                </c:pt>
                <c:pt idx="40">
                  <c:v>1.97</c:v>
                </c:pt>
                <c:pt idx="41">
                  <c:v>1.86</c:v>
                </c:pt>
                <c:pt idx="42">
                  <c:v>3</c:v>
                </c:pt>
                <c:pt idx="43">
                  <c:v>2.12</c:v>
                </c:pt>
                <c:pt idx="44">
                  <c:v>2.2400000000000002</c:v>
                </c:pt>
                <c:pt idx="45">
                  <c:v>2.44</c:v>
                </c:pt>
                <c:pt idx="46">
                  <c:v>2.46</c:v>
                </c:pt>
                <c:pt idx="47">
                  <c:v>2.66</c:v>
                </c:pt>
                <c:pt idx="48">
                  <c:v>0.96599999999999997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89-4742-B4D3-2CFCE2D180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Year Fixed Mortgage Rate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7.44</c:v>
                </c:pt>
                <c:pt idx="1">
                  <c:v>7.44</c:v>
                </c:pt>
                <c:pt idx="2">
                  <c:v>8.5399999999999991</c:v>
                </c:pt>
                <c:pt idx="3">
                  <c:v>9.43</c:v>
                </c:pt>
                <c:pt idx="4">
                  <c:v>9.02</c:v>
                </c:pt>
                <c:pt idx="5">
                  <c:v>8.7200000000000006</c:v>
                </c:pt>
                <c:pt idx="6">
                  <c:v>9.01</c:v>
                </c:pt>
                <c:pt idx="7">
                  <c:v>10.39</c:v>
                </c:pt>
                <c:pt idx="8">
                  <c:v>12.88</c:v>
                </c:pt>
                <c:pt idx="9">
                  <c:v>14.9</c:v>
                </c:pt>
                <c:pt idx="10">
                  <c:v>17.48</c:v>
                </c:pt>
                <c:pt idx="11">
                  <c:v>13.25</c:v>
                </c:pt>
                <c:pt idx="12">
                  <c:v>13.37</c:v>
                </c:pt>
                <c:pt idx="13">
                  <c:v>13.08</c:v>
                </c:pt>
                <c:pt idx="14">
                  <c:v>10.89</c:v>
                </c:pt>
                <c:pt idx="15">
                  <c:v>9.1999999999999993</c:v>
                </c:pt>
                <c:pt idx="16">
                  <c:v>10.38</c:v>
                </c:pt>
                <c:pt idx="17">
                  <c:v>10.73</c:v>
                </c:pt>
                <c:pt idx="18">
                  <c:v>9.9</c:v>
                </c:pt>
                <c:pt idx="19">
                  <c:v>9.64</c:v>
                </c:pt>
                <c:pt idx="20">
                  <c:v>8.43</c:v>
                </c:pt>
                <c:pt idx="21">
                  <c:v>7.99</c:v>
                </c:pt>
                <c:pt idx="22">
                  <c:v>7.07</c:v>
                </c:pt>
                <c:pt idx="23">
                  <c:v>9.15</c:v>
                </c:pt>
                <c:pt idx="24">
                  <c:v>7.03</c:v>
                </c:pt>
                <c:pt idx="25">
                  <c:v>7.82</c:v>
                </c:pt>
                <c:pt idx="26">
                  <c:v>6.99</c:v>
                </c:pt>
                <c:pt idx="27">
                  <c:v>6.79</c:v>
                </c:pt>
                <c:pt idx="28">
                  <c:v>8.2100000000000009</c:v>
                </c:pt>
                <c:pt idx="29">
                  <c:v>7.03</c:v>
                </c:pt>
                <c:pt idx="30">
                  <c:v>7</c:v>
                </c:pt>
                <c:pt idx="31">
                  <c:v>5.92</c:v>
                </c:pt>
                <c:pt idx="32">
                  <c:v>5.71</c:v>
                </c:pt>
                <c:pt idx="33">
                  <c:v>5.71</c:v>
                </c:pt>
                <c:pt idx="34">
                  <c:v>6.15</c:v>
                </c:pt>
                <c:pt idx="35">
                  <c:v>6.22</c:v>
                </c:pt>
                <c:pt idx="36">
                  <c:v>5.76</c:v>
                </c:pt>
                <c:pt idx="37">
                  <c:v>5.05</c:v>
                </c:pt>
                <c:pt idx="38">
                  <c:v>5.03</c:v>
                </c:pt>
                <c:pt idx="39">
                  <c:v>4.76</c:v>
                </c:pt>
                <c:pt idx="40">
                  <c:v>3.92</c:v>
                </c:pt>
                <c:pt idx="41">
                  <c:v>3.41</c:v>
                </c:pt>
                <c:pt idx="42">
                  <c:v>4.43</c:v>
                </c:pt>
                <c:pt idx="43">
                  <c:v>3.67</c:v>
                </c:pt>
                <c:pt idx="44">
                  <c:v>3.87</c:v>
                </c:pt>
                <c:pt idx="45">
                  <c:v>4.1500000000000004</c:v>
                </c:pt>
                <c:pt idx="46">
                  <c:v>4.03</c:v>
                </c:pt>
                <c:pt idx="47">
                  <c:v>4.46</c:v>
                </c:pt>
                <c:pt idx="48">
                  <c:v>3.29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89-4742-B4D3-2CFCE2D18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029407"/>
        <c:axId val="291979775"/>
      </c:lineChart>
      <c:catAx>
        <c:axId val="28402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79775"/>
        <c:crosses val="autoZero"/>
        <c:auto val="1"/>
        <c:lblAlgn val="ctr"/>
        <c:lblOffset val="100"/>
        <c:noMultiLvlLbl val="0"/>
      </c:catAx>
      <c:valAx>
        <c:axId val="29197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2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95296309442744E-2"/>
          <c:y val="0.71389976018073409"/>
          <c:w val="0.47771804401633672"/>
          <c:h val="0.1125873860502100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  <c:pt idx="24">
                  <c:v>4550</c:v>
                </c:pt>
                <c:pt idx="25">
                  <c:v>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</c:strCache>
            </c:strRef>
          </c:cat>
          <c:val>
            <c:numRef>
              <c:f>Sheet1!$B$3:$AA$3</c:f>
              <c:numCache>
                <c:formatCode>General</c:formatCode>
                <c:ptCount val="26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8832</c:v>
                </c:pt>
                <c:pt idx="20">
                  <c:v>7470</c:v>
                </c:pt>
                <c:pt idx="21">
                  <c:v>7729</c:v>
                </c:pt>
                <c:pt idx="22">
                  <c:v>6653</c:v>
                </c:pt>
                <c:pt idx="23">
                  <c:v>7628</c:v>
                </c:pt>
                <c:pt idx="24">
                  <c:v>5383</c:v>
                </c:pt>
                <c:pt idx="25">
                  <c:v>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  <c:pt idx="24">
                  <c:v>6660</c:v>
                </c:pt>
                <c:pt idx="25">
                  <c:v>7277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</c:strCache>
            </c:strRef>
          </c:cat>
          <c:val>
            <c:numRef>
              <c:f>Sheet1!$B$3:$AA$3</c:f>
              <c:numCache>
                <c:formatCode>General</c:formatCode>
                <c:ptCount val="26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7468</c:v>
                </c:pt>
                <c:pt idx="21">
                  <c:v>7652</c:v>
                </c:pt>
                <c:pt idx="22">
                  <c:v>6621</c:v>
                </c:pt>
                <c:pt idx="23">
                  <c:v>5437</c:v>
                </c:pt>
                <c:pt idx="24">
                  <c:v>7268</c:v>
                </c:pt>
                <c:pt idx="25">
                  <c:v>7880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3592994723808206"/>
          <c:y val="3.4860497226392159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  <c:pt idx="24">
                  <c:v>9994</c:v>
                </c:pt>
                <c:pt idx="25">
                  <c:v>9935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</c:strCache>
            </c:strRef>
          </c:cat>
          <c:val>
            <c:numRef>
              <c:f>Sheet1!$B$3:$AA$3</c:f>
              <c:numCache>
                <c:formatCode>General</c:formatCode>
                <c:ptCount val="26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10941</c:v>
                </c:pt>
                <c:pt idx="22">
                  <c:v>7965</c:v>
                </c:pt>
                <c:pt idx="23">
                  <c:v>6325</c:v>
                </c:pt>
                <c:pt idx="24">
                  <c:v>9825</c:v>
                </c:pt>
                <c:pt idx="25">
                  <c:v>8727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435657345886079"/>
          <c:y val="2.0281578076256381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12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190</c:v>
                </c:pt>
                <c:pt idx="1">
                  <c:v>1559</c:v>
                </c:pt>
                <c:pt idx="2">
                  <c:v>3796</c:v>
                </c:pt>
                <c:pt idx="3">
                  <c:v>545</c:v>
                </c:pt>
                <c:pt idx="4">
                  <c:v>76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-74</c:v>
                </c:pt>
                <c:pt idx="1">
                  <c:v>-142</c:v>
                </c:pt>
                <c:pt idx="2">
                  <c:v>612</c:v>
                </c:pt>
                <c:pt idx="3">
                  <c:v>66</c:v>
                </c:pt>
                <c:pt idx="4">
                  <c:v>16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</c:strCache>
            </c:strRef>
          </c:cat>
          <c:val>
            <c:numRef>
              <c:f>Sheet1!$B$2:$AA$2</c:f>
              <c:numCache>
                <c:formatCode>0</c:formatCode>
                <c:ptCount val="26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  <c:pt idx="24">
                  <c:v>19659</c:v>
                </c:pt>
                <c:pt idx="25">
                  <c:v>18570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2.7752155381051535E-3"/>
                  <c:y val="-1.233798813822314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2.4</c:v>
                </c:pt>
                <c:pt idx="1">
                  <c:v>1.6</c:v>
                </c:pt>
                <c:pt idx="2">
                  <c:v>2.8</c:v>
                </c:pt>
                <c:pt idx="3">
                  <c:v>6.7</c:v>
                </c:pt>
                <c:pt idx="4">
                  <c:v>12.7</c:v>
                </c:pt>
                <c:pt idx="5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logic.com/downloadable-docs/marketpulse/17-mktplse-0220-01-the-marketpulse-vol-9-issue-2-february-2020-screen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12-realtors-confidence-index-01-22-2020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12-realtors-confidence-index-01-22-2020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19-12-realtors-confidence-index-01-22-2020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https://www.macrotrends.net/2016/10-year-treasury-bond-rate-yield-chart</a:t>
            </a:r>
          </a:p>
          <a:p>
            <a:r>
              <a:rPr lang="en-US" dirty="0"/>
              <a:t>www.freddiemac.com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0CAA-550A-4D58-905E-D2A92968A4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454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84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5325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B26241-F611-4CA8-916D-6D32F572BC96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https://www.corelogic.com/downloadable-docs/marketpulse</a:t>
            </a:r>
            <a:r>
              <a:rPr lang="en-US">
                <a:hlinkClick r:id="rId3"/>
              </a:rPr>
              <a:t>/17-mktplse-0220-01-the-marketpulse-vol-9-issue-2-february-2020-screen.pdf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25B85-D31E-4C70-AECD-9A5A23D27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8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77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https://www.nar.realtor/sites/default/files/documents/2019-12-realtors-confidence-index-01-22-2020.pdf</a:t>
            </a:r>
            <a:endParaRPr lang="en-US" dirty="0"/>
          </a:p>
          <a:p>
            <a:r>
              <a:rPr lang="en-US" u="none" dirty="0"/>
              <a:t>December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4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https://www.nar.realtor/sites/default/files/documents/2019-12-realtors-confidence-index-01-22-2020.pdf</a:t>
            </a:r>
            <a:endParaRPr lang="en-US" dirty="0"/>
          </a:p>
          <a:p>
            <a:r>
              <a:rPr lang="en-US" u="none" dirty="0"/>
              <a:t>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https://www.nar.realtor/sites/default/files/documents/2019-12-realtors-confidence-index-01-22-2020.pdf</a:t>
            </a:r>
            <a:endParaRPr lang="en-US" dirty="0"/>
          </a:p>
          <a:p>
            <a:r>
              <a:rPr lang="en-US" u="none" dirty="0"/>
              <a:t>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6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760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44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9363" y="695325"/>
            <a:ext cx="45116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1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5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9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48501" y="1874520"/>
            <a:ext cx="8569204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>
                <a:solidFill>
                  <a:schemeClr val="bg1"/>
                </a:solidFill>
              </a:rPr>
              <a:t>National </a:t>
            </a:r>
            <a:br>
              <a:rPr lang="en-US" altLang="en-US" sz="9680" b="1">
                <a:solidFill>
                  <a:schemeClr val="bg1"/>
                </a:solidFill>
              </a:rPr>
            </a:br>
            <a:r>
              <a:rPr lang="en-US" altLang="en-US" sz="9680" b="1">
                <a:solidFill>
                  <a:schemeClr val="bg1"/>
                </a:solidFill>
              </a:rPr>
              <a:t>Housing Trends</a:t>
            </a:r>
            <a:endParaRPr lang="en-US" altLang="en-US" sz="30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36DB89-93C8-4F20-A9BB-1E3B9BE308E5}"/>
              </a:ext>
            </a:extLst>
          </p:cNvPr>
          <p:cNvGraphicFramePr/>
          <p:nvPr/>
        </p:nvGraphicFramePr>
        <p:xfrm>
          <a:off x="226031" y="408142"/>
          <a:ext cx="9696750" cy="674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C87C67E-A831-4317-A4C2-B07FA50A9A10}"/>
              </a:ext>
            </a:extLst>
          </p:cNvPr>
          <p:cNvSpPr txBox="1"/>
          <p:nvPr/>
        </p:nvSpPr>
        <p:spPr>
          <a:xfrm>
            <a:off x="3424376" y="509858"/>
            <a:ext cx="6464501" cy="2733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60" dirty="0">
                <a:solidFill>
                  <a:prstClr val="black"/>
                </a:solidFill>
                <a:latin typeface="Calibri" panose="020F0502020204030204"/>
              </a:rPr>
              <a:t>For almost 50 years, the </a:t>
            </a:r>
          </a:p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40" b="1" dirty="0">
                <a:solidFill>
                  <a:srgbClr val="0070C0"/>
                </a:solidFill>
                <a:latin typeface="Calibri" panose="020F0502020204030204"/>
              </a:rPr>
              <a:t>30-year mortgage rate </a:t>
            </a:r>
          </a:p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prstClr val="black"/>
                </a:solidFill>
                <a:latin typeface="Calibri" panose="020F0502020204030204"/>
              </a:rPr>
              <a:t>has moved in unison with the </a:t>
            </a:r>
            <a:endParaRPr lang="en-US" sz="308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40" dirty="0">
                <a:solidFill>
                  <a:srgbClr val="00B050"/>
                </a:solidFill>
                <a:latin typeface="Calibri" panose="020F0502020204030204"/>
              </a:rPr>
              <a:t>10-year treasury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9CF2B-7833-4835-83CF-C71D8DA7060A}"/>
              </a:ext>
            </a:extLst>
          </p:cNvPr>
          <p:cNvSpPr txBox="1"/>
          <p:nvPr/>
        </p:nvSpPr>
        <p:spPr>
          <a:xfrm>
            <a:off x="7592681" y="7149803"/>
            <a:ext cx="2308196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Freddie Mac, Macrotrends</a:t>
            </a:r>
          </a:p>
        </p:txBody>
      </p:sp>
    </p:spTree>
    <p:extLst>
      <p:ext uri="{BB962C8B-B14F-4D97-AF65-F5344CB8AC3E}">
        <p14:creationId xmlns:p14="http://schemas.microsoft.com/office/powerpoint/2010/main" val="388626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96D63-5E86-40F0-91B3-D7D137A8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9448800" cy="74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67087" y="673100"/>
            <a:ext cx="7925055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March 2020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February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0391" y="6501765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February Closings Up 14.9% Compared To January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February 2020 Closings Up 8.5% Compared To February 2019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52954027"/>
              </p:ext>
            </p:extLst>
          </p:nvPr>
        </p:nvGraphicFramePr>
        <p:xfrm>
          <a:off x="228600" y="977265"/>
          <a:ext cx="896874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2018-2020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078230"/>
            <a:ext cx="2174097" cy="86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14934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 February Under Contract Up 5.1% Compared To January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February 2020 Under Contract Up 8.5% Compared To February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20132815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32460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February New Listings Down 11.2% Compared To January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February 2020 New Listings Down 12.2% Compared To February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42601049"/>
              </p:ext>
            </p:extLst>
          </p:nvPr>
        </p:nvGraphicFramePr>
        <p:xfrm>
          <a:off x="621665" y="10668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2699293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February 2020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86% Of Transactions In $100K-$500K Price Range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February </a:t>
            </a:r>
            <a:r>
              <a:rPr lang="en-US" altLang="en-US" sz="3740" b="1" dirty="0">
                <a:solidFill>
                  <a:schemeClr val="tx2"/>
                </a:solidFill>
              </a:rPr>
              <a:t>2020 Compared To February 2019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1742325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Down 5.5%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Down 9.2%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February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73205208"/>
              </p:ext>
            </p:extLst>
          </p:nvPr>
        </p:nvGraphicFramePr>
        <p:xfrm>
          <a:off x="419100" y="14152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52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265A42-2C94-4BF3-8DC5-61332BBD4416}"/>
              </a:ext>
            </a:extLst>
          </p:cNvPr>
          <p:cNvGraphicFramePr/>
          <p:nvPr>
            <p:extLst/>
          </p:nvPr>
        </p:nvGraphicFramePr>
        <p:xfrm>
          <a:off x="519873" y="1367741"/>
          <a:ext cx="9142972" cy="605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0FF8A-7D9C-4C48-88A0-9527837C342F}"/>
              </a:ext>
            </a:extLst>
          </p:cNvPr>
          <p:cNvSpPr txBox="1"/>
          <p:nvPr/>
        </p:nvSpPr>
        <p:spPr>
          <a:xfrm>
            <a:off x="4084610" y="1606111"/>
            <a:ext cx="5578234" cy="1357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dirty="0">
                <a:solidFill>
                  <a:srgbClr val="00B0F0"/>
                </a:solidFill>
              </a:rPr>
              <a:t>What do you believe is the safest </a:t>
            </a:r>
          </a:p>
          <a:p>
            <a:pPr algn="ctr"/>
            <a:r>
              <a:rPr lang="en-US" sz="2640" dirty="0">
                <a:solidFill>
                  <a:srgbClr val="00B0F0"/>
                </a:solidFill>
              </a:rPr>
              <a:t>investment over the next 10 years?</a:t>
            </a:r>
          </a:p>
          <a:p>
            <a:pPr algn="ctr"/>
            <a:r>
              <a:rPr lang="en-US" sz="2941" i="1" dirty="0">
                <a:solidFill>
                  <a:srgbClr val="00B0F0"/>
                </a:solidFill>
              </a:rPr>
              <a:t>(Top 5 Answers)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F876B-A743-418A-B3EA-4FD9C9C67DB7}"/>
              </a:ext>
            </a:extLst>
          </p:cNvPr>
          <p:cNvSpPr txBox="1"/>
          <p:nvPr/>
        </p:nvSpPr>
        <p:spPr>
          <a:xfrm>
            <a:off x="8905640" y="7177785"/>
            <a:ext cx="103906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>
                <a:solidFill>
                  <a:schemeClr val="bg1">
                    <a:lumMod val="65000"/>
                  </a:schemeClr>
                </a:solidFill>
              </a:rPr>
              <a:t>Porch.com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DC5A7-56EF-4330-B48F-2509C6F329EE}"/>
              </a:ext>
            </a:extLst>
          </p:cNvPr>
          <p:cNvSpPr txBox="1"/>
          <p:nvPr/>
        </p:nvSpPr>
        <p:spPr>
          <a:xfrm>
            <a:off x="340420" y="505610"/>
            <a:ext cx="95878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20" dirty="0"/>
              <a:t>Americans Choose Real Estate as Safest Investment</a:t>
            </a:r>
          </a:p>
        </p:txBody>
      </p:sp>
    </p:spTree>
    <p:extLst>
      <p:ext uri="{BB962C8B-B14F-4D97-AF65-F5344CB8AC3E}">
        <p14:creationId xmlns:p14="http://schemas.microsoft.com/office/powerpoint/2010/main" val="114953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74051419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586740" y="44196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(February 2020,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3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838200" y="2057400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$311,000 In February.  Up 1.9%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Up .6% From Last February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35928069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75%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78219530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December 2019 (Reported February 25, 2020)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87%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06940787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89444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41.50%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36.34%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32.11%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27.46%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21.25%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16.23%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15.48%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26.22%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42.80%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34615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46.36%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57.39%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70.64%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44.19%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32.18%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25.27%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18.33%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12.21%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5.96%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December 2019 As Reported February 25, 2020.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34587841"/>
              </p:ext>
            </p:extLst>
          </p:nvPr>
        </p:nvGraphicFramePr>
        <p:xfrm>
          <a:off x="296863" y="702787"/>
          <a:ext cx="9377363" cy="594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922020" y="1125378"/>
            <a:ext cx="8450580" cy="225790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4300"/>
            <a:ext cx="10050536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60495414"/>
              </p:ext>
            </p:extLst>
          </p:nvPr>
        </p:nvGraphicFramePr>
        <p:xfrm>
          <a:off x="557300" y="125984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February 2020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Thousands)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35280" y="1706881"/>
            <a:ext cx="9471660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80" b="1">
                <a:solidFill>
                  <a:schemeClr val="bg1"/>
                </a:solidFill>
              </a:rPr>
              <a:t>Georgia Economic &amp; Housing Trends</a:t>
            </a:r>
            <a:endParaRPr lang="en-US" altLang="en-US" sz="52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5C6EEC0-3460-9D41-A759-A9C40E170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DDEC7-993A-4989-9B0B-FFD7ED0ABF9E}"/>
              </a:ext>
            </a:extLst>
          </p:cNvPr>
          <p:cNvSpPr txBox="1"/>
          <p:nvPr/>
        </p:nvSpPr>
        <p:spPr>
          <a:xfrm>
            <a:off x="548641" y="148814"/>
            <a:ext cx="896112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prstClr val="black">
                    <a:lumMod val="65000"/>
                    <a:lumOff val="35000"/>
                  </a:prstClr>
                </a:solidFill>
                <a:latin typeface="Calibri Regular"/>
                <a:cs typeface="Arial" charset="0"/>
              </a:rPr>
              <a:t>Forecasted Year-Over-Year % Change in Price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419B7-1AA8-4235-A4E9-A701E1A54482}"/>
              </a:ext>
            </a:extLst>
          </p:cNvPr>
          <p:cNvSpPr txBox="1"/>
          <p:nvPr/>
        </p:nvSpPr>
        <p:spPr>
          <a:xfrm>
            <a:off x="8554522" y="6971578"/>
            <a:ext cx="1033361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316401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840" b="1" dirty="0">
                <a:latin typeface="Georgia" panose="02040502050405020303" pitchFamily="18" charset="0"/>
              </a:rPr>
            </a:br>
            <a:r>
              <a:rPr lang="en-US" altLang="en-US" sz="2640" dirty="0">
                <a:latin typeface="Georgia" panose="02040502050405020303" pitchFamily="18" charset="0"/>
              </a:rPr>
              <a:t>Site Selection Magazine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4519"/>
            <a:ext cx="4442460" cy="53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1897033"/>
            <a:ext cx="41910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dirty="0"/>
              <a:t>7 Years in a Row!</a:t>
            </a:r>
          </a:p>
          <a:p>
            <a:pPr algn="ctr"/>
            <a:r>
              <a:rPr lang="en-US" sz="3960" dirty="0"/>
              <a:t>2019</a:t>
            </a:r>
          </a:p>
          <a:p>
            <a:pPr algn="ctr"/>
            <a:r>
              <a:rPr lang="en-US" sz="3960" dirty="0"/>
              <a:t>2018</a:t>
            </a:r>
          </a:p>
          <a:p>
            <a:pPr algn="ctr"/>
            <a:r>
              <a:rPr lang="en-US" sz="3960" dirty="0"/>
              <a:t>2017</a:t>
            </a:r>
          </a:p>
          <a:p>
            <a:pPr algn="ctr"/>
            <a:r>
              <a:rPr lang="en-US" sz="3960" dirty="0"/>
              <a:t>2016</a:t>
            </a:r>
          </a:p>
          <a:p>
            <a:pPr algn="ctr"/>
            <a:r>
              <a:rPr lang="en-US" sz="3960" dirty="0"/>
              <a:t>2015</a:t>
            </a:r>
          </a:p>
          <a:p>
            <a:pPr algn="ctr"/>
            <a:r>
              <a:rPr lang="en-US" sz="3960" dirty="0"/>
              <a:t>2014</a:t>
            </a:r>
          </a:p>
          <a:p>
            <a:pPr algn="ctr"/>
            <a:r>
              <a:rPr lang="en-US" sz="3960" dirty="0"/>
              <a:t>2013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Buyers Moving To Atlanta!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20495"/>
            <a:ext cx="9471660" cy="5424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003007" y="2628900"/>
            <a:ext cx="4693920" cy="3352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100"/>
              </a:spcAft>
              <a:buNone/>
            </a:pPr>
            <a:r>
              <a:rPr lang="en-US" altLang="en-US" sz="198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98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98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98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98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76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35280" y="2042160"/>
            <a:ext cx="2346960" cy="419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"/>
            <a:ext cx="100584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80" b="1" dirty="0">
                <a:latin typeface="+mj-lt"/>
              </a:rPr>
              <a:t>Baby Boomers Are Coming To Be Close </a:t>
            </a:r>
            <a:br>
              <a:rPr lang="en-US" sz="3080" b="1" dirty="0">
                <a:latin typeface="+mj-lt"/>
              </a:rPr>
            </a:br>
            <a:r>
              <a:rPr lang="en-US" sz="3080" b="1" dirty="0">
                <a:latin typeface="+mj-lt"/>
              </a:rPr>
              <a:t>To Their </a:t>
            </a:r>
            <a:r>
              <a:rPr lang="en-US" sz="3080" b="1" dirty="0">
                <a:latin typeface="Times" charset="0"/>
              </a:rPr>
              <a:t>Children &amp; Grandchildren.</a:t>
            </a:r>
            <a:endParaRPr lang="en-US" sz="3080" b="1" dirty="0">
              <a:latin typeface="+mj-lt"/>
            </a:endParaRP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7639845" y="7181374"/>
            <a:ext cx="181959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 i="1"/>
              <a:t>Source :Census Bureau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" y="1371600"/>
          <a:ext cx="9555479" cy="6143309"/>
        </p:xfrm>
        <a:graphic>
          <a:graphicData uri="http://schemas.openxmlformats.org/drawingml/2006/table">
            <a:tbl>
              <a:tblPr/>
              <a:tblGrid>
                <a:gridCol w="211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87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Population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 of Share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Under 20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20-64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65+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25-39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45-59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Dallas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6,144,489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Atlanta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    5,271,550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Phoenix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4,179,427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Denver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2,466,591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Riverside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4,081,371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5,629,127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Portland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2,174,631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Seattle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3,309,347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Sacramento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2,091,120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5,306,125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Angeles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12,875,587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Diego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2,974,859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Francisco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4,203,898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Orlando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2,032,496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Minneapolis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3,208,212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Chicago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9,522,879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York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18,815,988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4,482,857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Cincinnati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2,134,864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Baltimore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2,668,056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Detroit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4,467,592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Philadelphia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5,827,962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16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2,802,282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8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Miami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5,413,212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Tampa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2,723,949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25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8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Cleveland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2,096,471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23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26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Pittsburgh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2,355,712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27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 </a:t>
                      </a:r>
                    </a:p>
                  </a:txBody>
                  <a:tcPr marL="7552" marR="7552" marT="7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682240" y="3524727"/>
            <a:ext cx="6537960" cy="192786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080" b="1" dirty="0">
                <a:solidFill>
                  <a:schemeClr val="bg1"/>
                </a:solidFill>
              </a:rPr>
              <a:t>Metro Atlanta Has The:</a:t>
            </a:r>
          </a:p>
          <a:p>
            <a:pPr marL="251460" indent="-251460">
              <a:buFont typeface="Arial" pitchFamily="34" charset="0"/>
              <a:buChar char="•"/>
              <a:defRPr/>
            </a:pPr>
            <a:r>
              <a:rPr lang="en-US" sz="3960" b="1" dirty="0">
                <a:solidFill>
                  <a:schemeClr val="bg1"/>
                </a:solidFill>
              </a:rPr>
              <a:t>#2 Population Age 25-39</a:t>
            </a:r>
          </a:p>
          <a:p>
            <a:pPr marL="251460" indent="-251460">
              <a:buFont typeface="Arial" pitchFamily="34" charset="0"/>
              <a:buChar char="•"/>
              <a:defRPr/>
            </a:pPr>
            <a:r>
              <a:rPr lang="en-US" sz="3960" b="1" dirty="0">
                <a:solidFill>
                  <a:schemeClr val="bg1"/>
                </a:solidFill>
              </a:rPr>
              <a:t>#5 Population Under 20</a:t>
            </a:r>
          </a:p>
        </p:txBody>
      </p:sp>
      <p:cxnSp>
        <p:nvCxnSpPr>
          <p:cNvPr id="87281" name="Straight Arrow Connector 7"/>
          <p:cNvCxnSpPr>
            <a:cxnSpLocks noChangeShapeType="1"/>
          </p:cNvCxnSpPr>
          <p:nvPr/>
        </p:nvCxnSpPr>
        <p:spPr bwMode="auto">
          <a:xfrm flipV="1">
            <a:off x="7459980" y="2293620"/>
            <a:ext cx="838200" cy="1341120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282" name="Straight Arrow Connector 9"/>
          <p:cNvCxnSpPr>
            <a:cxnSpLocks noChangeShapeType="1"/>
          </p:cNvCxnSpPr>
          <p:nvPr/>
        </p:nvCxnSpPr>
        <p:spPr bwMode="auto">
          <a:xfrm flipH="1" flipV="1">
            <a:off x="5364480" y="2209800"/>
            <a:ext cx="1005840" cy="1314927"/>
          </a:xfrm>
          <a:prstGeom prst="straightConnector1">
            <a:avLst/>
          </a:prstGeom>
          <a:noFill/>
          <a:ln w="6985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B91EB-E92E-4E92-858E-C271FEFB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7" y="1066799"/>
            <a:ext cx="7824845" cy="6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4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9" y="868680"/>
            <a:ext cx="9854161" cy="6658500"/>
          </a:xfrm>
          <a:prstGeom prst="rect">
            <a:avLst/>
          </a:prstGeom>
        </p:spPr>
      </p:pic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" y="1705135"/>
            <a:ext cx="8476298" cy="54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Population By County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5" y="1036321"/>
            <a:ext cx="9466490" cy="61660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957060" y="7202374"/>
            <a:ext cx="2263140" cy="2545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r>
              <a:rPr lang="en-US" sz="1100" dirty="0"/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125980"/>
            <a:ext cx="4274820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861560" y="2130346"/>
            <a:ext cx="465899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40" dirty="0"/>
              <a:t>U.S. Conference of Mayors Report predicts that Metro Atlanta will be the 6</a:t>
            </a:r>
            <a:r>
              <a:rPr lang="en-US" altLang="en-US" sz="2640" baseline="30000" dirty="0"/>
              <a:t>th</a:t>
            </a:r>
            <a:r>
              <a:rPr lang="en-US" altLang="en-US" sz="264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9685678-150A-C54D-B11C-C34DCBC3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Days on the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393608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29E526E-F2B9-1941-AE4B-8B3953206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 Traffic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28937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8643F86-EC05-434F-B709-935CF10A9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 Traffic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383615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Annual Salary To Buy A Home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BEEFE-D22A-42CD-86AF-131D4763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005"/>
            <a:ext cx="10058400" cy="65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Most Expensive Metros </a:t>
            </a:r>
            <a:br>
              <a:rPr lang="en-US" altLang="en-US" sz="4840" b="1" dirty="0">
                <a:latin typeface="Georgia" panose="02040502050405020303" pitchFamily="18" charset="0"/>
              </a:rPr>
            </a:br>
            <a:r>
              <a:rPr lang="en-US" altLang="en-US" sz="4840" b="1" dirty="0">
                <a:latin typeface="Georgia" panose="02040502050405020303" pitchFamily="18" charset="0"/>
              </a:rPr>
              <a:t>To Buy A Home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C5F7D-123D-436E-8D1C-CC130973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86" y="1958340"/>
            <a:ext cx="9616048" cy="4327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1882A-AC1B-4815-B3C8-0BF3587E05FD}"/>
              </a:ext>
            </a:extLst>
          </p:cNvPr>
          <p:cNvSpPr/>
          <p:nvPr/>
        </p:nvSpPr>
        <p:spPr bwMode="auto">
          <a:xfrm>
            <a:off x="7376160" y="6582761"/>
            <a:ext cx="2095500" cy="419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r>
              <a:rPr lang="en-US" sz="1320" dirty="0"/>
              <a:t>Source:  HSH.com</a:t>
            </a:r>
          </a:p>
        </p:txBody>
      </p:sp>
    </p:spTree>
    <p:extLst>
      <p:ext uri="{BB962C8B-B14F-4D97-AF65-F5344CB8AC3E}">
        <p14:creationId xmlns:p14="http://schemas.microsoft.com/office/powerpoint/2010/main" val="384126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9578" y="1626553"/>
          <a:ext cx="9293542" cy="496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866591" y="7174389"/>
            <a:ext cx="104163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1320" dirty="0">
                <a:solidFill>
                  <a:srgbClr val="A6A6A6"/>
                </a:solidFill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533401"/>
            <a:ext cx="1005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4400" dirty="0">
                <a:solidFill>
                  <a:prstClr val="black"/>
                </a:solidFill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lang="en-US" altLang="en-US" sz="4400" i="1" dirty="0">
              <a:solidFill>
                <a:prstClr val="black"/>
              </a:solidFill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6633052"/>
            <a:ext cx="9304020" cy="2706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1980">
              <a:solidFill>
                <a:srgbClr val="EA6B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26769</TotalTime>
  <Words>1531</Words>
  <Application>Microsoft Office PowerPoint</Application>
  <PresentationFormat>Custom</PresentationFormat>
  <Paragraphs>447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Calibri Regular</vt:lpstr>
      <vt:lpstr>Georgia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878</cp:revision>
  <cp:lastPrinted>2017-02-14T21:07:31Z</cp:lastPrinted>
  <dcterms:created xsi:type="dcterms:W3CDTF">2009-11-10T19:50:21Z</dcterms:created>
  <dcterms:modified xsi:type="dcterms:W3CDTF">2020-03-13T16:51:28Z</dcterms:modified>
</cp:coreProperties>
</file>