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5" r:id="rId2"/>
    <p:sldMasterId id="2147484207" r:id="rId3"/>
  </p:sldMasterIdLst>
  <p:notesMasterIdLst>
    <p:notesMasterId r:id="rId41"/>
  </p:notesMasterIdLst>
  <p:handoutMasterIdLst>
    <p:handoutMasterId r:id="rId42"/>
  </p:handoutMasterIdLst>
  <p:sldIdLst>
    <p:sldId id="887" r:id="rId4"/>
    <p:sldId id="1407" r:id="rId5"/>
    <p:sldId id="2982" r:id="rId6"/>
    <p:sldId id="2980" r:id="rId7"/>
    <p:sldId id="273" r:id="rId8"/>
    <p:sldId id="3016" r:id="rId9"/>
    <p:sldId id="3268" r:id="rId10"/>
    <p:sldId id="3303" r:id="rId11"/>
    <p:sldId id="822" r:id="rId12"/>
    <p:sldId id="895" r:id="rId13"/>
    <p:sldId id="829" r:id="rId14"/>
    <p:sldId id="1724" r:id="rId15"/>
    <p:sldId id="1725" r:id="rId16"/>
    <p:sldId id="801" r:id="rId17"/>
    <p:sldId id="856" r:id="rId18"/>
    <p:sldId id="1726" r:id="rId19"/>
    <p:sldId id="892" r:id="rId20"/>
    <p:sldId id="803" r:id="rId21"/>
    <p:sldId id="2961" r:id="rId22"/>
    <p:sldId id="2958" r:id="rId23"/>
    <p:sldId id="874" r:id="rId24"/>
    <p:sldId id="880" r:id="rId25"/>
    <p:sldId id="875" r:id="rId26"/>
    <p:sldId id="888" r:id="rId27"/>
    <p:sldId id="3305" r:id="rId28"/>
    <p:sldId id="277" r:id="rId29"/>
    <p:sldId id="3306" r:id="rId30"/>
    <p:sldId id="3304" r:id="rId31"/>
    <p:sldId id="977" r:id="rId32"/>
    <p:sldId id="889" r:id="rId33"/>
    <p:sldId id="937" r:id="rId34"/>
    <p:sldId id="881" r:id="rId35"/>
    <p:sldId id="3198" r:id="rId36"/>
    <p:sldId id="2959" r:id="rId37"/>
    <p:sldId id="814" r:id="rId38"/>
    <p:sldId id="1671" r:id="rId39"/>
    <p:sldId id="929" r:id="rId40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547061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3056473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565886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4075298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00"/>
    <a:srgbClr val="552448"/>
    <a:srgbClr val="562048"/>
    <a:srgbClr val="660066"/>
    <a:srgbClr val="660033"/>
    <a:srgbClr val="006699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4582" autoAdjust="0"/>
  </p:normalViewPr>
  <p:slideViewPr>
    <p:cSldViewPr>
      <p:cViewPr>
        <p:scale>
          <a:sx n="92" d="100"/>
          <a:sy n="92" d="100"/>
        </p:scale>
        <p:origin x="933" y="57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25.xml"/><Relationship Id="rId3" Type="http://schemas.openxmlformats.org/officeDocument/2006/relationships/slide" Target="slides/slide13.xml"/><Relationship Id="rId7" Type="http://schemas.openxmlformats.org/officeDocument/2006/relationships/slide" Target="slides/slide18.xml"/><Relationship Id="rId12" Type="http://schemas.openxmlformats.org/officeDocument/2006/relationships/slide" Target="slides/slide23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6" Type="http://schemas.openxmlformats.org/officeDocument/2006/relationships/slide" Target="slides/slide16.xml"/><Relationship Id="rId11" Type="http://schemas.openxmlformats.org/officeDocument/2006/relationships/slide" Target="slides/slide22.xml"/><Relationship Id="rId5" Type="http://schemas.openxmlformats.org/officeDocument/2006/relationships/slide" Target="slides/slide15.xml"/><Relationship Id="rId15" Type="http://schemas.openxmlformats.org/officeDocument/2006/relationships/slide" Target="slides/slide29.xml"/><Relationship Id="rId10" Type="http://schemas.openxmlformats.org/officeDocument/2006/relationships/slide" Target="slides/slide21.xml"/><Relationship Id="rId4" Type="http://schemas.openxmlformats.org/officeDocument/2006/relationships/slide" Target="slides/slide14.xml"/><Relationship Id="rId9" Type="http://schemas.openxmlformats.org/officeDocument/2006/relationships/slide" Target="slides/slide20.xml"/><Relationship Id="rId14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38643224956088E-2"/>
          <c:y val="2.7313335743599735E-2"/>
          <c:w val="0.92817065289413425"/>
          <c:h val="0.901056817663981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Year Treasury Rate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5.94</c:v>
                </c:pt>
                <c:pt idx="1">
                  <c:v>6.43</c:v>
                </c:pt>
                <c:pt idx="2">
                  <c:v>6.94</c:v>
                </c:pt>
                <c:pt idx="3">
                  <c:v>7.42</c:v>
                </c:pt>
                <c:pt idx="4">
                  <c:v>7.77</c:v>
                </c:pt>
                <c:pt idx="5">
                  <c:v>6.84</c:v>
                </c:pt>
                <c:pt idx="6">
                  <c:v>7.83</c:v>
                </c:pt>
                <c:pt idx="7">
                  <c:v>9.18</c:v>
                </c:pt>
                <c:pt idx="8">
                  <c:v>10.5</c:v>
                </c:pt>
                <c:pt idx="9">
                  <c:v>12.42</c:v>
                </c:pt>
                <c:pt idx="10">
                  <c:v>14.19</c:v>
                </c:pt>
                <c:pt idx="11">
                  <c:v>10.32</c:v>
                </c:pt>
                <c:pt idx="12">
                  <c:v>11.86</c:v>
                </c:pt>
                <c:pt idx="13">
                  <c:v>11.7</c:v>
                </c:pt>
                <c:pt idx="14">
                  <c:v>9.0399999999999991</c:v>
                </c:pt>
                <c:pt idx="15">
                  <c:v>7.18</c:v>
                </c:pt>
                <c:pt idx="16">
                  <c:v>8.83</c:v>
                </c:pt>
                <c:pt idx="17">
                  <c:v>9.23</c:v>
                </c:pt>
                <c:pt idx="18">
                  <c:v>7.94</c:v>
                </c:pt>
                <c:pt idx="19">
                  <c:v>7.97</c:v>
                </c:pt>
                <c:pt idx="20">
                  <c:v>6.78</c:v>
                </c:pt>
                <c:pt idx="21">
                  <c:v>6.66</c:v>
                </c:pt>
                <c:pt idx="22">
                  <c:v>5.92</c:v>
                </c:pt>
                <c:pt idx="23">
                  <c:v>7.88</c:v>
                </c:pt>
                <c:pt idx="24">
                  <c:v>5.6</c:v>
                </c:pt>
                <c:pt idx="25">
                  <c:v>6.54</c:v>
                </c:pt>
                <c:pt idx="26">
                  <c:v>5.67</c:v>
                </c:pt>
                <c:pt idx="27">
                  <c:v>4.6900000000000004</c:v>
                </c:pt>
                <c:pt idx="28">
                  <c:v>6.58</c:v>
                </c:pt>
                <c:pt idx="29">
                  <c:v>4.92</c:v>
                </c:pt>
                <c:pt idx="30">
                  <c:v>5.2</c:v>
                </c:pt>
                <c:pt idx="31">
                  <c:v>4.07</c:v>
                </c:pt>
                <c:pt idx="32">
                  <c:v>4.38</c:v>
                </c:pt>
                <c:pt idx="33">
                  <c:v>4.2300000000000004</c:v>
                </c:pt>
                <c:pt idx="34">
                  <c:v>4.37</c:v>
                </c:pt>
                <c:pt idx="35">
                  <c:v>4.68</c:v>
                </c:pt>
                <c:pt idx="36">
                  <c:v>3.91</c:v>
                </c:pt>
                <c:pt idx="37">
                  <c:v>2.46</c:v>
                </c:pt>
                <c:pt idx="38">
                  <c:v>3.85</c:v>
                </c:pt>
                <c:pt idx="39">
                  <c:v>3.36</c:v>
                </c:pt>
                <c:pt idx="40">
                  <c:v>1.97</c:v>
                </c:pt>
                <c:pt idx="41">
                  <c:v>1.86</c:v>
                </c:pt>
                <c:pt idx="42">
                  <c:v>3</c:v>
                </c:pt>
                <c:pt idx="43">
                  <c:v>2.12</c:v>
                </c:pt>
                <c:pt idx="44">
                  <c:v>2.2400000000000002</c:v>
                </c:pt>
                <c:pt idx="45">
                  <c:v>2.44</c:v>
                </c:pt>
                <c:pt idx="46">
                  <c:v>2.46</c:v>
                </c:pt>
                <c:pt idx="47">
                  <c:v>2.66</c:v>
                </c:pt>
                <c:pt idx="48">
                  <c:v>0.96599999999999997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89-4742-B4D3-2CFCE2D180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 Year Fixed Mortgage Rate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Sheet1!$A$2:$A$50</c:f>
              <c:numCache>
                <c:formatCode>General</c:formatCode>
                <c:ptCount val="49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</c:numCache>
            </c:num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7.44</c:v>
                </c:pt>
                <c:pt idx="1">
                  <c:v>7.44</c:v>
                </c:pt>
                <c:pt idx="2">
                  <c:v>8.5399999999999991</c:v>
                </c:pt>
                <c:pt idx="3">
                  <c:v>9.43</c:v>
                </c:pt>
                <c:pt idx="4">
                  <c:v>9.02</c:v>
                </c:pt>
                <c:pt idx="5">
                  <c:v>8.7200000000000006</c:v>
                </c:pt>
                <c:pt idx="6">
                  <c:v>9.01</c:v>
                </c:pt>
                <c:pt idx="7">
                  <c:v>10.39</c:v>
                </c:pt>
                <c:pt idx="8">
                  <c:v>12.88</c:v>
                </c:pt>
                <c:pt idx="9">
                  <c:v>14.9</c:v>
                </c:pt>
                <c:pt idx="10">
                  <c:v>17.48</c:v>
                </c:pt>
                <c:pt idx="11">
                  <c:v>13.25</c:v>
                </c:pt>
                <c:pt idx="12">
                  <c:v>13.37</c:v>
                </c:pt>
                <c:pt idx="13">
                  <c:v>13.08</c:v>
                </c:pt>
                <c:pt idx="14">
                  <c:v>10.89</c:v>
                </c:pt>
                <c:pt idx="15">
                  <c:v>9.1999999999999993</c:v>
                </c:pt>
                <c:pt idx="16">
                  <c:v>10.38</c:v>
                </c:pt>
                <c:pt idx="17">
                  <c:v>10.73</c:v>
                </c:pt>
                <c:pt idx="18">
                  <c:v>9.9</c:v>
                </c:pt>
                <c:pt idx="19">
                  <c:v>9.64</c:v>
                </c:pt>
                <c:pt idx="20">
                  <c:v>8.43</c:v>
                </c:pt>
                <c:pt idx="21">
                  <c:v>7.99</c:v>
                </c:pt>
                <c:pt idx="22">
                  <c:v>7.07</c:v>
                </c:pt>
                <c:pt idx="23">
                  <c:v>9.15</c:v>
                </c:pt>
                <c:pt idx="24">
                  <c:v>7.03</c:v>
                </c:pt>
                <c:pt idx="25">
                  <c:v>7.82</c:v>
                </c:pt>
                <c:pt idx="26">
                  <c:v>6.99</c:v>
                </c:pt>
                <c:pt idx="27">
                  <c:v>6.79</c:v>
                </c:pt>
                <c:pt idx="28">
                  <c:v>8.2100000000000009</c:v>
                </c:pt>
                <c:pt idx="29">
                  <c:v>7.03</c:v>
                </c:pt>
                <c:pt idx="30">
                  <c:v>7</c:v>
                </c:pt>
                <c:pt idx="31">
                  <c:v>5.92</c:v>
                </c:pt>
                <c:pt idx="32">
                  <c:v>5.71</c:v>
                </c:pt>
                <c:pt idx="33">
                  <c:v>5.71</c:v>
                </c:pt>
                <c:pt idx="34">
                  <c:v>6.15</c:v>
                </c:pt>
                <c:pt idx="35">
                  <c:v>6.22</c:v>
                </c:pt>
                <c:pt idx="36">
                  <c:v>5.76</c:v>
                </c:pt>
                <c:pt idx="37">
                  <c:v>5.05</c:v>
                </c:pt>
                <c:pt idx="38">
                  <c:v>5.03</c:v>
                </c:pt>
                <c:pt idx="39">
                  <c:v>4.76</c:v>
                </c:pt>
                <c:pt idx="40">
                  <c:v>3.92</c:v>
                </c:pt>
                <c:pt idx="41">
                  <c:v>3.41</c:v>
                </c:pt>
                <c:pt idx="42">
                  <c:v>4.43</c:v>
                </c:pt>
                <c:pt idx="43">
                  <c:v>3.67</c:v>
                </c:pt>
                <c:pt idx="44">
                  <c:v>3.87</c:v>
                </c:pt>
                <c:pt idx="45">
                  <c:v>4.1500000000000004</c:v>
                </c:pt>
                <c:pt idx="46">
                  <c:v>4.03</c:v>
                </c:pt>
                <c:pt idx="47">
                  <c:v>4.46</c:v>
                </c:pt>
                <c:pt idx="48">
                  <c:v>3.29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89-4742-B4D3-2CFCE2D18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029407"/>
        <c:axId val="291979775"/>
      </c:lineChart>
      <c:catAx>
        <c:axId val="28402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979775"/>
        <c:crosses val="autoZero"/>
        <c:auto val="1"/>
        <c:lblAlgn val="ctr"/>
        <c:lblOffset val="100"/>
        <c:noMultiLvlLbl val="0"/>
      </c:catAx>
      <c:valAx>
        <c:axId val="29197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02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295296309442744E-2"/>
          <c:y val="0.71389976018073409"/>
          <c:w val="0.47771804401633672"/>
          <c:h val="0.1125873860502100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  <c:pt idx="14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Sheet1!$B$1:$DR$1</c:f>
              <c:strCache>
                <c:ptCount val="12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</c:v>
                </c:pt>
              </c:strCache>
            </c:strRef>
          </c:cat>
          <c:val>
            <c:numRef>
              <c:f>Sheet1!$B$2:$DR$2</c:f>
              <c:numCache>
                <c:formatCode>General</c:formatCode>
                <c:ptCount val="121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  <c:pt idx="116">
                  <c:v>154.01</c:v>
                </c:pt>
                <c:pt idx="117">
                  <c:v>154.58000000000001</c:v>
                </c:pt>
                <c:pt idx="118">
                  <c:v>154.94</c:v>
                </c:pt>
                <c:pt idx="119">
                  <c:v>154.80000000000001</c:v>
                </c:pt>
                <c:pt idx="120">
                  <c:v>155.03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0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49982452417E-2"/>
          <c:y val="9.2227208153877385E-3"/>
          <c:w val="0.94285370753236852"/>
          <c:h val="0.7616359380138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152.51</c:v>
                </c:pt>
                <c:pt idx="25">
                  <c:v>155.03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A-AD04-43BC-9532-BEFAC97F9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Atl Comm</c:v>
                </c:pt>
                <c:pt idx="4">
                  <c:v>HNR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768974</c:v>
                </c:pt>
                <c:pt idx="1">
                  <c:v>682238</c:v>
                </c:pt>
                <c:pt idx="2">
                  <c:v>524565</c:v>
                </c:pt>
                <c:pt idx="3">
                  <c:v>454169</c:v>
                </c:pt>
                <c:pt idx="4">
                  <c:v>436994</c:v>
                </c:pt>
                <c:pt idx="5">
                  <c:v>277027</c:v>
                </c:pt>
                <c:pt idx="6">
                  <c:v>275393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Sheet1!$B$1:$AB$1</c:f>
              <c:strCache>
                <c:ptCount val="2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  <c:pt idx="22">
                  <c:v>6472</c:v>
                </c:pt>
                <c:pt idx="23">
                  <c:v>6142</c:v>
                </c:pt>
                <c:pt idx="24">
                  <c:v>4550</c:v>
                </c:pt>
                <c:pt idx="25">
                  <c:v>5699</c:v>
                </c:pt>
                <c:pt idx="26">
                  <c:v>7582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Sheet1!$B$1:$AB$1</c:f>
              <c:strCache>
                <c:ptCount val="2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27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8832</c:v>
                </c:pt>
                <c:pt idx="20">
                  <c:v>7470</c:v>
                </c:pt>
                <c:pt idx="21">
                  <c:v>7729</c:v>
                </c:pt>
                <c:pt idx="22">
                  <c:v>6653</c:v>
                </c:pt>
                <c:pt idx="23">
                  <c:v>7628</c:v>
                </c:pt>
                <c:pt idx="24">
                  <c:v>5508</c:v>
                </c:pt>
                <c:pt idx="25">
                  <c:v>6497</c:v>
                </c:pt>
                <c:pt idx="26">
                  <c:v>7741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428392514183"/>
          <c:y val="9.492632160150942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Sheet1!$B$1:$AB$1</c:f>
              <c:strCache>
                <c:ptCount val="2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  <c:pt idx="22">
                  <c:v>6472</c:v>
                </c:pt>
                <c:pt idx="23">
                  <c:v>4741</c:v>
                </c:pt>
                <c:pt idx="24">
                  <c:v>6660</c:v>
                </c:pt>
                <c:pt idx="25">
                  <c:v>7277</c:v>
                </c:pt>
                <c:pt idx="26">
                  <c:v>9141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Sheet1!$B$1:$AB$1</c:f>
              <c:strCache>
                <c:ptCount val="2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27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7468</c:v>
                </c:pt>
                <c:pt idx="21">
                  <c:v>7652</c:v>
                </c:pt>
                <c:pt idx="22">
                  <c:v>6621</c:v>
                </c:pt>
                <c:pt idx="23">
                  <c:v>5437</c:v>
                </c:pt>
                <c:pt idx="24">
                  <c:v>7268</c:v>
                </c:pt>
                <c:pt idx="25">
                  <c:v>7925</c:v>
                </c:pt>
                <c:pt idx="26">
                  <c:v>7164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3592994723808206"/>
          <c:y val="3.4860497226392159E-2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Sheet1!$B$1:$AB$1</c:f>
              <c:strCache>
                <c:ptCount val="2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March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  <c:pt idx="22">
                  <c:v>8148</c:v>
                </c:pt>
                <c:pt idx="23">
                  <c:v>5915</c:v>
                </c:pt>
                <c:pt idx="24">
                  <c:v>9994</c:v>
                </c:pt>
                <c:pt idx="25">
                  <c:v>9935</c:v>
                </c:pt>
                <c:pt idx="26">
                  <c:v>12342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Sheet1!$B$1:$AB$1</c:f>
              <c:strCache>
                <c:ptCount val="2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March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27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10941</c:v>
                </c:pt>
                <c:pt idx="22">
                  <c:v>7965</c:v>
                </c:pt>
                <c:pt idx="23">
                  <c:v>6325</c:v>
                </c:pt>
                <c:pt idx="24">
                  <c:v>10065</c:v>
                </c:pt>
                <c:pt idx="25">
                  <c:v>9352</c:v>
                </c:pt>
                <c:pt idx="26">
                  <c:v>10925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435657345886079"/>
          <c:y val="2.0281578076256381E-2"/>
          <c:w val="0.22608295793453712"/>
          <c:h val="0.13471831870796341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15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157</c:v>
                </c:pt>
                <c:pt idx="1">
                  <c:v>1706</c:v>
                </c:pt>
                <c:pt idx="2">
                  <c:v>4741</c:v>
                </c:pt>
                <c:pt idx="3">
                  <c:v>804</c:v>
                </c:pt>
                <c:pt idx="4">
                  <c:v>118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-152</c:v>
                </c:pt>
                <c:pt idx="1">
                  <c:v>-333</c:v>
                </c:pt>
                <c:pt idx="2">
                  <c:v>385</c:v>
                </c:pt>
                <c:pt idx="3">
                  <c:v>43</c:v>
                </c:pt>
                <c:pt idx="4">
                  <c:v>16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Sheet1!$B$1:$AB$1</c:f>
              <c:strCache>
                <c:ptCount val="2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</c:strCache>
            </c:strRef>
          </c:cat>
          <c:val>
            <c:numRef>
              <c:f>Sheet1!$B$2:$AB$2</c:f>
              <c:numCache>
                <c:formatCode>0</c:formatCode>
                <c:ptCount val="27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>
                  <c:v>24160</c:v>
                </c:pt>
                <c:pt idx="18">
                  <c:v>24204</c:v>
                </c:pt>
                <c:pt idx="19">
                  <c:v>24363</c:v>
                </c:pt>
                <c:pt idx="20">
                  <c:v>24721</c:v>
                </c:pt>
                <c:pt idx="21">
                  <c:v>24514</c:v>
                </c:pt>
                <c:pt idx="22">
                  <c:v>23222</c:v>
                </c:pt>
                <c:pt idx="23">
                  <c:v>20961</c:v>
                </c:pt>
                <c:pt idx="24">
                  <c:v>19659</c:v>
                </c:pt>
                <c:pt idx="25">
                  <c:v>18570</c:v>
                </c:pt>
                <c:pt idx="26">
                  <c:v>20220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2.7752155381051535E-3"/>
                  <c:y val="-1.233798813822314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3.1</c:v>
                </c:pt>
                <c:pt idx="1">
                  <c:v>1.6</c:v>
                </c:pt>
                <c:pt idx="2">
                  <c:v>2.4</c:v>
                </c:pt>
                <c:pt idx="3">
                  <c:v>5</c:v>
                </c:pt>
                <c:pt idx="4">
                  <c:v>8.6999999999999993</c:v>
                </c:pt>
                <c:pt idx="5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Sheet1!$B$1:$AB$1</c:f>
              <c:strCache>
                <c:ptCount val="2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</c:strCache>
            </c:strRef>
          </c:cat>
          <c:val>
            <c:numRef>
              <c:f>Sheet1!$B$2:$AB$2</c:f>
              <c:numCache>
                <c:formatCode>"$"#,##0</c:formatCode>
                <c:ptCount val="27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323</c:v>
                </c:pt>
                <c:pt idx="19">
                  <c:v>309</c:v>
                </c:pt>
                <c:pt idx="20">
                  <c:v>310</c:v>
                </c:pt>
                <c:pt idx="21">
                  <c:v>305</c:v>
                </c:pt>
                <c:pt idx="22">
                  <c:v>310</c:v>
                </c:pt>
                <c:pt idx="23">
                  <c:v>319</c:v>
                </c:pt>
                <c:pt idx="24">
                  <c:v>304</c:v>
                </c:pt>
                <c:pt idx="25">
                  <c:v>311</c:v>
                </c:pt>
                <c:pt idx="26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elogic.com/downloadable-docs/marketpulse/17-mktplse-0320-00-the-marketpulse-vol-9-issue-3-march-2020-screen-032420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20-02-realtors-confidence-index-03-20-2020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sites/default/files/documents/2020-02-realtors-confidence-index-03-20-2020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hlinkClick r:id="rId3"/>
              </a:rPr>
              <a:t>https://www.corelogic.com/downloadable-docs/marketpulse/17-mktplse-0320-00-the-marketpulse-vol-9-issue-3-march-2020-screen-032420.pdf</a:t>
            </a:r>
            <a:endParaRPr lang="en-US" alt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BCBDC-7D58-D64D-9F6E-A3F83B58B2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63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1271" indent="-288950"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5802" indent="-231160"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18122" indent="-231160"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0443" indent="-231160"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42764" indent="-231160" defTabSz="921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5084" indent="-231160" defTabSz="921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405" indent="-231160" defTabSz="921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9725" indent="-231160" defTabSz="921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1675"/>
            <a:ext cx="6261100" cy="35210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103329" y="4614077"/>
            <a:ext cx="5206230" cy="422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01" tIns="46501" rIns="93001" bIns="46501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2323813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1271" indent="-288950"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5802" indent="-231160"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18122" indent="-231160"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0443" indent="-231160" defTabSz="921431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42764" indent="-231160" defTabSz="921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5084" indent="-231160" defTabSz="921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405" indent="-231160" defTabSz="921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9725" indent="-231160" defTabSz="9214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701675"/>
            <a:ext cx="4556125" cy="35210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103329" y="4614077"/>
            <a:ext cx="5206230" cy="422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01" tIns="46501" rIns="93001" bIns="46501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2424233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999118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https://www.nar.realtor/sites/default/files/documents/2020-02-realtors-confidence-index-03-20-2020.pdf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08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77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1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38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https://www.nar.realtor/sites/default/files/documents/2020-02-realtors-confidence-index-03-20-2020.pdf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3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9363" y="695325"/>
            <a:ext cx="45116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https://www.macrotrends.net/2016/10-year-treasury-bond-rate-yield-chart</a:t>
            </a:r>
          </a:p>
          <a:p>
            <a:r>
              <a:rPr lang="en-US" dirty="0"/>
              <a:t>www.freddiemac.com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0CAA-550A-4D58-905E-D2A92968A4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45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8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http://www.fanniemae.com/portal/research-insights/forecast.html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https://www.mba.org/news-research-and-resources/research-and-economics/forecasts-and-commentary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https://www.nar.realtor/research-and-statistics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1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DF8FB63-BA87-4DDD-A10B-C5D4A38421AC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6425"/>
            <a:ext cx="51371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527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5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1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9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5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1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0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1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9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92" r:id="rId12"/>
    <p:sldLayoutId id="2147484194" r:id="rId13"/>
    <p:sldLayoutId id="2147484219" r:id="rId14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8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48501" y="1874520"/>
            <a:ext cx="8569204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>
                <a:solidFill>
                  <a:schemeClr val="bg1"/>
                </a:solidFill>
              </a:rPr>
              <a:t>National </a:t>
            </a:r>
            <a:br>
              <a:rPr lang="en-US" altLang="en-US" sz="9680" b="1">
                <a:solidFill>
                  <a:schemeClr val="bg1"/>
                </a:solidFill>
              </a:rPr>
            </a:br>
            <a:r>
              <a:rPr lang="en-US" altLang="en-US" sz="9680" b="1">
                <a:solidFill>
                  <a:schemeClr val="bg1"/>
                </a:solidFill>
              </a:rPr>
              <a:t>Housing Trends</a:t>
            </a:r>
            <a:endParaRPr lang="en-US" altLang="en-US" sz="30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67087" y="673100"/>
            <a:ext cx="7925055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Greater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960" b="1" dirty="0">
                <a:solidFill>
                  <a:schemeClr val="bg1"/>
                </a:solidFill>
              </a:rPr>
              <a:t>April 2020 Report </a:t>
            </a:r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080" b="1" dirty="0">
                <a:solidFill>
                  <a:schemeClr val="bg1"/>
                </a:solidFill>
              </a:rPr>
              <a:t>With Results Through March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10391" y="6501765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March Closings Up 19% Compared To February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March 2020 Closings Up 2% Compared To March 2019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46354942"/>
              </p:ext>
            </p:extLst>
          </p:nvPr>
        </p:nvGraphicFramePr>
        <p:xfrm>
          <a:off x="228600" y="977265"/>
          <a:ext cx="896874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2018-2020 Closing Units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078230"/>
            <a:ext cx="2174097" cy="864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14934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 March Under Contract Down 9.6% Compared To February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March 2020 Under Contract Down 21.6% Compared To March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27238737"/>
              </p:ext>
            </p:extLst>
          </p:nvPr>
        </p:nvGraphicFramePr>
        <p:xfrm>
          <a:off x="685800" y="9144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Under Contract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32460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March New Listings Up 16.8% Compared To February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March 2020 New Listings Down 11.5% Compared To March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4408059"/>
              </p:ext>
            </p:extLst>
          </p:nvPr>
        </p:nvGraphicFramePr>
        <p:xfrm>
          <a:off x="621665" y="10668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4188583"/>
              </p:ext>
            </p:extLst>
          </p:nvPr>
        </p:nvGraphicFramePr>
        <p:xfrm>
          <a:off x="682785" y="1678941"/>
          <a:ext cx="8956516" cy="548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Closings – March 2020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89420" y="2377440"/>
            <a:ext cx="2514600" cy="171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b="1" dirty="0"/>
              <a:t>85% Of Transactions In $100K-$500K Price Range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March </a:t>
            </a:r>
            <a:r>
              <a:rPr lang="en-US" altLang="en-US" sz="3740" b="1" dirty="0">
                <a:solidFill>
                  <a:schemeClr val="tx2"/>
                </a:solidFill>
              </a:rPr>
              <a:t>2020 Compared To March 2019</a:t>
            </a:r>
            <a:endParaRPr lang="en-US" altLang="en-US" sz="37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0851970"/>
              </p:ext>
            </p:extLst>
          </p:nvPr>
        </p:nvGraphicFramePr>
        <p:xfrm>
          <a:off x="586740" y="617220"/>
          <a:ext cx="9999523" cy="63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80" b="1" dirty="0">
                <a:solidFill>
                  <a:schemeClr val="tx2"/>
                </a:solidFill>
              </a:rPr>
              <a:t>Inventory Up 8.9% From Last Month </a:t>
            </a:r>
            <a:br>
              <a:rPr lang="en-US" altLang="en-US" sz="308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Down 9.5% Compared To Last Year  </a:t>
            </a:r>
            <a:endParaRPr lang="en-US" altLang="en-US" sz="308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98120"/>
            <a:ext cx="1005840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30" b="1" dirty="0">
                <a:solidFill>
                  <a:schemeClr val="tx2"/>
                </a:solidFill>
              </a:rPr>
              <a:t>Listed Inventory January 2018 – March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8658246"/>
              </p:ext>
            </p:extLst>
          </p:nvPr>
        </p:nvGraphicFramePr>
        <p:xfrm>
          <a:off x="419100" y="14152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19101" y="365760"/>
            <a:ext cx="8806339" cy="117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91160" y="1193483"/>
            <a:ext cx="9359900" cy="6235859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65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20252462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609600" y="4724400"/>
            <a:ext cx="77952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(March 2020, Based On Closed Sales)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“Months Of Inventory” Is 2.7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838200" y="2497277"/>
            <a:ext cx="5663089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ASP $324,000 In February. Up 4.1% Compared To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 Up 4.8% From Last March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8486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50214952"/>
              </p:ext>
            </p:extLst>
          </p:nvPr>
        </p:nvGraphicFramePr>
        <p:xfrm>
          <a:off x="419101" y="11131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CA19D01-A1AD-F84E-994B-69A6920CB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7281" y="6987541"/>
            <a:ext cx="967509" cy="32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0" dirty="0">
                <a:solidFill>
                  <a:prstClr val="white">
                    <a:lumMod val="65000"/>
                  </a:prstClr>
                </a:solidFill>
                <a:latin typeface="Calibri Regular"/>
                <a:cs typeface="Arial" charset="0"/>
              </a:rPr>
              <a:t>CoreLogic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7" y="78486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D0110C-DBD3-41CF-999B-546B6021318D}"/>
              </a:ext>
            </a:extLst>
          </p:cNvPr>
          <p:cNvSpPr txBox="1"/>
          <p:nvPr/>
        </p:nvSpPr>
        <p:spPr>
          <a:xfrm>
            <a:off x="548641" y="114300"/>
            <a:ext cx="896112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0" dirty="0">
                <a:solidFill>
                  <a:prstClr val="black">
                    <a:lumMod val="65000"/>
                    <a:lumOff val="35000"/>
                  </a:prstClr>
                </a:solidFill>
                <a:latin typeface="Calibri Regular"/>
                <a:cs typeface="Arial" charset="0"/>
              </a:rPr>
              <a:t>Forecasted Year-Over-Year % Change in Price</a:t>
            </a:r>
          </a:p>
        </p:txBody>
      </p:sp>
    </p:spTree>
    <p:extLst>
      <p:ext uri="{BB962C8B-B14F-4D97-AF65-F5344CB8AC3E}">
        <p14:creationId xmlns:p14="http://schemas.microsoft.com/office/powerpoint/2010/main" val="199808863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460" y="665226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080" b="1" dirty="0"/>
              <a:t>Annual ASP Up 77% From Bottom Of 2011</a:t>
            </a:r>
            <a:endParaRPr lang="en-US" altLang="en-US" sz="352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29159434"/>
              </p:ext>
            </p:extLst>
          </p:nvPr>
        </p:nvGraphicFramePr>
        <p:xfrm>
          <a:off x="502920" y="826375"/>
          <a:ext cx="8968740" cy="584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" y="6484620"/>
            <a:ext cx="989076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Jan 2010 Through December 2019 (Reported March 31, 2020)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Home Values Up 87%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30638700"/>
              </p:ext>
            </p:extLst>
          </p:nvPr>
        </p:nvGraphicFramePr>
        <p:xfrm>
          <a:off x="101216" y="952500"/>
          <a:ext cx="9733566" cy="5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96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67640" y="868680"/>
            <a:ext cx="95554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40504"/>
              </p:ext>
            </p:extLst>
          </p:nvPr>
        </p:nvGraphicFramePr>
        <p:xfrm>
          <a:off x="1089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41.71%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36.55%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32.31%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27.65%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21.43%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16.40%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15.65%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26.41%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43.02%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87949"/>
              </p:ext>
            </p:extLst>
          </p:nvPr>
        </p:nvGraphicFramePr>
        <p:xfrm>
          <a:off x="5280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46.58%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57.62%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70.90%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44.40%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32.38%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25.46%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18.51%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12.38%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6.12%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-14201" y="7177216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Case Shiller Index For Metro Atlanta - December 2019 As Reported March 31, 2020.  </a:t>
            </a:r>
            <a:br>
              <a:rPr lang="en-US" altLang="en-US" sz="1400" dirty="0"/>
            </a:br>
            <a:r>
              <a:rPr lang="en-US" altLang="en-US" sz="14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82513986"/>
              </p:ext>
            </p:extLst>
          </p:nvPr>
        </p:nvGraphicFramePr>
        <p:xfrm>
          <a:off x="223837" y="1211415"/>
          <a:ext cx="9377363" cy="58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51460" y="6568441"/>
            <a:ext cx="93878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Recent Bottom Was March 2012.  </a:t>
            </a:r>
            <a:br>
              <a:rPr lang="en-US" altLang="en-US" sz="2640" dirty="0"/>
            </a:br>
            <a:r>
              <a:rPr lang="en-US" altLang="en-US" sz="264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762000" y="1211415"/>
            <a:ext cx="8458200" cy="233410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293370" y="2209800"/>
            <a:ext cx="947166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April </a:t>
            </a:r>
            <a:br>
              <a:rPr lang="en-US" altLang="en-US" sz="7920" b="1" dirty="0">
                <a:solidFill>
                  <a:schemeClr val="bg1"/>
                </a:solidFill>
              </a:rPr>
            </a:br>
            <a:r>
              <a:rPr lang="en-US" altLang="en-US" sz="7920" b="1" dirty="0">
                <a:solidFill>
                  <a:schemeClr val="bg1"/>
                </a:solidFill>
              </a:rPr>
              <a:t>Month-To-Date Results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69A93-A1F6-4639-B4EA-0974BEC35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5" y="1556497"/>
            <a:ext cx="10014895" cy="45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117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907AF4-C973-40F3-B4F4-048D4570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872" y="4318747"/>
            <a:ext cx="3373815" cy="2282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2291E-0E75-40E2-B635-037DFD23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0" y="1917053"/>
            <a:ext cx="3373815" cy="2301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53808F-A397-40BF-BCC4-5565A7FAF173}"/>
              </a:ext>
            </a:extLst>
          </p:cNvPr>
          <p:cNvSpPr/>
          <p:nvPr/>
        </p:nvSpPr>
        <p:spPr>
          <a:xfrm>
            <a:off x="1143000" y="762000"/>
            <a:ext cx="7297634" cy="277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55" dirty="0">
                <a:solidFill>
                  <a:schemeClr val="tx1"/>
                </a:solidFill>
              </a:rPr>
              <a:t>FMLS Summary – 1</a:t>
            </a:r>
            <a:r>
              <a:rPr lang="en-US" sz="4455" baseline="30000" dirty="0">
                <a:solidFill>
                  <a:schemeClr val="tx1"/>
                </a:solidFill>
              </a:rPr>
              <a:t>st</a:t>
            </a:r>
            <a:r>
              <a:rPr lang="en-US" sz="4455" dirty="0">
                <a:solidFill>
                  <a:schemeClr val="tx1"/>
                </a:solidFill>
              </a:rPr>
              <a:t> 3 Weeks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A42D0B-069C-4C3E-B644-6E416D31B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34" y="1944781"/>
            <a:ext cx="3373815" cy="2307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6AC1E2-4048-4D0F-B579-84AC7366F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40" y="4318747"/>
            <a:ext cx="3373815" cy="2229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E8DA96-F783-4FB3-AC4D-C64C1ACF6404}"/>
              </a:ext>
            </a:extLst>
          </p:cNvPr>
          <p:cNvSpPr/>
          <p:nvPr/>
        </p:nvSpPr>
        <p:spPr bwMode="auto">
          <a:xfrm>
            <a:off x="2311213" y="1917053"/>
            <a:ext cx="1664074" cy="2268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563" tIns="33281" rIns="66563" bIns="33281" numCol="1" rtlCol="0" anchor="t" anchorCtr="0" compatLnSpc="1">
            <a:prstTxWarp prst="textNoShape">
              <a:avLst/>
            </a:prstTxWarp>
          </a:bodyPr>
          <a:lstStyle/>
          <a:p>
            <a:pPr defTabSz="665592"/>
            <a:r>
              <a:rPr lang="en-US" sz="1456" dirty="0"/>
              <a:t>Week of April 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98603-D2EE-4F1F-8976-8E8482A8EE95}"/>
              </a:ext>
            </a:extLst>
          </p:cNvPr>
          <p:cNvSpPr/>
          <p:nvPr/>
        </p:nvSpPr>
        <p:spPr bwMode="auto">
          <a:xfrm>
            <a:off x="2349020" y="4294290"/>
            <a:ext cx="1664074" cy="2268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563" tIns="33281" rIns="66563" bIns="33281" numCol="1" rtlCol="0" anchor="t" anchorCtr="0" compatLnSpc="1">
            <a:prstTxWarp prst="textNoShape">
              <a:avLst/>
            </a:prstTxWarp>
          </a:bodyPr>
          <a:lstStyle/>
          <a:p>
            <a:pPr defTabSz="665592"/>
            <a:r>
              <a:rPr lang="en-US" sz="1456" dirty="0"/>
              <a:t>Week of April 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B54BC1-B14E-4098-A790-F21812CDBC5E}"/>
              </a:ext>
            </a:extLst>
          </p:cNvPr>
          <p:cNvSpPr/>
          <p:nvPr/>
        </p:nvSpPr>
        <p:spPr bwMode="auto">
          <a:xfrm>
            <a:off x="7406311" y="1968487"/>
            <a:ext cx="1664074" cy="2268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563" tIns="33281" rIns="66563" bIns="33281" numCol="1" rtlCol="0" anchor="t" anchorCtr="0" compatLnSpc="1">
            <a:prstTxWarp prst="textNoShape">
              <a:avLst/>
            </a:prstTxWarp>
          </a:bodyPr>
          <a:lstStyle/>
          <a:p>
            <a:pPr defTabSz="665592"/>
            <a:r>
              <a:rPr lang="en-US" sz="1456" dirty="0"/>
              <a:t>Week of April 14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7D8B8-C237-4720-B840-C7C99F093424}"/>
              </a:ext>
            </a:extLst>
          </p:cNvPr>
          <p:cNvSpPr/>
          <p:nvPr/>
        </p:nvSpPr>
        <p:spPr bwMode="auto">
          <a:xfrm>
            <a:off x="7580779" y="4282542"/>
            <a:ext cx="1664074" cy="2268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563" tIns="33281" rIns="66563" bIns="33281" numCol="1" rtlCol="0" anchor="t" anchorCtr="0" compatLnSpc="1">
            <a:prstTxWarp prst="textNoShape">
              <a:avLst/>
            </a:prstTxWarp>
          </a:bodyPr>
          <a:lstStyle/>
          <a:p>
            <a:pPr defTabSz="665592"/>
            <a:r>
              <a:rPr lang="en-US" sz="1456" dirty="0"/>
              <a:t>Last7 Days</a:t>
            </a:r>
          </a:p>
        </p:txBody>
      </p:sp>
    </p:spTree>
    <p:extLst>
      <p:ext uri="{BB962C8B-B14F-4D97-AF65-F5344CB8AC3E}">
        <p14:creationId xmlns:p14="http://schemas.microsoft.com/office/powerpoint/2010/main" val="2308500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45AA3AF-CF26-4BE8-B981-D56B11A95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6" y="60960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– Through April 26th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86E144-5EAA-4463-9572-ED86A142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36839"/>
            <a:ext cx="9926466" cy="222950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E4420A-78EA-4E30-8E45-F0FD9F448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17232"/>
              </p:ext>
            </p:extLst>
          </p:nvPr>
        </p:nvGraphicFramePr>
        <p:xfrm>
          <a:off x="130416" y="4495800"/>
          <a:ext cx="9818036" cy="1966353"/>
        </p:xfrm>
        <a:graphic>
          <a:graphicData uri="http://schemas.openxmlformats.org/drawingml/2006/table">
            <a:tbl>
              <a:tblPr/>
              <a:tblGrid>
                <a:gridCol w="2010122">
                  <a:extLst>
                    <a:ext uri="{9D8B030D-6E8A-4147-A177-3AD203B41FA5}">
                      <a16:colId xmlns:a16="http://schemas.microsoft.com/office/drawing/2014/main" val="3521636405"/>
                    </a:ext>
                  </a:extLst>
                </a:gridCol>
                <a:gridCol w="1129656">
                  <a:extLst>
                    <a:ext uri="{9D8B030D-6E8A-4147-A177-3AD203B41FA5}">
                      <a16:colId xmlns:a16="http://schemas.microsoft.com/office/drawing/2014/main" val="536136284"/>
                    </a:ext>
                  </a:extLst>
                </a:gridCol>
                <a:gridCol w="1511745">
                  <a:extLst>
                    <a:ext uri="{9D8B030D-6E8A-4147-A177-3AD203B41FA5}">
                      <a16:colId xmlns:a16="http://schemas.microsoft.com/office/drawing/2014/main" val="2672877649"/>
                    </a:ext>
                  </a:extLst>
                </a:gridCol>
                <a:gridCol w="1644646">
                  <a:extLst>
                    <a:ext uri="{9D8B030D-6E8A-4147-A177-3AD203B41FA5}">
                      <a16:colId xmlns:a16="http://schemas.microsoft.com/office/drawing/2014/main" val="4132178329"/>
                    </a:ext>
                  </a:extLst>
                </a:gridCol>
                <a:gridCol w="1129656">
                  <a:extLst>
                    <a:ext uri="{9D8B030D-6E8A-4147-A177-3AD203B41FA5}">
                      <a16:colId xmlns:a16="http://schemas.microsoft.com/office/drawing/2014/main" val="1403271409"/>
                    </a:ext>
                  </a:extLst>
                </a:gridCol>
                <a:gridCol w="1544969">
                  <a:extLst>
                    <a:ext uri="{9D8B030D-6E8A-4147-A177-3AD203B41FA5}">
                      <a16:colId xmlns:a16="http://schemas.microsoft.com/office/drawing/2014/main" val="682516246"/>
                    </a:ext>
                  </a:extLst>
                </a:gridCol>
                <a:gridCol w="847242">
                  <a:extLst>
                    <a:ext uri="{9D8B030D-6E8A-4147-A177-3AD203B41FA5}">
                      <a16:colId xmlns:a16="http://schemas.microsoft.com/office/drawing/2014/main" val="2002315275"/>
                    </a:ext>
                  </a:extLst>
                </a:gridCol>
              </a:tblGrid>
              <a:tr h="225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Matrix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 Forecast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March Results 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 2019 Results 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Variance 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229752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Listings 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5,480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6,323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10,925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-42.12%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12,948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-51.17%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02919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397937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3,881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4,478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7,164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-37.49%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9,203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-51.34%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42038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418230"/>
                  </a:ext>
                </a:extLst>
              </a:tr>
              <a:tr h="349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Closed Summary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3,941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4,547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7,741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-41.26%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8,052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-43.53%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339512"/>
                  </a:ext>
                </a:extLst>
              </a:tr>
              <a:tr h="225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7" marR="3467" marT="3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562444"/>
                  </a:ext>
                </a:extLst>
              </a:tr>
              <a:tr h="22429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 April forecast assumes the last 4 days of the month perform at the average for the month. </a:t>
                      </a:r>
                    </a:p>
                  </a:txBody>
                  <a:tcPr marL="3467" marR="3467" marT="3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581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69D211D-C99F-4F63-B0F7-F5181189A89C}"/>
              </a:ext>
            </a:extLst>
          </p:cNvPr>
          <p:cNvSpPr/>
          <p:nvPr/>
        </p:nvSpPr>
        <p:spPr bwMode="auto">
          <a:xfrm>
            <a:off x="184631" y="6705600"/>
            <a:ext cx="9818035" cy="2773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6563" tIns="33281" rIns="66563" bIns="33281" numCol="1" rtlCol="0" anchor="ctr" anchorCtr="0" compatLnSpc="1">
            <a:prstTxWarp prst="textNoShape">
              <a:avLst/>
            </a:prstTxWarp>
          </a:bodyPr>
          <a:lstStyle/>
          <a:p>
            <a:pPr algn="ctr" defTabSz="665592"/>
            <a:r>
              <a:rPr lang="en-US" sz="1747" dirty="0"/>
              <a:t>Note: FMLS True-Ups For Prior Month Average 3-5% for </a:t>
            </a:r>
            <a:r>
              <a:rPr lang="en-US" sz="1747" dirty="0" err="1"/>
              <a:t>Pendings</a:t>
            </a:r>
            <a:r>
              <a:rPr lang="en-US" sz="1747" dirty="0"/>
              <a:t> and Closings.  </a:t>
            </a:r>
          </a:p>
        </p:txBody>
      </p:sp>
    </p:spTree>
    <p:extLst>
      <p:ext uri="{BB962C8B-B14F-4D97-AF65-F5344CB8AC3E}">
        <p14:creationId xmlns:p14="http://schemas.microsoft.com/office/powerpoint/2010/main" val="14840433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280" y="2461261"/>
            <a:ext cx="947166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13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99360895"/>
              </p:ext>
            </p:extLst>
          </p:nvPr>
        </p:nvGraphicFramePr>
        <p:xfrm>
          <a:off x="557300" y="1259840"/>
          <a:ext cx="9220199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7010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Annual Closed Volume – March 2020 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60" b="1" dirty="0">
                <a:solidFill>
                  <a:schemeClr val="tx2"/>
                </a:solidFill>
              </a:rPr>
              <a:t>($ Volume in Thousands)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51460" y="698754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155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76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45847BB-357C-C642-9A23-2088D9C1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 Traffic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1637330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35280" y="1706881"/>
            <a:ext cx="9471660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80" b="1">
                <a:solidFill>
                  <a:schemeClr val="bg1"/>
                </a:solidFill>
              </a:rPr>
              <a:t>Georgia Economic &amp; Housing Trends</a:t>
            </a:r>
            <a:endParaRPr lang="en-US" altLang="en-US" sz="52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Top State For Business</a:t>
            </a:r>
            <a:br>
              <a:rPr lang="en-US" altLang="en-US" sz="4840" b="1" dirty="0">
                <a:latin typeface="Georgia" panose="02040502050405020303" pitchFamily="18" charset="0"/>
              </a:rPr>
            </a:br>
            <a:r>
              <a:rPr lang="en-US" altLang="en-US" sz="2640" dirty="0">
                <a:latin typeface="Georgia" panose="02040502050405020303" pitchFamily="18" charset="0"/>
              </a:rPr>
              <a:t>Site Selection Magazine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pic>
        <p:nvPicPr>
          <p:cNvPr id="55298" name="Picture 2" descr="Image result for georgia number 1 state for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4519"/>
            <a:ext cx="4442460" cy="53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1897033"/>
            <a:ext cx="41910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dirty="0"/>
              <a:t>7 Years in a Row!</a:t>
            </a:r>
          </a:p>
          <a:p>
            <a:pPr algn="ctr"/>
            <a:r>
              <a:rPr lang="en-US" sz="3960" dirty="0"/>
              <a:t>2019</a:t>
            </a:r>
          </a:p>
          <a:p>
            <a:pPr algn="ctr"/>
            <a:r>
              <a:rPr lang="en-US" sz="3960" dirty="0"/>
              <a:t>2018</a:t>
            </a:r>
          </a:p>
          <a:p>
            <a:pPr algn="ctr"/>
            <a:r>
              <a:rPr lang="en-US" sz="3960" dirty="0"/>
              <a:t>2017</a:t>
            </a:r>
          </a:p>
          <a:p>
            <a:pPr algn="ctr"/>
            <a:r>
              <a:rPr lang="en-US" sz="3960" dirty="0"/>
              <a:t>2016</a:t>
            </a:r>
          </a:p>
          <a:p>
            <a:pPr algn="ctr"/>
            <a:r>
              <a:rPr lang="en-US" sz="3960" dirty="0"/>
              <a:t>2015</a:t>
            </a:r>
          </a:p>
          <a:p>
            <a:pPr algn="ctr"/>
            <a:r>
              <a:rPr lang="en-US" sz="3960" dirty="0"/>
              <a:t>2014</a:t>
            </a:r>
          </a:p>
          <a:p>
            <a:pPr algn="ctr"/>
            <a:r>
              <a:rPr lang="en-US" sz="3960" dirty="0"/>
              <a:t>2013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Buyers Moving To Atlanta!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420495"/>
            <a:ext cx="9471660" cy="5424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003007" y="2628900"/>
            <a:ext cx="4693920" cy="3352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100"/>
              </a:spcAft>
              <a:buNone/>
            </a:pPr>
            <a:r>
              <a:rPr lang="en-US" altLang="en-US" sz="198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latest moving destination list and </a:t>
            </a:r>
            <a:r>
              <a:rPr lang="en-US" altLang="en-US" sz="1980" b="1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6</a:t>
            </a:r>
            <a:r>
              <a:rPr lang="en-US" altLang="en-US" sz="198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980" b="1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98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76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35280" y="2042160"/>
            <a:ext cx="2346960" cy="419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B91EB-E92E-4E92-858E-C271FEFB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7" y="1066799"/>
            <a:ext cx="7824845" cy="65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4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DC55F-1353-41A2-9948-6E9E85A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9" y="868680"/>
            <a:ext cx="9854161" cy="6658500"/>
          </a:xfrm>
          <a:prstGeom prst="rect">
            <a:avLst/>
          </a:prstGeom>
        </p:spPr>
      </p:pic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3186902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" y="1705135"/>
            <a:ext cx="8476298" cy="540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Population By County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4BFF-D999-44F2-A5AC-ADD2DD03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5" y="1036321"/>
            <a:ext cx="9466490" cy="61660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E592-DA8A-41CA-9C92-1C84D562E5FF}"/>
              </a:ext>
            </a:extLst>
          </p:cNvPr>
          <p:cNvSpPr/>
          <p:nvPr/>
        </p:nvSpPr>
        <p:spPr bwMode="auto">
          <a:xfrm>
            <a:off x="6957060" y="7202374"/>
            <a:ext cx="2263140" cy="2545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r>
              <a:rPr lang="en-US" sz="1100" dirty="0"/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637959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125980"/>
            <a:ext cx="4274820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861560" y="2130346"/>
            <a:ext cx="465899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40" dirty="0"/>
              <a:t>U.S. Conference of Mayors Report predicts that Metro Atlanta will be the 6</a:t>
            </a:r>
            <a:r>
              <a:rPr lang="en-US" altLang="en-US" sz="2640" baseline="30000" dirty="0"/>
              <a:t>th</a:t>
            </a:r>
            <a:r>
              <a:rPr lang="en-US" altLang="en-US" sz="264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80C93E6-B87C-4C4E-8291-BD663A25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 Traffic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206921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9578" y="1626553"/>
          <a:ext cx="9293542" cy="496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8866591" y="7174389"/>
            <a:ext cx="104163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1320" dirty="0">
                <a:solidFill>
                  <a:srgbClr val="A6A6A6"/>
                </a:solidFill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533401"/>
            <a:ext cx="1005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4400" dirty="0">
                <a:solidFill>
                  <a:prstClr val="black"/>
                </a:solidFill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lang="en-US" altLang="en-US" sz="4400" i="1" dirty="0">
              <a:solidFill>
                <a:prstClr val="black"/>
              </a:solidFill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6633052"/>
            <a:ext cx="9304020" cy="2706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1980">
              <a:solidFill>
                <a:srgbClr val="EA6B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36DB89-93C8-4F20-A9BB-1E3B9BE308E5}"/>
              </a:ext>
            </a:extLst>
          </p:cNvPr>
          <p:cNvGraphicFramePr/>
          <p:nvPr/>
        </p:nvGraphicFramePr>
        <p:xfrm>
          <a:off x="226031" y="408142"/>
          <a:ext cx="9696750" cy="6741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C87C67E-A831-4317-A4C2-B07FA50A9A10}"/>
              </a:ext>
            </a:extLst>
          </p:cNvPr>
          <p:cNvSpPr txBox="1"/>
          <p:nvPr/>
        </p:nvSpPr>
        <p:spPr>
          <a:xfrm>
            <a:off x="3424376" y="509858"/>
            <a:ext cx="6464501" cy="2733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60" dirty="0">
                <a:solidFill>
                  <a:prstClr val="black"/>
                </a:solidFill>
                <a:latin typeface="Calibri" panose="020F0502020204030204"/>
              </a:rPr>
              <a:t>For almost 50 years, the </a:t>
            </a:r>
          </a:p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40" b="1" dirty="0">
                <a:solidFill>
                  <a:srgbClr val="0070C0"/>
                </a:solidFill>
                <a:latin typeface="Calibri" panose="020F0502020204030204"/>
              </a:rPr>
              <a:t>30-year mortgage rate </a:t>
            </a:r>
          </a:p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0" dirty="0">
                <a:solidFill>
                  <a:prstClr val="black"/>
                </a:solidFill>
                <a:latin typeface="Calibri" panose="020F0502020204030204"/>
              </a:rPr>
              <a:t>has moved in unison with the </a:t>
            </a:r>
            <a:endParaRPr lang="en-US" sz="308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40" dirty="0">
                <a:solidFill>
                  <a:srgbClr val="00B050"/>
                </a:solidFill>
                <a:latin typeface="Calibri" panose="020F0502020204030204"/>
              </a:rPr>
              <a:t>10-year treasury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9CF2B-7833-4835-83CF-C71D8DA7060A}"/>
              </a:ext>
            </a:extLst>
          </p:cNvPr>
          <p:cNvSpPr txBox="1"/>
          <p:nvPr/>
        </p:nvSpPr>
        <p:spPr>
          <a:xfrm>
            <a:off x="7592681" y="7149803"/>
            <a:ext cx="2308196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Freddie Mac, Macrotrends</a:t>
            </a:r>
          </a:p>
        </p:txBody>
      </p:sp>
    </p:spTree>
    <p:extLst>
      <p:ext uri="{BB962C8B-B14F-4D97-AF65-F5344CB8AC3E}">
        <p14:creationId xmlns:p14="http://schemas.microsoft.com/office/powerpoint/2010/main" val="388626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9DC39-24EA-423F-B5BB-3CCA63ADD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3183"/>
            <a:ext cx="9494236" cy="72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5758" y="435611"/>
            <a:ext cx="87172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28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 Projections</a:t>
            </a:r>
            <a:endParaRPr lang="en-US" altLang="en-US" sz="528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256" y="1479868"/>
          <a:ext cx="9536297" cy="5607211"/>
        </p:xfrm>
        <a:graphic>
          <a:graphicData uri="http://schemas.openxmlformats.org/drawingml/2006/table">
            <a:tbl>
              <a:tblPr/>
              <a:tblGrid>
                <a:gridCol w="156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0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2Q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3Q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4Q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3.57%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2021 1Q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3.47%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80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65901"/>
              </p:ext>
            </p:extLst>
          </p:nvPr>
        </p:nvGraphicFramePr>
        <p:xfrm>
          <a:off x="167640" y="1874520"/>
          <a:ext cx="9585960" cy="5113019"/>
        </p:xfrm>
        <a:graphic>
          <a:graphicData uri="http://schemas.openxmlformats.org/drawingml/2006/table">
            <a:tbl>
              <a:tblPr/>
              <a:tblGrid>
                <a:gridCol w="237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90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Amount Of Mortgage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3.5% Mortgage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30-Year  Cost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Times"/>
                        </a:rPr>
                        <a:t>5% Mortgage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30-Year Cost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5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$898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$323,280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$1,073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$386,280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90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$300,000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$484,920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$579,600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2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$400,000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$1,796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$646,560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$2,147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$772,920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9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$500,000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$2,245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$808,200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$2,684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$966,240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$1 million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$4,490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$1,616,400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$5,368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$1,932,480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96" name="TextBox 10"/>
          <p:cNvSpPr txBox="1">
            <a:spLocks noChangeArrowheads="1"/>
          </p:cNvSpPr>
          <p:nvPr/>
        </p:nvSpPr>
        <p:spPr bwMode="auto">
          <a:xfrm>
            <a:off x="251460" y="206853"/>
            <a:ext cx="930402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20" b="1" dirty="0"/>
              <a:t>Mortgage Rates Make A Significant Difference In Home Affordability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27058</TotalTime>
  <Words>1381</Words>
  <Application>Microsoft Office PowerPoint</Application>
  <PresentationFormat>Custom</PresentationFormat>
  <Paragraphs>358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Calibri Regular</vt:lpstr>
      <vt:lpstr>Georgia</vt:lpstr>
      <vt:lpstr>Times</vt:lpstr>
      <vt:lpstr>Times New Roman</vt:lpstr>
      <vt:lpstr>Blank Presentation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900</cp:revision>
  <cp:lastPrinted>2017-02-14T21:07:31Z</cp:lastPrinted>
  <dcterms:created xsi:type="dcterms:W3CDTF">2009-11-10T19:50:21Z</dcterms:created>
  <dcterms:modified xsi:type="dcterms:W3CDTF">2020-04-27T18:49:15Z</dcterms:modified>
</cp:coreProperties>
</file>