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03" r:id="rId2"/>
    <p:sldId id="335" r:id="rId3"/>
    <p:sldId id="312" r:id="rId4"/>
    <p:sldId id="332" r:id="rId5"/>
    <p:sldId id="316" r:id="rId6"/>
    <p:sldId id="317" r:id="rId7"/>
    <p:sldId id="318" r:id="rId8"/>
    <p:sldId id="260" r:id="rId9"/>
    <p:sldId id="323" r:id="rId10"/>
    <p:sldId id="261" r:id="rId11"/>
    <p:sldId id="333" r:id="rId12"/>
    <p:sldId id="311" r:id="rId13"/>
    <p:sldId id="322" r:id="rId14"/>
    <p:sldId id="331" r:id="rId15"/>
    <p:sldId id="330" r:id="rId16"/>
    <p:sldId id="306" r:id="rId17"/>
    <p:sldId id="319" r:id="rId18"/>
    <p:sldId id="320" r:id="rId19"/>
    <p:sldId id="321" r:id="rId20"/>
    <p:sldId id="324" r:id="rId21"/>
    <p:sldId id="325" r:id="rId22"/>
    <p:sldId id="326" r:id="rId23"/>
    <p:sldId id="327" r:id="rId24"/>
    <p:sldId id="328" r:id="rId25"/>
    <p:sldId id="329" r:id="rId26"/>
    <p:sldId id="334" r:id="rId27"/>
    <p:sldId id="268" r:id="rId28"/>
    <p:sldId id="269" r:id="rId29"/>
    <p:sldId id="27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246"/>
    <a:srgbClr val="660066"/>
    <a:srgbClr val="38383A"/>
    <a:srgbClr val="C0C3D2"/>
    <a:srgbClr val="FFFFFF"/>
    <a:srgbClr val="6F0096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871" autoAdjust="0"/>
    <p:restoredTop sz="94660"/>
  </p:normalViewPr>
  <p:slideViewPr>
    <p:cSldViewPr snapToGrid="0">
      <p:cViewPr>
        <p:scale>
          <a:sx n="88" d="100"/>
          <a:sy n="88" d="100"/>
        </p:scale>
        <p:origin x="72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B4F23-E83E-4A1F-BD5C-9B8CAD8067CB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0A7CE3-819B-4CA5-B1F3-CDF59FF99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85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7FB53-865E-43C2-98E5-D62E95536A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4A8B9F-DE0E-4703-9583-74F20246C6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7BEFC-02F3-4054-93AF-4910E0EFB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25F8B-BD23-4CCD-BAB3-15C4FA0D1C66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37D63-0839-432C-90DD-CEEF838E8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6654B-1578-4E46-B496-68F5DD86C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41D54-5931-47A3-B439-05C812DB0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8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F8EC7-A7AF-4B4C-885F-3848EAB85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AA63D8-A19B-4C5A-B76F-DC5FC863EE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A0374-1508-4498-B25B-C781DF471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25F8B-BD23-4CCD-BAB3-15C4FA0D1C66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8F56B6-726C-449B-A38F-5B07F6FF5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694AC-4687-4A42-B8B4-9F7C0C0FC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41D54-5931-47A3-B439-05C812DB0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765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EE7E3D-DEBF-443A-B805-C8FC901C8B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FF1509-BE90-4DF7-A30B-2D53762D87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6500A-5496-48D8-A52F-62DD48D3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25F8B-BD23-4CCD-BAB3-15C4FA0D1C66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86E3E-4710-4796-8F9A-4B59BD3C3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796E3-036B-46B9-A409-D125F9F50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41D54-5931-47A3-B439-05C812DB0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43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C044F-C534-42EE-8C07-BBDA625AF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E713F-A7E4-47AF-85F2-DB98B3D385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EFD60-33A9-4DCA-AF6E-BD058C581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25F8B-BD23-4CCD-BAB3-15C4FA0D1C66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F8338-1476-4309-8A93-15A7E74A3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838D2-2EF3-4F54-89BF-EA7DDABCE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41D54-5931-47A3-B439-05C812DB0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856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3554-A000-4483-9FDD-0D13117F8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C2998E-F2FD-46AB-BF3D-AD198801F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3FE005-3561-430D-A028-D7F245B66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25F8B-BD23-4CCD-BAB3-15C4FA0D1C66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42EE1-6172-4BA3-A1DE-E7A52F410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CEE12-969A-4E04-93C8-ACFA604D4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41D54-5931-47A3-B439-05C812DB0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161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C95D0-718A-44FA-8BB7-385233543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F11F2-09B8-4F4F-89EA-C9AC3D9237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96F24D-8350-4B91-A75F-A5F057446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0755B5-7138-4AA8-8CBA-9B7BFE0A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25F8B-BD23-4CCD-BAB3-15C4FA0D1C66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4C3B8E-6E4B-4DB8-AA97-37A150BEB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53B9A-955C-4E2D-AF1B-5BE0D56FC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41D54-5931-47A3-B439-05C812DB0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87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A4DD4-8092-4E15-ACD5-ECB106119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C687F4-9B37-4D8A-A9C9-8EF71EDE2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83DCA0-4637-4249-BF5B-6605E2548D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C6003D-ACB6-45C7-9067-BAE55B9FF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26648B-FDC5-4101-B99D-0F8314D8E0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E5EA61-4711-4384-B4FC-67950F5B1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25F8B-BD23-4CCD-BAB3-15C4FA0D1C66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8363AC-D0FB-4FCA-9964-87C5116E6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BF2BE4-228E-4F8C-9B34-B8B5283D9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41D54-5931-47A3-B439-05C812DB0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36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B764B-01B9-43BA-843F-68875227B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6C1FDE-BE38-4814-A048-288E44C95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25F8B-BD23-4CCD-BAB3-15C4FA0D1C66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A45CB-622B-44C0-B225-CB0916140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1FD8FE-3EFA-413B-B0E0-73ACDB1E0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41D54-5931-47A3-B439-05C812DB0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279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37C6EE-B7C8-4916-B3C5-ACC4B8685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25F8B-BD23-4CCD-BAB3-15C4FA0D1C66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302824-F3D0-467D-A0E2-9663AFD09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97F4B6-479C-4C76-91A7-32CD94178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41D54-5931-47A3-B439-05C812DB0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08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BA150-84DC-4F52-97D2-4C0DE9C88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D490-432A-4F37-A5D7-70C0B26FD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00497C-AA65-47F1-B827-C1740A460B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AF95F3-55CD-4950-B55C-4539CD1F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25F8B-BD23-4CCD-BAB3-15C4FA0D1C66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8BC57C-66BD-4B76-8AEC-AE946693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B3C14-BB81-46D8-AEE2-32330BF9C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41D54-5931-47A3-B439-05C812DB0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283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8C60A-C3F0-4DC5-A077-A0C450E7F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C9418A-4087-4AAD-A8EF-76EB7A7CE9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AF7490-B99E-441F-924C-AB9EF48754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9384E0-BDF4-4776-B2CC-FCAE94D8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25F8B-BD23-4CCD-BAB3-15C4FA0D1C66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C2B97D-51F8-4144-A6A1-06D042BD2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291599-690C-470F-950C-7CE387084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41D54-5931-47A3-B439-05C812DB0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93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4C06A8-67A1-4358-A401-D0988AC4F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FC2E2-12A7-4562-9071-6EF2F4B75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AD24BD-52C7-4030-9F2E-562D93F960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25F8B-BD23-4CCD-BAB3-15C4FA0D1C66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8FC2B-DE39-4741-9BD2-F1D2132E1B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6EC88-D608-46F6-BE81-44E69D302A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41D54-5931-47A3-B439-05C812DB0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7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support.zoom.us/hc/en-us/articles/211579443-Registration-for-Meetings" TargetMode="Externa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zoom.us/hc/en-us/categories/200101697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person&#10;&#10;Description automatically generated">
            <a:extLst>
              <a:ext uri="{FF2B5EF4-FFF2-40B4-BE49-F238E27FC236}">
                <a16:creationId xmlns:a16="http://schemas.microsoft.com/office/drawing/2014/main" id="{21608F7A-62F3-0D48-9058-175FC4B5C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02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mputer&#10;&#10;Description automatically generated">
            <a:extLst>
              <a:ext uri="{FF2B5EF4-FFF2-40B4-BE49-F238E27FC236}">
                <a16:creationId xmlns:a16="http://schemas.microsoft.com/office/drawing/2014/main" id="{BBE9C810-6B9B-EA4A-9551-FFD58530D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71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now, window, clouds, covered&#10;&#10;Description automatically generated">
            <a:extLst>
              <a:ext uri="{FF2B5EF4-FFF2-40B4-BE49-F238E27FC236}">
                <a16:creationId xmlns:a16="http://schemas.microsoft.com/office/drawing/2014/main" id="{53D87A63-002C-4A43-8CB7-746046CEB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0EE3E5-DC15-4867-8B04-6E7FDF05B82C}"/>
              </a:ext>
            </a:extLst>
          </p:cNvPr>
          <p:cNvSpPr/>
          <p:nvPr/>
        </p:nvSpPr>
        <p:spPr>
          <a:xfrm>
            <a:off x="448235" y="394448"/>
            <a:ext cx="11301506" cy="62812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tabLst>
                <a:tab pos="400050" algn="l"/>
                <a:tab pos="514350" algn="l"/>
                <a:tab pos="688975" algn="l"/>
                <a:tab pos="798513" algn="l"/>
              </a:tabLst>
            </a:pPr>
            <a:r>
              <a:rPr lang="en-US" sz="3600" b="1" dirty="0">
                <a:solidFill>
                  <a:schemeClr val="tx1"/>
                </a:solidFill>
              </a:rPr>
              <a:t>Best Practices for Virtual Open Houses 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400050" algn="l"/>
                <a:tab pos="514350" algn="l"/>
                <a:tab pos="688975" algn="l"/>
                <a:tab pos="798513" algn="l"/>
              </a:tabLst>
            </a:pPr>
            <a:endParaRPr lang="en-US" sz="3600" b="1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  <a:tabLst>
                <a:tab pos="400050" algn="l"/>
                <a:tab pos="514350" algn="l"/>
                <a:tab pos="688975" algn="l"/>
                <a:tab pos="798513" algn="l"/>
              </a:tabLst>
            </a:pPr>
            <a:r>
              <a:rPr lang="en-US" sz="3200" b="1" dirty="0">
                <a:solidFill>
                  <a:schemeClr val="tx1"/>
                </a:solidFill>
              </a:rPr>
              <a:t>Plan ahead – </a:t>
            </a:r>
            <a:r>
              <a:rPr lang="en-US" sz="3200" dirty="0">
                <a:solidFill>
                  <a:schemeClr val="tx1"/>
                </a:solidFill>
              </a:rPr>
              <a:t>Highlight the Story of the Property!  Do not show things that “don’t matter or don’t flatter.” 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400050" algn="l"/>
                <a:tab pos="514350" algn="l"/>
                <a:tab pos="688975" algn="l"/>
                <a:tab pos="798513" algn="l"/>
              </a:tabLst>
            </a:pPr>
            <a:endParaRPr lang="en-US" sz="1200" b="1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  <a:tabLst>
                <a:tab pos="400050" algn="l"/>
                <a:tab pos="514350" algn="l"/>
                <a:tab pos="688975" algn="l"/>
                <a:tab pos="798513" algn="l"/>
              </a:tabLst>
            </a:pPr>
            <a:r>
              <a:rPr lang="en-US" sz="3200" b="1" dirty="0">
                <a:solidFill>
                  <a:schemeClr val="tx1"/>
                </a:solidFill>
              </a:rPr>
              <a:t>Decide on Platform – </a:t>
            </a:r>
            <a:r>
              <a:rPr lang="en-US" sz="3200" dirty="0">
                <a:solidFill>
                  <a:schemeClr val="tx1"/>
                </a:solidFill>
              </a:rPr>
              <a:t>Zoom, Facebook LIVE, Instagram LIVE, YouTube LIVE, Remine LIVE Streaming (Coming next week)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400050" algn="l"/>
                <a:tab pos="514350" algn="l"/>
                <a:tab pos="688975" algn="l"/>
                <a:tab pos="798513" algn="l"/>
              </a:tabLst>
            </a:pPr>
            <a:endParaRPr lang="en-US" sz="1200" b="1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  <a:tabLst>
                <a:tab pos="400050" algn="l"/>
                <a:tab pos="514350" algn="l"/>
                <a:tab pos="688975" algn="l"/>
                <a:tab pos="798513" algn="l"/>
              </a:tabLst>
            </a:pPr>
            <a:r>
              <a:rPr lang="en-US" sz="3200" b="1" dirty="0">
                <a:solidFill>
                  <a:schemeClr val="tx1"/>
                </a:solidFill>
              </a:rPr>
              <a:t>Consider Your Location/ Content – </a:t>
            </a:r>
            <a:r>
              <a:rPr lang="en-US" sz="3200" dirty="0">
                <a:solidFill>
                  <a:schemeClr val="tx1"/>
                </a:solidFill>
              </a:rPr>
              <a:t>Your home and/ or seller’s home.  PowerPoint Slides, </a:t>
            </a:r>
            <a:r>
              <a:rPr lang="en-US" sz="3200" dirty="0" err="1">
                <a:solidFill>
                  <a:schemeClr val="tx1"/>
                </a:solidFill>
              </a:rPr>
              <a:t>MoxiPresent</a:t>
            </a:r>
            <a:r>
              <a:rPr lang="en-US" sz="3200" dirty="0">
                <a:solidFill>
                  <a:schemeClr val="tx1"/>
                </a:solidFill>
              </a:rPr>
              <a:t>, MLS Listing Details, Website Listing Page/ Singe Property Website, Live Video at seller’s home. </a:t>
            </a:r>
            <a:r>
              <a:rPr lang="en-US" sz="3200" dirty="0">
                <a:solidFill>
                  <a:srgbClr val="FF0000"/>
                </a:solidFill>
              </a:rPr>
              <a:t>Caution:</a:t>
            </a:r>
            <a:r>
              <a:rPr lang="en-US" sz="3200" dirty="0">
                <a:solidFill>
                  <a:schemeClr val="tx1"/>
                </a:solidFill>
              </a:rPr>
              <a:t> full motion video or 3D may not work well over Zoom (audio). 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400050" algn="l"/>
                <a:tab pos="514350" algn="l"/>
                <a:tab pos="688975" algn="l"/>
                <a:tab pos="798513" algn="l"/>
              </a:tabLst>
            </a:pP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822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now, window, clouds, covered&#10;&#10;Description automatically generated">
            <a:extLst>
              <a:ext uri="{FF2B5EF4-FFF2-40B4-BE49-F238E27FC236}">
                <a16:creationId xmlns:a16="http://schemas.microsoft.com/office/drawing/2014/main" id="{53D87A63-002C-4A43-8CB7-746046CEB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A92A30-9642-4A24-8FDA-297DBFB6C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582" y="6192689"/>
            <a:ext cx="4876836" cy="3524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64951A-9582-4D1A-946B-8D4179A7E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7314" y="838576"/>
            <a:ext cx="8617371" cy="480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80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now, window, clouds, covered&#10;&#10;Description automatically generated">
            <a:extLst>
              <a:ext uri="{FF2B5EF4-FFF2-40B4-BE49-F238E27FC236}">
                <a16:creationId xmlns:a16="http://schemas.microsoft.com/office/drawing/2014/main" id="{53D87A63-002C-4A43-8CB7-746046CEB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A92A30-9642-4A24-8FDA-297DBFB6C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582" y="6192689"/>
            <a:ext cx="4876836" cy="352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C94CFD-29A3-4168-A99E-BEE083B1B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3411" y="0"/>
            <a:ext cx="8991545" cy="61088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6A6FF1C-5A15-4DEA-A79D-8631CC7156B3}"/>
              </a:ext>
            </a:extLst>
          </p:cNvPr>
          <p:cNvSpPr/>
          <p:nvPr/>
        </p:nvSpPr>
        <p:spPr>
          <a:xfrm>
            <a:off x="0" y="6192689"/>
            <a:ext cx="12192000" cy="665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hlinkClick r:id="rId5"/>
              </a:rPr>
              <a:t>https://support.zoom.us/hc/en-us/articles/211579443-Registration-for-Meetings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19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now, window, clouds, covered&#10;&#10;Description automatically generated">
            <a:extLst>
              <a:ext uri="{FF2B5EF4-FFF2-40B4-BE49-F238E27FC236}">
                <a16:creationId xmlns:a16="http://schemas.microsoft.com/office/drawing/2014/main" id="{53D87A63-002C-4A43-8CB7-746046CEB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A92A30-9642-4A24-8FDA-297DBFB6C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582" y="6192689"/>
            <a:ext cx="4876836" cy="3524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7CF503-18F9-4A0C-88DE-9DD4DB704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2020" y="0"/>
            <a:ext cx="7107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28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now, window, clouds, covered&#10;&#10;Description automatically generated">
            <a:extLst>
              <a:ext uri="{FF2B5EF4-FFF2-40B4-BE49-F238E27FC236}">
                <a16:creationId xmlns:a16="http://schemas.microsoft.com/office/drawing/2014/main" id="{53D87A63-002C-4A43-8CB7-746046CEB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A92A30-9642-4A24-8FDA-297DBFB6C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582" y="6192689"/>
            <a:ext cx="4876836" cy="3524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414F74-3582-4656-8F4F-01FA3488C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651" y="116657"/>
            <a:ext cx="11758698" cy="66246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4173559-8D48-47DA-8DDC-C496C64D816A}"/>
              </a:ext>
            </a:extLst>
          </p:cNvPr>
          <p:cNvSpPr/>
          <p:nvPr/>
        </p:nvSpPr>
        <p:spPr>
          <a:xfrm>
            <a:off x="376519" y="1948329"/>
            <a:ext cx="3789082" cy="2689412"/>
          </a:xfrm>
          <a:prstGeom prst="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Great Job! 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Marsha Bagley </a:t>
            </a:r>
            <a:br>
              <a:rPr lang="en-US" sz="2800" dirty="0"/>
            </a:br>
            <a:r>
              <a:rPr lang="en-US" sz="2800" dirty="0"/>
              <a:t>and Lindsay Levin</a:t>
            </a:r>
          </a:p>
        </p:txBody>
      </p:sp>
    </p:spTree>
    <p:extLst>
      <p:ext uri="{BB962C8B-B14F-4D97-AF65-F5344CB8AC3E}">
        <p14:creationId xmlns:p14="http://schemas.microsoft.com/office/powerpoint/2010/main" val="1707121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498BA84-B9FF-46B1-8058-B15D4E0D9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2CF81D-E406-443D-9A18-E5BB2136E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770" y="6461630"/>
            <a:ext cx="4876836" cy="35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35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now, window, clouds, covered&#10;&#10;Description automatically generated">
            <a:extLst>
              <a:ext uri="{FF2B5EF4-FFF2-40B4-BE49-F238E27FC236}">
                <a16:creationId xmlns:a16="http://schemas.microsoft.com/office/drawing/2014/main" id="{53D87A63-002C-4A43-8CB7-746046CEB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A92A30-9642-4A24-8FDA-297DBFB6C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582" y="6192689"/>
            <a:ext cx="4876836" cy="3524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951490-6116-44ED-B557-07A8E9EDE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505" y="526206"/>
            <a:ext cx="6317552" cy="52948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75E8687-83D0-4DA7-9431-BA2D4A4FEFF6}"/>
              </a:ext>
            </a:extLst>
          </p:cNvPr>
          <p:cNvSpPr/>
          <p:nvPr/>
        </p:nvSpPr>
        <p:spPr>
          <a:xfrm>
            <a:off x="6732872" y="526206"/>
            <a:ext cx="5173579" cy="52530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indent="-457200">
              <a:buFont typeface="Arial" panose="020B0604020202020204" pitchFamily="34" charset="0"/>
              <a:buChar char="•"/>
              <a:tabLst>
                <a:tab pos="400050" algn="l"/>
                <a:tab pos="514350" algn="l"/>
                <a:tab pos="688975" algn="l"/>
                <a:tab pos="798513" algn="l"/>
              </a:tabLst>
            </a:pPr>
            <a:r>
              <a:rPr lang="en-US" sz="3200" b="1" dirty="0">
                <a:solidFill>
                  <a:schemeClr val="tx1"/>
                </a:solidFill>
              </a:rPr>
              <a:t>Virtual Open Houses/ Caravans Available In FMLS and Georgia MLS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400050" algn="l"/>
                <a:tab pos="514350" algn="l"/>
                <a:tab pos="688975" algn="l"/>
                <a:tab pos="798513" algn="l"/>
              </a:tabLst>
            </a:pPr>
            <a:endParaRPr lang="en-US" sz="3200" b="1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  <a:tabLst>
                <a:tab pos="400050" algn="l"/>
                <a:tab pos="514350" algn="l"/>
                <a:tab pos="688975" algn="l"/>
                <a:tab pos="798513" algn="l"/>
              </a:tabLst>
            </a:pPr>
            <a:r>
              <a:rPr lang="en-US" sz="3200" b="1" dirty="0">
                <a:solidFill>
                  <a:schemeClr val="tx1"/>
                </a:solidFill>
              </a:rPr>
              <a:t>Zoom, Facebook LIVE, IG LIVE, YouTube LIVE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400050" algn="l"/>
                <a:tab pos="514350" algn="l"/>
                <a:tab pos="688975" algn="l"/>
                <a:tab pos="798513" algn="l"/>
              </a:tabLst>
            </a:pPr>
            <a:endParaRPr lang="en-US" sz="3200" b="1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  <a:tabLst>
                <a:tab pos="400050" algn="l"/>
                <a:tab pos="514350" algn="l"/>
                <a:tab pos="688975" algn="l"/>
                <a:tab pos="798513" algn="l"/>
              </a:tabLst>
            </a:pPr>
            <a:r>
              <a:rPr lang="en-US" sz="3200" b="1" dirty="0">
                <a:solidFill>
                  <a:schemeClr val="tx1"/>
                </a:solidFill>
              </a:rPr>
              <a:t>VOH Syndication To Zillow, R.com, Reliance, </a:t>
            </a:r>
            <a:r>
              <a:rPr lang="en-US" sz="3200" b="1" dirty="0" err="1">
                <a:solidFill>
                  <a:schemeClr val="tx1"/>
                </a:solidFill>
              </a:rPr>
              <a:t>HomeSpotter</a:t>
            </a:r>
            <a:r>
              <a:rPr lang="en-US" sz="3200" b="1" dirty="0">
                <a:solidFill>
                  <a:schemeClr val="tx1"/>
                </a:solidFill>
              </a:rPr>
              <a:t> Mobile App </a:t>
            </a:r>
          </a:p>
        </p:txBody>
      </p:sp>
    </p:spTree>
    <p:extLst>
      <p:ext uri="{BB962C8B-B14F-4D97-AF65-F5344CB8AC3E}">
        <p14:creationId xmlns:p14="http://schemas.microsoft.com/office/powerpoint/2010/main" val="2143610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now, window, clouds, covered&#10;&#10;Description automatically generated">
            <a:extLst>
              <a:ext uri="{FF2B5EF4-FFF2-40B4-BE49-F238E27FC236}">
                <a16:creationId xmlns:a16="http://schemas.microsoft.com/office/drawing/2014/main" id="{53D87A63-002C-4A43-8CB7-746046CEB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A92A30-9642-4A24-8FDA-297DBFB6C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582" y="6192689"/>
            <a:ext cx="4876836" cy="3524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A509A9-0271-4E97-B7C4-BB0BB8FAE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906" y="312883"/>
            <a:ext cx="8797953" cy="564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202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now, window, clouds, covered&#10;&#10;Description automatically generated">
            <a:extLst>
              <a:ext uri="{FF2B5EF4-FFF2-40B4-BE49-F238E27FC236}">
                <a16:creationId xmlns:a16="http://schemas.microsoft.com/office/drawing/2014/main" id="{53D87A63-002C-4A43-8CB7-746046CEB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A92A30-9642-4A24-8FDA-297DBFB6C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582" y="6192689"/>
            <a:ext cx="4876836" cy="3524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B18B23-2EB4-4DA0-9B2D-1D9CEFFD1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557" y="0"/>
            <a:ext cx="9444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363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now, window, clouds, covered&#10;&#10;Description automatically generated">
            <a:extLst>
              <a:ext uri="{FF2B5EF4-FFF2-40B4-BE49-F238E27FC236}">
                <a16:creationId xmlns:a16="http://schemas.microsoft.com/office/drawing/2014/main" id="{53D87A63-002C-4A43-8CB7-746046CEB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0EE3E5-DC15-4867-8B04-6E7FDF05B82C}"/>
              </a:ext>
            </a:extLst>
          </p:cNvPr>
          <p:cNvSpPr/>
          <p:nvPr/>
        </p:nvSpPr>
        <p:spPr>
          <a:xfrm>
            <a:off x="1658753" y="1253690"/>
            <a:ext cx="8874494" cy="43506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Engravers MT" panose="02090707080505020304" pitchFamily="18" charset="0"/>
              </a:rPr>
              <a:t>Agenda</a:t>
            </a:r>
          </a:p>
          <a:p>
            <a:endParaRPr lang="en-US" sz="3600" b="1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</a:rPr>
              <a:t>Virtual Showings – Online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</a:rPr>
              <a:t>Virtual Showings – LIVE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</a:rPr>
              <a:t>Virtual Open Houses – LIVE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</a:rPr>
              <a:t>Virtual Caravans - LIVE</a:t>
            </a:r>
          </a:p>
          <a:p>
            <a:r>
              <a:rPr lang="en-US" sz="36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3A252B-88D9-4856-9ED8-37A992834BFD}"/>
              </a:ext>
            </a:extLst>
          </p:cNvPr>
          <p:cNvSpPr txBox="1"/>
          <p:nvPr/>
        </p:nvSpPr>
        <p:spPr>
          <a:xfrm>
            <a:off x="1" y="603504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660066"/>
                </a:solidFill>
                <a:latin typeface="Engravers MT" panose="02090707080505020304" pitchFamily="18" charset="0"/>
              </a:rPr>
              <a:t>Socially Responsible </a:t>
            </a:r>
            <a:r>
              <a:rPr lang="en-US" sz="2800" b="1" u="sng" dirty="0">
                <a:solidFill>
                  <a:srgbClr val="660066"/>
                </a:solidFill>
                <a:latin typeface="Engravers MT" panose="02090707080505020304" pitchFamily="18" charset="0"/>
              </a:rPr>
              <a:t>and</a:t>
            </a:r>
            <a:r>
              <a:rPr lang="en-US" sz="2800" b="1" dirty="0">
                <a:solidFill>
                  <a:srgbClr val="660066"/>
                </a:solidFill>
                <a:latin typeface="Engravers MT" panose="02090707080505020304" pitchFamily="18" charset="0"/>
              </a:rPr>
              <a:t> Innovative!</a:t>
            </a:r>
          </a:p>
        </p:txBody>
      </p:sp>
    </p:spTree>
    <p:extLst>
      <p:ext uri="{BB962C8B-B14F-4D97-AF65-F5344CB8AC3E}">
        <p14:creationId xmlns:p14="http://schemas.microsoft.com/office/powerpoint/2010/main" val="296325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now, window, clouds, covered&#10;&#10;Description automatically generated">
            <a:extLst>
              <a:ext uri="{FF2B5EF4-FFF2-40B4-BE49-F238E27FC236}">
                <a16:creationId xmlns:a16="http://schemas.microsoft.com/office/drawing/2014/main" id="{53D87A63-002C-4A43-8CB7-746046CEB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 descr="IMG_0556.PNG">
            <a:extLst>
              <a:ext uri="{FF2B5EF4-FFF2-40B4-BE49-F238E27FC236}">
                <a16:creationId xmlns:a16="http://schemas.microsoft.com/office/drawing/2014/main" id="{DF0ACC40-E336-4CD6-B571-80BA620C0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960" y="0"/>
            <a:ext cx="3099316" cy="669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D2A0A4-AAC1-4EFE-821E-1640603C6497}"/>
              </a:ext>
            </a:extLst>
          </p:cNvPr>
          <p:cNvSpPr/>
          <p:nvPr/>
        </p:nvSpPr>
        <p:spPr>
          <a:xfrm>
            <a:off x="2097741" y="2028335"/>
            <a:ext cx="3221318" cy="12490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BC8D4A-D4E8-4D5C-9CE9-7F35281681E6}"/>
              </a:ext>
            </a:extLst>
          </p:cNvPr>
          <p:cNvSpPr/>
          <p:nvPr/>
        </p:nvSpPr>
        <p:spPr>
          <a:xfrm>
            <a:off x="6481861" y="802479"/>
            <a:ext cx="5173579" cy="52530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indent="-457200">
              <a:buFont typeface="Arial" panose="020B0604020202020204" pitchFamily="34" charset="0"/>
              <a:buChar char="•"/>
              <a:tabLst>
                <a:tab pos="400050" algn="l"/>
                <a:tab pos="514350" algn="l"/>
                <a:tab pos="688975" algn="l"/>
                <a:tab pos="798513" algn="l"/>
              </a:tabLst>
            </a:pPr>
            <a:r>
              <a:rPr lang="en-US" sz="3200" b="1" dirty="0">
                <a:solidFill>
                  <a:schemeClr val="tx1"/>
                </a:solidFill>
              </a:rPr>
              <a:t>Virtual Open Houses Available on </a:t>
            </a:r>
            <a:r>
              <a:rPr lang="en-US" sz="3200" b="1" dirty="0" err="1">
                <a:solidFill>
                  <a:schemeClr val="tx1"/>
                </a:solidFill>
              </a:rPr>
              <a:t>HomeSpotter</a:t>
            </a:r>
            <a:r>
              <a:rPr lang="en-US" sz="3200" b="1" dirty="0">
                <a:solidFill>
                  <a:schemeClr val="tx1"/>
                </a:solidFill>
              </a:rPr>
              <a:t> Mobile App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400050" algn="l"/>
                <a:tab pos="514350" algn="l"/>
                <a:tab pos="688975" algn="l"/>
                <a:tab pos="798513" algn="l"/>
              </a:tabLst>
            </a:pPr>
            <a:endParaRPr lang="en-US" sz="3200" b="1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  <a:tabLst>
                <a:tab pos="400050" algn="l"/>
                <a:tab pos="514350" algn="l"/>
                <a:tab pos="688975" algn="l"/>
                <a:tab pos="798513" algn="l"/>
              </a:tabLst>
            </a:pPr>
            <a:r>
              <a:rPr lang="en-US" sz="3200" b="1" dirty="0">
                <a:solidFill>
                  <a:schemeClr val="tx1"/>
                </a:solidFill>
              </a:rPr>
              <a:t>Zoom, Facebook LIVE, IG LIVE, YouTube LIVE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400050" algn="l"/>
                <a:tab pos="514350" algn="l"/>
                <a:tab pos="688975" algn="l"/>
                <a:tab pos="798513" algn="l"/>
              </a:tabLst>
            </a:pPr>
            <a:endParaRPr lang="en-US" sz="3200" b="1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  <a:tabLst>
                <a:tab pos="400050" algn="l"/>
                <a:tab pos="514350" algn="l"/>
                <a:tab pos="688975" algn="l"/>
                <a:tab pos="798513" algn="l"/>
              </a:tabLst>
            </a:pPr>
            <a:r>
              <a:rPr lang="en-US" sz="3200" b="1" dirty="0">
                <a:solidFill>
                  <a:schemeClr val="tx1"/>
                </a:solidFill>
              </a:rPr>
              <a:t>New Filtering Option Next Week</a:t>
            </a:r>
          </a:p>
          <a:p>
            <a:pPr>
              <a:tabLst>
                <a:tab pos="400050" algn="l"/>
                <a:tab pos="514350" algn="l"/>
                <a:tab pos="688975" algn="l"/>
                <a:tab pos="798513" algn="l"/>
              </a:tabLst>
            </a:pP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1215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now, window, clouds, covered&#10;&#10;Description automatically generated">
            <a:extLst>
              <a:ext uri="{FF2B5EF4-FFF2-40B4-BE49-F238E27FC236}">
                <a16:creationId xmlns:a16="http://schemas.microsoft.com/office/drawing/2014/main" id="{53D87A63-002C-4A43-8CB7-746046CEB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A16D5E-F189-4A2F-B5CE-FCE78A8FE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053" y="38075"/>
            <a:ext cx="8953565" cy="6781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5EA15F-B2CC-405D-A186-01005EC884CC}"/>
              </a:ext>
            </a:extLst>
          </p:cNvPr>
          <p:cNvSpPr/>
          <p:nvPr/>
        </p:nvSpPr>
        <p:spPr>
          <a:xfrm>
            <a:off x="6293224" y="2061882"/>
            <a:ext cx="3926541" cy="11833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572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now, window, clouds, covered&#10;&#10;Description automatically generated">
            <a:extLst>
              <a:ext uri="{FF2B5EF4-FFF2-40B4-BE49-F238E27FC236}">
                <a16:creationId xmlns:a16="http://schemas.microsoft.com/office/drawing/2014/main" id="{53D87A63-002C-4A43-8CB7-746046CEB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46EE25-FE7F-497A-9A98-2A1619950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361" y="0"/>
            <a:ext cx="8893277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2C5EF5-0294-4C4E-B3F6-148F32B11CDA}"/>
              </a:ext>
            </a:extLst>
          </p:cNvPr>
          <p:cNvSpPr/>
          <p:nvPr/>
        </p:nvSpPr>
        <p:spPr>
          <a:xfrm>
            <a:off x="7912991" y="5499847"/>
            <a:ext cx="2629647" cy="1177365"/>
          </a:xfrm>
          <a:prstGeom prst="rect">
            <a:avLst/>
          </a:prstGeom>
          <a:solidFill>
            <a:srgbClr val="00B2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Nextdoor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31153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now, window, clouds, covered&#10;&#10;Description automatically generated">
            <a:extLst>
              <a:ext uri="{FF2B5EF4-FFF2-40B4-BE49-F238E27FC236}">
                <a16:creationId xmlns:a16="http://schemas.microsoft.com/office/drawing/2014/main" id="{53D87A63-002C-4A43-8CB7-746046CEB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B02E14-67AA-495C-A2BA-27265F283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651" y="0"/>
            <a:ext cx="80246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919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now, window, clouds, covered&#10;&#10;Description automatically generated">
            <a:extLst>
              <a:ext uri="{FF2B5EF4-FFF2-40B4-BE49-F238E27FC236}">
                <a16:creationId xmlns:a16="http://schemas.microsoft.com/office/drawing/2014/main" id="{53D87A63-002C-4A43-8CB7-746046CEB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048AE7-E2FB-4BF0-A9A7-1A3BF6618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60" y="554810"/>
            <a:ext cx="10972880" cy="574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967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now, window, clouds, covered&#10;&#10;Description automatically generated">
            <a:extLst>
              <a:ext uri="{FF2B5EF4-FFF2-40B4-BE49-F238E27FC236}">
                <a16:creationId xmlns:a16="http://schemas.microsoft.com/office/drawing/2014/main" id="{53D87A63-002C-4A43-8CB7-746046CEB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0B5915-2609-4FEF-82F8-A975348DD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551" y="0"/>
            <a:ext cx="11630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867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now, window, clouds, covered&#10;&#10;Description automatically generated">
            <a:extLst>
              <a:ext uri="{FF2B5EF4-FFF2-40B4-BE49-F238E27FC236}">
                <a16:creationId xmlns:a16="http://schemas.microsoft.com/office/drawing/2014/main" id="{53D87A63-002C-4A43-8CB7-746046CEB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0EE3E5-DC15-4867-8B04-6E7FDF05B82C}"/>
              </a:ext>
            </a:extLst>
          </p:cNvPr>
          <p:cNvSpPr/>
          <p:nvPr/>
        </p:nvSpPr>
        <p:spPr>
          <a:xfrm>
            <a:off x="448235" y="394448"/>
            <a:ext cx="11301506" cy="62812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tabLst>
                <a:tab pos="400050" algn="l"/>
                <a:tab pos="514350" algn="l"/>
                <a:tab pos="688975" algn="l"/>
                <a:tab pos="798513" algn="l"/>
              </a:tabLst>
            </a:pPr>
            <a:r>
              <a:rPr lang="en-US" sz="3600" b="1" dirty="0">
                <a:solidFill>
                  <a:schemeClr val="tx1"/>
                </a:solidFill>
              </a:rPr>
              <a:t>Best Practices for Virtual Caravans 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400050" algn="l"/>
                <a:tab pos="514350" algn="l"/>
                <a:tab pos="688975" algn="l"/>
                <a:tab pos="798513" algn="l"/>
              </a:tabLst>
            </a:pPr>
            <a:endParaRPr lang="en-US" sz="3600" b="1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  <a:tabLst>
                <a:tab pos="400050" algn="l"/>
                <a:tab pos="514350" algn="l"/>
                <a:tab pos="688975" algn="l"/>
                <a:tab pos="798513" algn="l"/>
              </a:tabLst>
            </a:pPr>
            <a:r>
              <a:rPr lang="en-US" sz="3200" b="1" dirty="0">
                <a:solidFill>
                  <a:schemeClr val="tx1"/>
                </a:solidFill>
              </a:rPr>
              <a:t>Plan ahead – </a:t>
            </a:r>
            <a:r>
              <a:rPr lang="en-US" sz="3200" dirty="0">
                <a:solidFill>
                  <a:schemeClr val="tx1"/>
                </a:solidFill>
              </a:rPr>
              <a:t>Highlight the Story of the Property!  Do not show things that “don’t matter or don’t flatter.” 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400050" algn="l"/>
                <a:tab pos="514350" algn="l"/>
                <a:tab pos="688975" algn="l"/>
                <a:tab pos="798513" algn="l"/>
              </a:tabLst>
            </a:pPr>
            <a:endParaRPr lang="en-US" sz="1200" b="1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  <a:tabLst>
                <a:tab pos="400050" algn="l"/>
                <a:tab pos="514350" algn="l"/>
                <a:tab pos="688975" algn="l"/>
                <a:tab pos="798513" algn="l"/>
              </a:tabLst>
            </a:pPr>
            <a:r>
              <a:rPr lang="en-US" sz="3200" b="1" dirty="0">
                <a:solidFill>
                  <a:schemeClr val="tx1"/>
                </a:solidFill>
              </a:rPr>
              <a:t>Consider Your Location/ Content – </a:t>
            </a:r>
            <a:r>
              <a:rPr lang="en-US" sz="3200" dirty="0">
                <a:solidFill>
                  <a:schemeClr val="tx1"/>
                </a:solidFill>
              </a:rPr>
              <a:t>PowerPoint Slides, </a:t>
            </a:r>
            <a:r>
              <a:rPr lang="en-US" sz="3200" dirty="0" err="1">
                <a:solidFill>
                  <a:schemeClr val="tx1"/>
                </a:solidFill>
              </a:rPr>
              <a:t>MoxiPresent</a:t>
            </a:r>
            <a:r>
              <a:rPr lang="en-US" sz="3200" dirty="0">
                <a:solidFill>
                  <a:schemeClr val="tx1"/>
                </a:solidFill>
              </a:rPr>
              <a:t>, MLS Listing Details, Website Listing Detail Page, LIVE Zoom video on location.  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400050" algn="l"/>
                <a:tab pos="514350" algn="l"/>
                <a:tab pos="688975" algn="l"/>
                <a:tab pos="798513" algn="l"/>
              </a:tabLst>
            </a:pPr>
            <a:endParaRPr lang="en-US" sz="12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  <a:tabLst>
                <a:tab pos="400050" algn="l"/>
                <a:tab pos="514350" algn="l"/>
                <a:tab pos="688975" algn="l"/>
                <a:tab pos="798513" algn="l"/>
              </a:tabLst>
            </a:pPr>
            <a:r>
              <a:rPr lang="en-US" sz="3200" b="1" dirty="0">
                <a:solidFill>
                  <a:schemeClr val="tx1"/>
                </a:solidFill>
              </a:rPr>
              <a:t>Promotion</a:t>
            </a:r>
            <a:r>
              <a:rPr lang="en-US" sz="3200" dirty="0">
                <a:solidFill>
                  <a:schemeClr val="tx1"/>
                </a:solidFill>
              </a:rPr>
              <a:t> – Enter in FMLS/ MLS, </a:t>
            </a:r>
            <a:r>
              <a:rPr lang="en-US" sz="3200" dirty="0" err="1">
                <a:solidFill>
                  <a:schemeClr val="tx1"/>
                </a:solidFill>
              </a:rPr>
              <a:t>eFlyers</a:t>
            </a:r>
            <a:r>
              <a:rPr lang="en-US" sz="3200" dirty="0">
                <a:solidFill>
                  <a:schemeClr val="tx1"/>
                </a:solidFill>
              </a:rPr>
              <a:t>, Text messages, Audio Messages with </a:t>
            </a:r>
            <a:r>
              <a:rPr lang="en-US" sz="3200" dirty="0" err="1">
                <a:solidFill>
                  <a:schemeClr val="tx1"/>
                </a:solidFill>
              </a:rPr>
              <a:t>SlyBroadcast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400050" algn="l"/>
                <a:tab pos="514350" algn="l"/>
                <a:tab pos="688975" algn="l"/>
                <a:tab pos="798513" algn="l"/>
              </a:tabLst>
            </a:pPr>
            <a:endParaRPr lang="en-US" sz="12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  <a:tabLst>
                <a:tab pos="400050" algn="l"/>
                <a:tab pos="514350" algn="l"/>
                <a:tab pos="688975" algn="l"/>
                <a:tab pos="798513" algn="l"/>
              </a:tabLst>
            </a:pPr>
            <a:r>
              <a:rPr lang="en-US" sz="3200" b="1" dirty="0">
                <a:solidFill>
                  <a:schemeClr val="tx1"/>
                </a:solidFill>
              </a:rPr>
              <a:t>Get Feedback After Each Property </a:t>
            </a:r>
            <a:r>
              <a:rPr lang="en-US" sz="3200" dirty="0">
                <a:solidFill>
                  <a:schemeClr val="tx1"/>
                </a:solidFill>
              </a:rPr>
              <a:t>– Zoom Poll (requires paid version), Chat Responses, SurveyMonkey, </a:t>
            </a:r>
            <a:r>
              <a:rPr lang="en-US" sz="3200" dirty="0" err="1">
                <a:solidFill>
                  <a:schemeClr val="tx1"/>
                </a:solidFill>
              </a:rPr>
              <a:t>ShowingSuite</a:t>
            </a:r>
            <a:r>
              <a:rPr lang="en-US" sz="3200" dirty="0">
                <a:solidFill>
                  <a:schemeClr val="tx1"/>
                </a:solidFill>
              </a:rPr>
              <a:t>, other… 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400050" algn="l"/>
                <a:tab pos="514350" algn="l"/>
                <a:tab pos="688975" algn="l"/>
                <a:tab pos="798513" algn="l"/>
              </a:tabLst>
            </a:pP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0913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sitting, table&#10;&#10;Description automatically generated">
            <a:extLst>
              <a:ext uri="{FF2B5EF4-FFF2-40B4-BE49-F238E27FC236}">
                <a16:creationId xmlns:a16="http://schemas.microsoft.com/office/drawing/2014/main" id="{4261E2CE-7CE8-0C4E-AD80-D9B74BA7F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73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C3AE9566-2641-4D40-943E-23EF2AAFF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E05262-8C7D-284C-BFB3-694531C47572}"/>
              </a:ext>
            </a:extLst>
          </p:cNvPr>
          <p:cNvSpPr txBox="1"/>
          <p:nvPr/>
        </p:nvSpPr>
        <p:spPr>
          <a:xfrm>
            <a:off x="1530604" y="3840932"/>
            <a:ext cx="8974183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u="sng" dirty="0">
                <a:hlinkClick r:id="rId3"/>
              </a:rPr>
              <a:t>https://support.zoom.us/hc/en-us/categories/200101697</a:t>
            </a:r>
            <a:endParaRPr lang="en-US" sz="2500" u="sng" dirty="0"/>
          </a:p>
          <a:p>
            <a:pPr algn="ctr"/>
            <a:endParaRPr lang="en-US" sz="2500" u="sng" dirty="0"/>
          </a:p>
          <a:p>
            <a:pPr algn="ctr"/>
            <a:r>
              <a:rPr lang="en-US" sz="2500" b="1" u="sng" dirty="0"/>
              <a:t>Training@BHHSGeorgia.com</a:t>
            </a:r>
            <a:endParaRPr lang="en-US" sz="25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2426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B5962835-43D3-614F-BAE3-A1599352D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94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now, window, clouds, covered&#10;&#10;Description automatically generated">
            <a:extLst>
              <a:ext uri="{FF2B5EF4-FFF2-40B4-BE49-F238E27FC236}">
                <a16:creationId xmlns:a16="http://schemas.microsoft.com/office/drawing/2014/main" id="{53D87A63-002C-4A43-8CB7-746046CEB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0EE3E5-DC15-4867-8B04-6E7FDF05B82C}"/>
              </a:ext>
            </a:extLst>
          </p:cNvPr>
          <p:cNvSpPr/>
          <p:nvPr/>
        </p:nvSpPr>
        <p:spPr>
          <a:xfrm>
            <a:off x="6732872" y="963240"/>
            <a:ext cx="5173579" cy="46410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indent="-457200">
              <a:buFont typeface="Arial" panose="020B0604020202020204" pitchFamily="34" charset="0"/>
              <a:buChar char="•"/>
              <a:tabLst>
                <a:tab pos="400050" algn="l"/>
                <a:tab pos="514350" algn="l"/>
                <a:tab pos="688975" algn="l"/>
                <a:tab pos="798513" algn="l"/>
              </a:tabLst>
            </a:pPr>
            <a:r>
              <a:rPr lang="en-US" sz="3600" b="1" dirty="0">
                <a:solidFill>
                  <a:schemeClr val="tx1"/>
                </a:solidFill>
              </a:rPr>
              <a:t>YouTube, Vimeo, Facebook, 3D Tours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400050" algn="l"/>
                <a:tab pos="514350" algn="l"/>
                <a:tab pos="688975" algn="l"/>
                <a:tab pos="798513" algn="l"/>
              </a:tabLst>
            </a:pPr>
            <a:endParaRPr lang="en-US" sz="3600" b="1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  <a:tabLst>
                <a:tab pos="400050" algn="l"/>
                <a:tab pos="514350" algn="l"/>
                <a:tab pos="688975" algn="l"/>
                <a:tab pos="798513" algn="l"/>
              </a:tabLst>
            </a:pPr>
            <a:r>
              <a:rPr lang="en-US" sz="3600" b="1" dirty="0">
                <a:solidFill>
                  <a:schemeClr val="tx1"/>
                </a:solidFill>
              </a:rPr>
              <a:t>Virtual Showing Links on Listing Detail Pages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400050" algn="l"/>
                <a:tab pos="514350" algn="l"/>
                <a:tab pos="688975" algn="l"/>
                <a:tab pos="798513" algn="l"/>
              </a:tabLst>
            </a:pPr>
            <a:endParaRPr lang="en-US" sz="3600" b="1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  <a:tabLst>
                <a:tab pos="400050" algn="l"/>
                <a:tab pos="514350" algn="l"/>
                <a:tab pos="688975" algn="l"/>
                <a:tab pos="798513" algn="l"/>
              </a:tabLst>
            </a:pPr>
            <a:r>
              <a:rPr lang="en-US" sz="3600" b="1" dirty="0">
                <a:solidFill>
                  <a:schemeClr val="tx1"/>
                </a:solidFill>
              </a:rPr>
              <a:t>New Virtual Showing Filtering Options 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400050" algn="l"/>
                <a:tab pos="514350" algn="l"/>
                <a:tab pos="688975" algn="l"/>
                <a:tab pos="798513" algn="l"/>
              </a:tabLst>
            </a:pPr>
            <a:endParaRPr lang="en-US" sz="3600" b="1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  <a:tabLst>
                <a:tab pos="400050" algn="l"/>
                <a:tab pos="514350" algn="l"/>
                <a:tab pos="688975" algn="l"/>
                <a:tab pos="798513" algn="l"/>
              </a:tabLst>
            </a:pP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5ACFFF-C25F-4A30-9CBE-3386F33A7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464" y="963240"/>
            <a:ext cx="5772192" cy="47720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A378C3-6562-47A3-BF93-C083870B6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8560" y="6099005"/>
            <a:ext cx="4629184" cy="39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20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now, window, clouds, covered&#10;&#10;Description automatically generated">
            <a:extLst>
              <a:ext uri="{FF2B5EF4-FFF2-40B4-BE49-F238E27FC236}">
                <a16:creationId xmlns:a16="http://schemas.microsoft.com/office/drawing/2014/main" id="{53D87A63-002C-4A43-8CB7-746046CEB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0EE3E5-DC15-4867-8B04-6E7FDF05B82C}"/>
              </a:ext>
            </a:extLst>
          </p:cNvPr>
          <p:cNvSpPr/>
          <p:nvPr/>
        </p:nvSpPr>
        <p:spPr>
          <a:xfrm>
            <a:off x="448235" y="590477"/>
            <a:ext cx="11301506" cy="56770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tabLst>
                <a:tab pos="400050" algn="l"/>
                <a:tab pos="514350" algn="l"/>
                <a:tab pos="688975" algn="l"/>
                <a:tab pos="798513" algn="l"/>
              </a:tabLst>
            </a:pPr>
            <a:r>
              <a:rPr lang="en-US" sz="3600" b="1" dirty="0">
                <a:solidFill>
                  <a:schemeClr val="tx1"/>
                </a:solidFill>
              </a:rPr>
              <a:t>Best Practices for Virtual Online Showings 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400050" algn="l"/>
                <a:tab pos="514350" algn="l"/>
                <a:tab pos="688975" algn="l"/>
                <a:tab pos="798513" algn="l"/>
              </a:tabLst>
            </a:pPr>
            <a:endParaRPr lang="en-US" sz="3600" b="1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  <a:tabLst>
                <a:tab pos="400050" algn="l"/>
                <a:tab pos="514350" algn="l"/>
                <a:tab pos="688975" algn="l"/>
                <a:tab pos="798513" algn="l"/>
              </a:tabLst>
            </a:pPr>
            <a:r>
              <a:rPr lang="en-US" sz="3200" b="1" dirty="0">
                <a:solidFill>
                  <a:schemeClr val="tx1"/>
                </a:solidFill>
              </a:rPr>
              <a:t>Plan ahead – </a:t>
            </a:r>
            <a:r>
              <a:rPr lang="en-US" sz="3200" dirty="0">
                <a:solidFill>
                  <a:schemeClr val="tx1"/>
                </a:solidFill>
              </a:rPr>
              <a:t>Highlight the Story of the Property!  Do not show things that “don’t matter or don’t flatter.” 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400050" algn="l"/>
                <a:tab pos="514350" algn="l"/>
                <a:tab pos="688975" algn="l"/>
                <a:tab pos="798513" algn="l"/>
              </a:tabLst>
            </a:pPr>
            <a:endParaRPr lang="en-US" sz="3200" b="1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  <a:tabLst>
                <a:tab pos="400050" algn="l"/>
                <a:tab pos="514350" algn="l"/>
                <a:tab pos="688975" algn="l"/>
                <a:tab pos="798513" algn="l"/>
              </a:tabLst>
            </a:pPr>
            <a:r>
              <a:rPr lang="en-US" sz="3200" b="1" dirty="0">
                <a:solidFill>
                  <a:schemeClr val="tx1"/>
                </a:solidFill>
              </a:rPr>
              <a:t>Consider Video Length - </a:t>
            </a:r>
            <a:r>
              <a:rPr lang="en-US" sz="3200" dirty="0">
                <a:solidFill>
                  <a:schemeClr val="tx1"/>
                </a:solidFill>
              </a:rPr>
              <a:t>Zillow </a:t>
            </a:r>
            <a:r>
              <a:rPr lang="en-US" sz="3200" dirty="0" err="1">
                <a:solidFill>
                  <a:schemeClr val="tx1"/>
                </a:solidFill>
              </a:rPr>
              <a:t>WalkThrough</a:t>
            </a:r>
            <a:r>
              <a:rPr lang="en-US" sz="3200" dirty="0">
                <a:solidFill>
                  <a:schemeClr val="tx1"/>
                </a:solidFill>
              </a:rPr>
              <a:t> (2 minutes), Zillow Video (up to 10 minutes)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400050" algn="l"/>
                <a:tab pos="514350" algn="l"/>
                <a:tab pos="688975" algn="l"/>
                <a:tab pos="798513" algn="l"/>
              </a:tabLst>
            </a:pPr>
            <a:endParaRPr lang="en-US" sz="3200" b="1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  <a:tabLst>
                <a:tab pos="400050" algn="l"/>
                <a:tab pos="514350" algn="l"/>
                <a:tab pos="688975" algn="l"/>
                <a:tab pos="798513" algn="l"/>
              </a:tabLst>
            </a:pPr>
            <a:r>
              <a:rPr lang="en-US" sz="3200" b="1" dirty="0">
                <a:solidFill>
                  <a:schemeClr val="tx1"/>
                </a:solidFill>
              </a:rPr>
              <a:t>Consider Branding – </a:t>
            </a:r>
            <a:r>
              <a:rPr lang="en-US" sz="3200" dirty="0">
                <a:solidFill>
                  <a:schemeClr val="tx1"/>
                </a:solidFill>
              </a:rPr>
              <a:t>Branded Videos, Facebook Live, Zoom </a:t>
            </a:r>
            <a:r>
              <a:rPr lang="en-US" sz="3200" u="sng" dirty="0">
                <a:solidFill>
                  <a:schemeClr val="tx1"/>
                </a:solidFill>
              </a:rPr>
              <a:t>cannot</a:t>
            </a:r>
            <a:r>
              <a:rPr lang="en-US" sz="3200" dirty="0">
                <a:solidFill>
                  <a:schemeClr val="tx1"/>
                </a:solidFill>
              </a:rPr>
              <a:t> be added as virtual tours in FMLS, MLS.  Branded videos can be added to Reliance, Zillow, R.com, etc. </a:t>
            </a:r>
          </a:p>
        </p:txBody>
      </p:sp>
    </p:spTree>
    <p:extLst>
      <p:ext uri="{BB962C8B-B14F-4D97-AF65-F5344CB8AC3E}">
        <p14:creationId xmlns:p14="http://schemas.microsoft.com/office/powerpoint/2010/main" val="4250993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now, window, clouds, covered&#10;&#10;Description automatically generated">
            <a:extLst>
              <a:ext uri="{FF2B5EF4-FFF2-40B4-BE49-F238E27FC236}">
                <a16:creationId xmlns:a16="http://schemas.microsoft.com/office/drawing/2014/main" id="{53D87A63-002C-4A43-8CB7-746046CEB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3580B2-9B4F-459E-A9C3-C8D7C1E9F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26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46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now, window, clouds, covered&#10;&#10;Description automatically generated">
            <a:extLst>
              <a:ext uri="{FF2B5EF4-FFF2-40B4-BE49-F238E27FC236}">
                <a16:creationId xmlns:a16="http://schemas.microsoft.com/office/drawing/2014/main" id="{53D87A63-002C-4A43-8CB7-746046CEB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B12732-1E18-47BD-A0AC-FDEAD16CC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997"/>
            <a:ext cx="12192000" cy="678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47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now, window, clouds, covered&#10;&#10;Description automatically generated">
            <a:extLst>
              <a:ext uri="{FF2B5EF4-FFF2-40B4-BE49-F238E27FC236}">
                <a16:creationId xmlns:a16="http://schemas.microsoft.com/office/drawing/2014/main" id="{53D87A63-002C-4A43-8CB7-746046CEB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EF607A-2DB9-48A4-B9C5-8238347EE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055"/>
            <a:ext cx="12192000" cy="578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90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256A1FA-16CB-A849-A1CA-FE18C67D2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705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now, window, clouds, covered&#10;&#10;Description automatically generated">
            <a:extLst>
              <a:ext uri="{FF2B5EF4-FFF2-40B4-BE49-F238E27FC236}">
                <a16:creationId xmlns:a16="http://schemas.microsoft.com/office/drawing/2014/main" id="{53D87A63-002C-4A43-8CB7-746046CEB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7E54B0E-9DCA-440D-9552-C4A147F85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94" y="312882"/>
            <a:ext cx="11353800" cy="639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00342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1728</TotalTime>
  <Words>420</Words>
  <Application>Microsoft Office PowerPoint</Application>
  <PresentationFormat>Widescreen</PresentationFormat>
  <Paragraphs>52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Engravers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Harris Poll Award Available on BHHS Marketing REsource Today!  *  Strict compliance rules apply</dc:title>
  <dc:creator>Tony Floyd</dc:creator>
  <cp:lastModifiedBy>Tony Floyd</cp:lastModifiedBy>
  <cp:revision>58</cp:revision>
  <dcterms:created xsi:type="dcterms:W3CDTF">2020-03-31T21:52:03Z</dcterms:created>
  <dcterms:modified xsi:type="dcterms:W3CDTF">2020-04-10T20:27:23Z</dcterms:modified>
</cp:coreProperties>
</file>