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37"/>
  </p:notesMasterIdLst>
  <p:sldIdLst>
    <p:sldId id="3305" r:id="rId3"/>
    <p:sldId id="1611" r:id="rId4"/>
    <p:sldId id="3311" r:id="rId5"/>
    <p:sldId id="256" r:id="rId6"/>
    <p:sldId id="267" r:id="rId7"/>
    <p:sldId id="1126" r:id="rId8"/>
    <p:sldId id="1128" r:id="rId9"/>
    <p:sldId id="3121" r:id="rId10"/>
    <p:sldId id="3117" r:id="rId11"/>
    <p:sldId id="3119" r:id="rId12"/>
    <p:sldId id="3135" r:id="rId13"/>
    <p:sldId id="3138" r:id="rId14"/>
    <p:sldId id="3315" r:id="rId15"/>
    <p:sldId id="266" r:id="rId16"/>
    <p:sldId id="3307" r:id="rId17"/>
    <p:sldId id="3136" r:id="rId18"/>
    <p:sldId id="3137" r:id="rId19"/>
    <p:sldId id="3304" r:id="rId20"/>
    <p:sldId id="3125" r:id="rId21"/>
    <p:sldId id="3319" r:id="rId22"/>
    <p:sldId id="3310" r:id="rId23"/>
    <p:sldId id="3152" r:id="rId24"/>
    <p:sldId id="3147" r:id="rId25"/>
    <p:sldId id="3318" r:id="rId26"/>
    <p:sldId id="3321" r:id="rId27"/>
    <p:sldId id="260" r:id="rId28"/>
    <p:sldId id="3153" r:id="rId29"/>
    <p:sldId id="499" r:id="rId30"/>
    <p:sldId id="3306" r:id="rId31"/>
    <p:sldId id="3312" r:id="rId32"/>
    <p:sldId id="259" r:id="rId33"/>
    <p:sldId id="273" r:id="rId34"/>
    <p:sldId id="3326" r:id="rId35"/>
    <p:sldId id="332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560"/>
    <a:srgbClr val="2D46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99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0CA-4978-BCDB-1B413ECA01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CA-4978-BCDB-1B413ECA01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CA-4978-BCDB-1B413ECA01F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CA-4978-BCDB-1B413ECA01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U.S. Housing</c:v>
                </c:pt>
                <c:pt idx="1">
                  <c:v>Savings Account</c:v>
                </c:pt>
                <c:pt idx="2">
                  <c:v>Gold</c:v>
                </c:pt>
                <c:pt idx="3">
                  <c:v>U.S. Bonds</c:v>
                </c:pt>
                <c:pt idx="4">
                  <c:v>U.S. Stocks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0.27200000000000002</c:v>
                </c:pt>
                <c:pt idx="1">
                  <c:v>0.218</c:v>
                </c:pt>
                <c:pt idx="2" formatCode="0%">
                  <c:v>0.16</c:v>
                </c:pt>
                <c:pt idx="3">
                  <c:v>0.106</c:v>
                </c:pt>
                <c:pt idx="4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D-4AFE-9965-9E18E61ED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46953008"/>
        <c:axId val="2062646944"/>
      </c:barChart>
      <c:catAx>
        <c:axId val="2469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646944"/>
        <c:crosses val="autoZero"/>
        <c:auto val="1"/>
        <c:lblAlgn val="ctr"/>
        <c:lblOffset val="100"/>
        <c:noMultiLvlLbl val="0"/>
      </c:catAx>
      <c:valAx>
        <c:axId val="20626469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695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02776160"/>
        <c:axId val="402777144"/>
      </c:barChart>
      <c:catAx>
        <c:axId val="4027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77144"/>
        <c:crosses val="autoZero"/>
        <c:auto val="1"/>
        <c:lblAlgn val="ctr"/>
        <c:lblOffset val="100"/>
        <c:noMultiLvlLbl val="0"/>
      </c:catAx>
      <c:valAx>
        <c:axId val="40277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7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C5-1045-80DF-23FCB21FC8E3}"/>
              </c:ext>
            </c:extLst>
          </c:dPt>
          <c:dPt>
            <c:idx val="2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C5-1045-80DF-23FCB21FC8E3}"/>
              </c:ext>
            </c:extLst>
          </c:dPt>
          <c:dPt>
            <c:idx val="2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C5-1045-80DF-23FCB21FC8E3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C5-1045-80DF-23FCB21FC8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65.099999999999994</c:v>
                </c:pt>
                <c:pt idx="1">
                  <c:v>65.400000000000006</c:v>
                </c:pt>
                <c:pt idx="2">
                  <c:v>65.900000000000006</c:v>
                </c:pt>
                <c:pt idx="3">
                  <c:v>66.7</c:v>
                </c:pt>
                <c:pt idx="4">
                  <c:v>67.099999999999994</c:v>
                </c:pt>
                <c:pt idx="5">
                  <c:v>67.5</c:v>
                </c:pt>
                <c:pt idx="6">
                  <c:v>67.8</c:v>
                </c:pt>
                <c:pt idx="7">
                  <c:v>68</c:v>
                </c:pt>
                <c:pt idx="8">
                  <c:v>68.599999999999994</c:v>
                </c:pt>
                <c:pt idx="9">
                  <c:v>69.099999999999994</c:v>
                </c:pt>
                <c:pt idx="10">
                  <c:v>68.5</c:v>
                </c:pt>
                <c:pt idx="11">
                  <c:v>68.400000000000006</c:v>
                </c:pt>
                <c:pt idx="12">
                  <c:v>67.8</c:v>
                </c:pt>
                <c:pt idx="13">
                  <c:v>67.3</c:v>
                </c:pt>
                <c:pt idx="14">
                  <c:v>67.099999999999994</c:v>
                </c:pt>
                <c:pt idx="15">
                  <c:v>66.400000000000006</c:v>
                </c:pt>
                <c:pt idx="16">
                  <c:v>65.400000000000006</c:v>
                </c:pt>
                <c:pt idx="17">
                  <c:v>65</c:v>
                </c:pt>
                <c:pt idx="18">
                  <c:v>64.8</c:v>
                </c:pt>
                <c:pt idx="19">
                  <c:v>63.7</c:v>
                </c:pt>
                <c:pt idx="20">
                  <c:v>63.5</c:v>
                </c:pt>
                <c:pt idx="21">
                  <c:v>63.6</c:v>
                </c:pt>
                <c:pt idx="22">
                  <c:v>64.2</c:v>
                </c:pt>
                <c:pt idx="23">
                  <c:v>64.2</c:v>
                </c:pt>
                <c:pt idx="24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B-4E73-BB88-189037143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64398208"/>
        <c:axId val="364396896"/>
      </c:barChart>
      <c:catAx>
        <c:axId val="3643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96896"/>
        <c:crosses val="autoZero"/>
        <c:auto val="1"/>
        <c:lblAlgn val="ctr"/>
        <c:lblOffset val="100"/>
        <c:noMultiLvlLbl val="0"/>
      </c:catAx>
      <c:valAx>
        <c:axId val="36439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39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96566635261333E-2"/>
          <c:y val="6.1124223674230024E-2"/>
          <c:w val="0.96800686672947733"/>
          <c:h val="0.8504002433417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Q2 2019</c:v>
                </c:pt>
                <c:pt idx="1">
                  <c:v>Q3 2019</c:v>
                </c:pt>
                <c:pt idx="2">
                  <c:v>Q4 2019</c:v>
                </c:pt>
                <c:pt idx="3">
                  <c:v>Q1 2020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64.8</c:v>
                </c:pt>
                <c:pt idx="2">
                  <c:v>65.099999999999994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9-4D81-AA44-01BC4C503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77995208"/>
        <c:axId val="477989304"/>
      </c:barChart>
      <c:catAx>
        <c:axId val="47799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89304"/>
        <c:crosses val="autoZero"/>
        <c:auto val="1"/>
        <c:lblAlgn val="ctr"/>
        <c:lblOffset val="100"/>
        <c:noMultiLvlLbl val="0"/>
      </c:catAx>
      <c:valAx>
        <c:axId val="477989304"/>
        <c:scaling>
          <c:orientation val="minMax"/>
          <c:max val="65.400000000000006"/>
          <c:min val="63.3"/>
        </c:scaling>
        <c:delete val="1"/>
        <c:axPos val="l"/>
        <c:numFmt formatCode="General" sourceLinked="1"/>
        <c:majorTickMark val="out"/>
        <c:minorTickMark val="none"/>
        <c:tickLblPos val="nextTo"/>
        <c:crossAx val="47799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02776160"/>
        <c:axId val="402777144"/>
      </c:barChart>
      <c:catAx>
        <c:axId val="4027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77144"/>
        <c:crosses val="autoZero"/>
        <c:auto val="1"/>
        <c:lblAlgn val="ctr"/>
        <c:lblOffset val="100"/>
        <c:noMultiLvlLbl val="0"/>
      </c:catAx>
      <c:valAx>
        <c:axId val="40277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7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07282745839833E-2"/>
          <c:y val="2.3644178970694589E-2"/>
          <c:w val="0.96661998163262697"/>
          <c:h val="0.95271164205861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80-4711-A0FF-5E378F7A16B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880-4711-A0FF-5E378F7A1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80-4711-A0FF-5E378F7A16B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80-4711-A0FF-5E378F7A16B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880-4711-A0FF-5E378F7A16B9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27132E85-8290-4409-BB2F-271EF707567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80-4711-A0FF-5E378F7A16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6A7E04-6CA4-4279-9736-5ED76291F95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880-4711-A0FF-5E378F7A1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1980</c:v>
                </c:pt>
                <c:pt idx="1">
                  <c:v>1981</c:v>
                </c:pt>
                <c:pt idx="3">
                  <c:v>2001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6.0999999999999999E-2</c:v>
                </c:pt>
                <c:pt idx="1">
                  <c:v>3.5000000000000003E-2</c:v>
                </c:pt>
                <c:pt idx="2">
                  <c:v>-1.9E-2</c:v>
                </c:pt>
                <c:pt idx="3">
                  <c:v>6.6000000000000003E-2</c:v>
                </c:pt>
                <c:pt idx="4">
                  <c:v>-0.19700000000000001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0-4711-A0FF-5E378F7A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46800840"/>
        <c:axId val="346801168"/>
      </c:barChart>
      <c:catAx>
        <c:axId val="34680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801168"/>
        <c:crosses val="autoZero"/>
        <c:auto val="1"/>
        <c:lblAlgn val="ctr"/>
        <c:lblOffset val="100"/>
        <c:noMultiLvlLbl val="0"/>
      </c:catAx>
      <c:valAx>
        <c:axId val="3468011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680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64881901950333E-2"/>
          <c:y val="0"/>
          <c:w val="0.96642661415407805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CF-49DE-BC68-BA433BCC391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7CF-49DE-BC68-BA433BCC39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7CF-49DE-BC68-BA433BCC391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7CF-49DE-BC68-BA433BCC39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7CF-49DE-BC68-BA433BCC3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8.5999999999999993E-2</c:v>
                </c:pt>
                <c:pt idx="1">
                  <c:v>6.5000000000000002E-2</c:v>
                </c:pt>
                <c:pt idx="2">
                  <c:v>8.5000000000000006E-2</c:v>
                </c:pt>
                <c:pt idx="3">
                  <c:v>8.6999999999999994E-2</c:v>
                </c:pt>
                <c:pt idx="4">
                  <c:v>0.125</c:v>
                </c:pt>
                <c:pt idx="5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F-49DE-BC68-BA433BCC3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554726527"/>
        <c:axId val="1335122927"/>
      </c:barChart>
      <c:catAx>
        <c:axId val="155472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22927"/>
        <c:crosses val="autoZero"/>
        <c:auto val="1"/>
        <c:lblAlgn val="ctr"/>
        <c:lblOffset val="100"/>
        <c:noMultiLvlLbl val="0"/>
      </c:catAx>
      <c:valAx>
        <c:axId val="1335122927"/>
        <c:scaling>
          <c:orientation val="minMax"/>
          <c:max val="0.1400000000000000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55472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2785813461015E-2"/>
          <c:y val="0"/>
          <c:w val="0.95274577306570907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4.3999999999999997E-2</c:v>
                </c:pt>
                <c:pt idx="1">
                  <c:v>5.1999999999999998E-2</c:v>
                </c:pt>
                <c:pt idx="2">
                  <c:v>5.5E-2</c:v>
                </c:pt>
                <c:pt idx="3">
                  <c:v>6.4000000000000001E-2</c:v>
                </c:pt>
                <c:pt idx="4">
                  <c:v>4.8000000000000001E-2</c:v>
                </c:pt>
                <c:pt idx="5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74-47A5-8CB9-2C86976BD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554726527"/>
        <c:axId val="1335122927"/>
      </c:barChart>
      <c:catAx>
        <c:axId val="155472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22927"/>
        <c:crosses val="autoZero"/>
        <c:auto val="1"/>
        <c:lblAlgn val="ctr"/>
        <c:lblOffset val="100"/>
        <c:noMultiLvlLbl val="0"/>
      </c:catAx>
      <c:valAx>
        <c:axId val="1335122927"/>
        <c:scaling>
          <c:orientation val="minMax"/>
          <c:max val="0.1400000000000000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55472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AE-4D50-A76C-40C0F10A87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CAE-4D50-A76C-40C0F10A87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AE-4D50-A76C-40C0F10A87B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AE-4D50-A76C-40C0F10A87B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AE-4D50-A76C-40C0F10A87B0}"/>
              </c:ext>
            </c:extLst>
          </c:dPt>
          <c:dPt>
            <c:idx val="5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AE-4D50-A76C-40C0F10A87B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3281C1E-2196-4012-9CE5-A8B137F8BE91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AE-4D50-A76C-40C0F10A87B0}"/>
                </c:ext>
              </c:extLst>
            </c:dLbl>
            <c:dLbl>
              <c:idx val="2"/>
              <c:layout>
                <c:manualLayout>
                  <c:x val="-0.17890725623993461"/>
                  <c:y val="3.9243856766374985E-2"/>
                </c:manualLayout>
              </c:layout>
              <c:tx>
                <c:rich>
                  <a:bodyPr/>
                  <a:lstStyle/>
                  <a:p>
                    <a:fld id="{8DB94BC6-5E2B-4E8D-B7AD-CCCDF0D45024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AE-4D50-A76C-40C0F10A87B0}"/>
                </c:ext>
              </c:extLst>
            </c:dLbl>
            <c:dLbl>
              <c:idx val="3"/>
              <c:layout>
                <c:manualLayout>
                  <c:x val="-0.13403311954249142"/>
                  <c:y val="-9.88974879174737E-2"/>
                </c:manualLayout>
              </c:layout>
              <c:tx>
                <c:rich>
                  <a:bodyPr/>
                  <a:lstStyle/>
                  <a:p>
                    <a:fld id="{308BEF2D-914B-426B-84F0-FD281CA1E4E6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AE-4D50-A76C-40C0F10A87B0}"/>
                </c:ext>
              </c:extLst>
            </c:dLbl>
            <c:dLbl>
              <c:idx val="4"/>
              <c:layout>
                <c:manualLayout>
                  <c:x val="-1.6552014041140938E-2"/>
                  <c:y val="-0.16582685387886564"/>
                </c:manualLayout>
              </c:layout>
              <c:tx>
                <c:rich>
                  <a:bodyPr/>
                  <a:lstStyle/>
                  <a:p>
                    <a:fld id="{7EBF6E2E-5718-43F9-92FC-2DB144707461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AE-4D50-A76C-40C0F10A87B0}"/>
                </c:ext>
              </c:extLst>
            </c:dLbl>
            <c:dLbl>
              <c:idx val="5"/>
              <c:layout>
                <c:manualLayout>
                  <c:x val="0.21543547450049255"/>
                  <c:y val="5.1240981970217203E-2"/>
                </c:manualLayout>
              </c:layout>
              <c:tx>
                <c:rich>
                  <a:bodyPr/>
                  <a:lstStyle/>
                  <a:p>
                    <a:fld id="{AE7D3392-48BB-4A46-A758-699560422136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E-4D50-A76C-40C0F10A8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10%</c:v>
                </c:pt>
                <c:pt idx="1">
                  <c:v>11-20%</c:v>
                </c:pt>
                <c:pt idx="2">
                  <c:v>21-40%</c:v>
                </c:pt>
                <c:pt idx="3">
                  <c:v>41-60%</c:v>
                </c:pt>
                <c:pt idx="4">
                  <c:v>60-99%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6.0999999999999999E-2</c:v>
                </c:pt>
                <c:pt idx="2">
                  <c:v>0.154</c:v>
                </c:pt>
                <c:pt idx="3">
                  <c:v>0.125</c:v>
                </c:pt>
                <c:pt idx="4">
                  <c:v>0.16600000000000001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E-4D50-A76C-40C0F10A87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13-3946-AF6B-08AE60A6CA3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13-3946-AF6B-08AE60A6CA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013-3946-AF6B-08AE60A6CA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013-3946-AF6B-08AE60A6CA32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013-3946-AF6B-08AE60A6CA32}"/>
              </c:ext>
            </c:extLst>
          </c:dPt>
          <c:dPt>
            <c:idx val="5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013-3946-AF6B-08AE60A6CA32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3281C1E-2196-4012-9CE5-A8B137F8BE91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13-3946-AF6B-08AE60A6CA32}"/>
                </c:ext>
              </c:extLst>
            </c:dLbl>
            <c:dLbl>
              <c:idx val="2"/>
              <c:layout>
                <c:manualLayout>
                  <c:x val="-0.17890725623993461"/>
                  <c:y val="3.9243856766374985E-2"/>
                </c:manualLayout>
              </c:layout>
              <c:tx>
                <c:rich>
                  <a:bodyPr/>
                  <a:lstStyle/>
                  <a:p>
                    <a:fld id="{8DB94BC6-5E2B-4E8D-B7AD-CCCDF0D45024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13-3946-AF6B-08AE60A6CA32}"/>
                </c:ext>
              </c:extLst>
            </c:dLbl>
            <c:dLbl>
              <c:idx val="3"/>
              <c:layout>
                <c:manualLayout>
                  <c:x val="-0.13403311954249142"/>
                  <c:y val="-9.88974879174737E-2"/>
                </c:manualLayout>
              </c:layout>
              <c:tx>
                <c:rich>
                  <a:bodyPr/>
                  <a:lstStyle/>
                  <a:p>
                    <a:fld id="{308BEF2D-914B-426B-84F0-FD281CA1E4E6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13-3946-AF6B-08AE60A6CA32}"/>
                </c:ext>
              </c:extLst>
            </c:dLbl>
            <c:dLbl>
              <c:idx val="4"/>
              <c:layout>
                <c:manualLayout>
                  <c:x val="-1.6552014041140938E-2"/>
                  <c:y val="-0.16582685387886564"/>
                </c:manualLayout>
              </c:layout>
              <c:tx>
                <c:rich>
                  <a:bodyPr/>
                  <a:lstStyle/>
                  <a:p>
                    <a:fld id="{7EBF6E2E-5718-43F9-92FC-2DB144707461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013-3946-AF6B-08AE60A6CA32}"/>
                </c:ext>
              </c:extLst>
            </c:dLbl>
            <c:dLbl>
              <c:idx val="5"/>
              <c:layout>
                <c:manualLayout>
                  <c:x val="0.21543547450049255"/>
                  <c:y val="5.1240981970217203E-2"/>
                </c:manualLayout>
              </c:layout>
              <c:tx>
                <c:rich>
                  <a:bodyPr/>
                  <a:lstStyle/>
                  <a:p>
                    <a:fld id="{AE7D3392-48BB-4A46-A758-699560422136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013-3946-AF6B-08AE60A6C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10%</c:v>
                </c:pt>
                <c:pt idx="1">
                  <c:v>11-20%</c:v>
                </c:pt>
                <c:pt idx="2">
                  <c:v>21-40%</c:v>
                </c:pt>
                <c:pt idx="3">
                  <c:v>41-60%</c:v>
                </c:pt>
                <c:pt idx="4">
                  <c:v>60-99%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6.0999999999999999E-2</c:v>
                </c:pt>
                <c:pt idx="2">
                  <c:v>0.154</c:v>
                </c:pt>
                <c:pt idx="3">
                  <c:v>0.125</c:v>
                </c:pt>
                <c:pt idx="4">
                  <c:v>0.16600000000000001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13-3946-AF6B-08AE60A6CA3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explosion val="5"/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C4-45B6-B13B-2F2301AFCC6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B-46C9-A1FA-39795AD78A7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0.53800000000000003</c:v>
                </c:pt>
                <c:pt idx="1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B-46C9-A1FA-39795AD78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E-4C9C-B674-2A7E4319930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CE-4C9C-B674-2A7E4319930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0.27700000000000002</c:v>
                </c:pt>
                <c:pt idx="1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E-4C9C-B674-2A7E43199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8929074752298E-2"/>
          <c:y val="2.6384153271635E-2"/>
          <c:w val="0.90737979440238192"/>
          <c:h val="0.916690318118417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June 2004</c:v>
                </c:pt>
                <c:pt idx="1">
                  <c:v>June 2005</c:v>
                </c:pt>
                <c:pt idx="2">
                  <c:v>June 2006 </c:v>
                </c:pt>
                <c:pt idx="3">
                  <c:v>June 2007</c:v>
                </c:pt>
                <c:pt idx="4">
                  <c:v>June 2008</c:v>
                </c:pt>
                <c:pt idx="5">
                  <c:v>June 2009</c:v>
                </c:pt>
                <c:pt idx="6">
                  <c:v>June 2010</c:v>
                </c:pt>
                <c:pt idx="7">
                  <c:v>June 2011</c:v>
                </c:pt>
                <c:pt idx="8">
                  <c:v>June 2012</c:v>
                </c:pt>
                <c:pt idx="9">
                  <c:v>June 2013</c:v>
                </c:pt>
                <c:pt idx="10">
                  <c:v>June 2014</c:v>
                </c:pt>
                <c:pt idx="11">
                  <c:v>June 2015</c:v>
                </c:pt>
                <c:pt idx="12">
                  <c:v>June 2016</c:v>
                </c:pt>
                <c:pt idx="13">
                  <c:v>June 2017</c:v>
                </c:pt>
                <c:pt idx="14">
                  <c:v>June 2018</c:v>
                </c:pt>
                <c:pt idx="15">
                  <c:v>June 2019</c:v>
                </c:pt>
                <c:pt idx="16">
                  <c:v>Today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378.3</c:v>
                </c:pt>
                <c:pt idx="1">
                  <c:v>802.6</c:v>
                </c:pt>
                <c:pt idx="2">
                  <c:v>868.7</c:v>
                </c:pt>
                <c:pt idx="3">
                  <c:v>547.79999999999995</c:v>
                </c:pt>
                <c:pt idx="4">
                  <c:v>117.7</c:v>
                </c:pt>
                <c:pt idx="5">
                  <c:v>126.2</c:v>
                </c:pt>
                <c:pt idx="6">
                  <c:v>97.7</c:v>
                </c:pt>
                <c:pt idx="7">
                  <c:v>92.6</c:v>
                </c:pt>
                <c:pt idx="8">
                  <c:v>101.7</c:v>
                </c:pt>
                <c:pt idx="9">
                  <c:v>110.8</c:v>
                </c:pt>
                <c:pt idx="10">
                  <c:v>127.5</c:v>
                </c:pt>
                <c:pt idx="11">
                  <c:v>150.69999999999999</c:v>
                </c:pt>
                <c:pt idx="12">
                  <c:v>163.69999999999999</c:v>
                </c:pt>
                <c:pt idx="13">
                  <c:v>178.5</c:v>
                </c:pt>
                <c:pt idx="14">
                  <c:v>181</c:v>
                </c:pt>
                <c:pt idx="15">
                  <c:v>189.8</c:v>
                </c:pt>
                <c:pt idx="16">
                  <c:v>181.3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B-F94B-95C1-8A18070E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98290624"/>
        <c:axId val="-1197634048"/>
      </c:lineChart>
      <c:catAx>
        <c:axId val="-119829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C0C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197634048"/>
        <c:crosses val="autoZero"/>
        <c:auto val="1"/>
        <c:lblAlgn val="ctr"/>
        <c:lblOffset val="100"/>
        <c:tickMarkSkip val="1"/>
        <c:noMultiLvlLbl val="0"/>
      </c:catAx>
      <c:valAx>
        <c:axId val="-1197634048"/>
        <c:scaling>
          <c:orientation val="minMax"/>
          <c:max val="900"/>
        </c:scaling>
        <c:delete val="0"/>
        <c:axPos val="l"/>
        <c:majorGridlines>
          <c:spPr>
            <a:ln w="3175" cap="flat" cmpd="sng" algn="ctr">
              <a:solidFill>
                <a:srgbClr val="C0C0C0"/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C0C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19829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3C3-401B-872B-25CA0952A30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C3-401B-872B-25CA0952A308}"/>
              </c:ext>
            </c:extLst>
          </c:dPt>
          <c:dLbls>
            <c:dLbl>
              <c:idx val="0"/>
              <c:layout>
                <c:manualLayout>
                  <c:x val="-4.7772409233127755E-3"/>
                  <c:y val="0.11386095143783316"/>
                </c:manualLayout>
              </c:layout>
              <c:tx>
                <c:rich>
                  <a:bodyPr/>
                  <a:lstStyle/>
                  <a:p>
                    <a:r>
                      <a:rPr lang="en-US" sz="6000" dirty="0"/>
                      <a:t>8.2</a:t>
                    </a:r>
                    <a:endParaRPr lang="en-US" sz="3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C3-401B-872B-25CA0952A308}"/>
                </c:ext>
              </c:extLst>
            </c:dLbl>
            <c:dLbl>
              <c:idx val="1"/>
              <c:layout>
                <c:manualLayout>
                  <c:x val="-4.7772409233127755E-3"/>
                  <c:y val="-4.503250184784376E-17"/>
                </c:manualLayout>
              </c:layout>
              <c:tx>
                <c:rich>
                  <a:bodyPr/>
                  <a:lstStyle/>
                  <a:p>
                    <a:r>
                      <a:rPr lang="en-US" sz="6000" dirty="0">
                        <a:solidFill>
                          <a:schemeClr val="tx1"/>
                        </a:solidFill>
                      </a:rPr>
                      <a:t>3.1</a:t>
                    </a:r>
                    <a:endParaRPr lang="en-US" sz="40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C3-401B-872B-25CA0952A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2007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3-401B-872B-25CA0952A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91894175"/>
        <c:axId val="288101247"/>
      </c:barChart>
      <c:catAx>
        <c:axId val="19189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101247"/>
        <c:crosses val="autoZero"/>
        <c:auto val="1"/>
        <c:lblAlgn val="ctr"/>
        <c:lblOffset val="100"/>
        <c:noMultiLvlLbl val="0"/>
      </c:catAx>
      <c:valAx>
        <c:axId val="2881012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894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69296583163599E-2"/>
          <c:y val="3.5096358091110738E-2"/>
          <c:w val="0.97618049760764902"/>
          <c:h val="0.88340900758937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 Homes Sales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EDF-43BE-AD24-746B572E07D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DF-43BE-AD24-746B572E07D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EDF-43BE-AD24-746B572E07D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DF-43BE-AD24-746B572E07D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CD1-464E-A9BE-D3B660FF0107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D1-464E-A9BE-D3B660FF0107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CD1-464E-A9BE-D3B660FF0107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D1-464E-A9BE-D3B660FF0107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CD1-464E-A9BE-D3B660FF0107}"/>
              </c:ext>
            </c:extLst>
          </c:dPt>
          <c:cat>
            <c:numRef>
              <c:f>Sheet1!$A$2:$A$32</c:f>
              <c:numCache>
                <c:formatCode>General</c:formatCode>
                <c:ptCount val="31"/>
                <c:pt idx="0">
                  <c:v>1989</c:v>
                </c:pt>
                <c:pt idx="6">
                  <c:v>1995</c:v>
                </c:pt>
                <c:pt idx="11">
                  <c:v>2000</c:v>
                </c:pt>
                <c:pt idx="16">
                  <c:v>2005</c:v>
                </c:pt>
                <c:pt idx="21">
                  <c:v>2010</c:v>
                </c:pt>
                <c:pt idx="26">
                  <c:v>2015</c:v>
                </c:pt>
                <c:pt idx="30">
                  <c:v>2019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3290000</c:v>
                </c:pt>
                <c:pt idx="1">
                  <c:v>3184000</c:v>
                </c:pt>
                <c:pt idx="2">
                  <c:v>3146000</c:v>
                </c:pt>
                <c:pt idx="3">
                  <c:v>3431000</c:v>
                </c:pt>
                <c:pt idx="4">
                  <c:v>3737000</c:v>
                </c:pt>
                <c:pt idx="5">
                  <c:v>3884000</c:v>
                </c:pt>
                <c:pt idx="6">
                  <c:v>3849000</c:v>
                </c:pt>
                <c:pt idx="7">
                  <c:v>4167000</c:v>
                </c:pt>
                <c:pt idx="8">
                  <c:v>4374000</c:v>
                </c:pt>
                <c:pt idx="9">
                  <c:v>4965000</c:v>
                </c:pt>
                <c:pt idx="10">
                  <c:v>5179000</c:v>
                </c:pt>
                <c:pt idx="11">
                  <c:v>5173000</c:v>
                </c:pt>
                <c:pt idx="12">
                  <c:v>5335000</c:v>
                </c:pt>
                <c:pt idx="13">
                  <c:v>5634000</c:v>
                </c:pt>
                <c:pt idx="14">
                  <c:v>6176000</c:v>
                </c:pt>
                <c:pt idx="15">
                  <c:v>6778000</c:v>
                </c:pt>
                <c:pt idx="16">
                  <c:v>7080000</c:v>
                </c:pt>
                <c:pt idx="17">
                  <c:v>6477000</c:v>
                </c:pt>
                <c:pt idx="18">
                  <c:v>5030000</c:v>
                </c:pt>
                <c:pt idx="19">
                  <c:v>4110000</c:v>
                </c:pt>
                <c:pt idx="20">
                  <c:v>4340000</c:v>
                </c:pt>
                <c:pt idx="21">
                  <c:v>4190000</c:v>
                </c:pt>
                <c:pt idx="22">
                  <c:v>4260000</c:v>
                </c:pt>
                <c:pt idx="23">
                  <c:v>4660000</c:v>
                </c:pt>
                <c:pt idx="24">
                  <c:v>5090000</c:v>
                </c:pt>
                <c:pt idx="25">
                  <c:v>4940000</c:v>
                </c:pt>
                <c:pt idx="26">
                  <c:v>5250000</c:v>
                </c:pt>
                <c:pt idx="27">
                  <c:v>5450000</c:v>
                </c:pt>
                <c:pt idx="28">
                  <c:v>5510000</c:v>
                </c:pt>
                <c:pt idx="29">
                  <c:v>5340000</c:v>
                </c:pt>
                <c:pt idx="30">
                  <c:v>5340000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9-4BB1-8A98-20A98FFE6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24099024"/>
        <c:axId val="3241009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127000" cap="rnd">
              <a:solidFill>
                <a:srgbClr val="FFC000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5.3437275763219293E-2"/>
                  <c:y val="-7.8418767135835149E-2"/>
                </c:manualLayout>
              </c:layout>
              <c:tx>
                <c:rich>
                  <a:bodyPr/>
                  <a:lstStyle/>
                  <a:p>
                    <a:fld id="{9600A815-8277-409C-A4DB-82347922A7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1CB-431E-BD48-34AAADAEE1C6}"/>
                </c:ext>
              </c:extLst>
            </c:dLbl>
            <c:dLbl>
              <c:idx val="14"/>
              <c:layout>
                <c:manualLayout>
                  <c:x val="-3.4735511515031584E-2"/>
                  <c:y val="-7.19219996867440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1CB-431E-BD48-34AAADAEE1C6}"/>
                </c:ext>
              </c:extLst>
            </c:dLbl>
            <c:dLbl>
              <c:idx val="21"/>
              <c:layout>
                <c:manualLayout>
                  <c:x val="-5.5065757315728978E-2"/>
                  <c:y val="-6.76226995397007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9.6%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CB-431E-BD48-34AAADAEE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General</c:formatCode>
                <c:ptCount val="31"/>
                <c:pt idx="0">
                  <c:v>1989</c:v>
                </c:pt>
                <c:pt idx="6">
                  <c:v>1995</c:v>
                </c:pt>
                <c:pt idx="11">
                  <c:v>2000</c:v>
                </c:pt>
                <c:pt idx="16">
                  <c:v>2005</c:v>
                </c:pt>
                <c:pt idx="21">
                  <c:v>2010</c:v>
                </c:pt>
                <c:pt idx="26">
                  <c:v>2015</c:v>
                </c:pt>
                <c:pt idx="30">
                  <c:v>2019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5.3</c:v>
                </c:pt>
                <c:pt idx="1">
                  <c:v>5.6</c:v>
                </c:pt>
                <c:pt idx="2">
                  <c:v>6.8</c:v>
                </c:pt>
                <c:pt idx="3">
                  <c:v>7.5</c:v>
                </c:pt>
                <c:pt idx="4">
                  <c:v>6.9</c:v>
                </c:pt>
                <c:pt idx="5">
                  <c:v>6.1</c:v>
                </c:pt>
                <c:pt idx="6">
                  <c:v>5.6</c:v>
                </c:pt>
                <c:pt idx="7">
                  <c:v>5.4</c:v>
                </c:pt>
                <c:pt idx="8">
                  <c:v>4.9000000000000004</c:v>
                </c:pt>
                <c:pt idx="9">
                  <c:v>4.5</c:v>
                </c:pt>
                <c:pt idx="10">
                  <c:v>4.2</c:v>
                </c:pt>
                <c:pt idx="11">
                  <c:v>4</c:v>
                </c:pt>
                <c:pt idx="12">
                  <c:v>4.7</c:v>
                </c:pt>
                <c:pt idx="13">
                  <c:v>5.8</c:v>
                </c:pt>
                <c:pt idx="14">
                  <c:v>6</c:v>
                </c:pt>
                <c:pt idx="15">
                  <c:v>5.5</c:v>
                </c:pt>
                <c:pt idx="16">
                  <c:v>5.0999999999999996</c:v>
                </c:pt>
                <c:pt idx="17">
                  <c:v>4.5999999999999996</c:v>
                </c:pt>
                <c:pt idx="18">
                  <c:v>4.5999999999999996</c:v>
                </c:pt>
                <c:pt idx="19">
                  <c:v>5.8</c:v>
                </c:pt>
                <c:pt idx="20">
                  <c:v>9.3000000000000007</c:v>
                </c:pt>
                <c:pt idx="21">
                  <c:v>9.6</c:v>
                </c:pt>
                <c:pt idx="22">
                  <c:v>8.9</c:v>
                </c:pt>
                <c:pt idx="23">
                  <c:v>8.1</c:v>
                </c:pt>
                <c:pt idx="24">
                  <c:v>7.4</c:v>
                </c:pt>
                <c:pt idx="25">
                  <c:v>6.2</c:v>
                </c:pt>
                <c:pt idx="26">
                  <c:v>5.3</c:v>
                </c:pt>
                <c:pt idx="27">
                  <c:v>4.9000000000000004</c:v>
                </c:pt>
                <c:pt idx="28">
                  <c:v>4.4000000000000004</c:v>
                </c:pt>
                <c:pt idx="29">
                  <c:v>3.9</c:v>
                </c:pt>
                <c:pt idx="30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FB-4B88-9E24-11724B9B5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783880"/>
        <c:axId val="304782568"/>
      </c:lineChart>
      <c:catAx>
        <c:axId val="32409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100992"/>
        <c:crosses val="autoZero"/>
        <c:auto val="1"/>
        <c:lblAlgn val="ctr"/>
        <c:lblOffset val="100"/>
        <c:noMultiLvlLbl val="0"/>
      </c:catAx>
      <c:valAx>
        <c:axId val="324100992"/>
        <c:scaling>
          <c:orientation val="minMax"/>
          <c:max val="70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99024"/>
        <c:crosses val="autoZero"/>
        <c:crossBetween val="between"/>
      </c:valAx>
      <c:valAx>
        <c:axId val="3047825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3880"/>
        <c:crosses val="max"/>
        <c:crossBetween val="between"/>
      </c:valAx>
      <c:catAx>
        <c:axId val="304783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782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65545986066541E-2"/>
          <c:y val="4.7315255118174041E-2"/>
          <c:w val="0.96526890802786691"/>
          <c:h val="0.76634180894230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9300"/>
              </a:solidFill>
              <a:ln>
                <a:solidFill>
                  <a:srgbClr val="FF93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08A-4044-B914-ACE7AD01315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8A-4044-B914-ACE7AD01315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08A-4044-B914-ACE7AD01315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8A-4044-B914-ACE7AD01315D}"/>
              </c:ext>
            </c:extLst>
          </c:dPt>
          <c:dLbls>
            <c:dLbl>
              <c:idx val="0"/>
              <c:layout>
                <c:manualLayout>
                  <c:x val="-1.5786859987333365E-3"/>
                  <c:y val="0.130814202342769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33475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8A-4044-B914-ACE7AD01315D}"/>
                </c:ext>
              </c:extLst>
            </c:dLbl>
            <c:dLbl>
              <c:idx val="1"/>
              <c:layout>
                <c:manualLayout>
                  <c:x val="4.7360579961999083E-3"/>
                  <c:y val="0.135334151631457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33475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8A-4044-B914-ACE7AD01315D}"/>
                </c:ext>
              </c:extLst>
            </c:dLbl>
            <c:dLbl>
              <c:idx val="2"/>
              <c:layout>
                <c:manualLayout>
                  <c:x val="-1.578685998733322E-3"/>
                  <c:y val="0.116661335070339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33475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8A-4044-B914-ACE7AD01315D}"/>
                </c:ext>
              </c:extLst>
            </c:dLbl>
            <c:dLbl>
              <c:idx val="3"/>
              <c:layout>
                <c:manualLayout>
                  <c:x val="-1.1576896920076579E-16"/>
                  <c:y val="0.11672527131603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33475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8A-4044-B914-ACE7AD013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rgbClr val="3347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J.P. Morgan</c:v>
                </c:pt>
                <c:pt idx="1">
                  <c:v>Merrill Lynch</c:v>
                </c:pt>
                <c:pt idx="2">
                  <c:v>Goldman Sachs</c:v>
                </c:pt>
                <c:pt idx="3">
                  <c:v>Wells Fargo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</c:v>
                </c:pt>
                <c:pt idx="1">
                  <c:v>0.156</c:v>
                </c:pt>
                <c:pt idx="2">
                  <c:v>0.15</c:v>
                </c:pt>
                <c:pt idx="3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B-4A2F-9F35-A69DDD59C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683487200"/>
        <c:axId val="1903051088"/>
      </c:barChart>
      <c:catAx>
        <c:axId val="168348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051088"/>
        <c:crosses val="autoZero"/>
        <c:auto val="1"/>
        <c:lblAlgn val="ctr"/>
        <c:lblOffset val="100"/>
        <c:noMultiLvlLbl val="0"/>
      </c:catAx>
      <c:valAx>
        <c:axId val="19030510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8348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5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C46-4745-846A-089A426F8D9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C46-4745-846A-089A426F8D9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C46-4745-846A-089A426F8D9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46-4745-846A-089A426F8D93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C46-4745-846A-089A426F8D93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46-4745-846A-089A426F8D93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C46-4745-846A-089A426F8D93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46-4745-846A-089A426F8D93}"/>
              </c:ext>
            </c:extLst>
          </c:dPt>
          <c:dLbls>
            <c:dLbl>
              <c:idx val="0"/>
              <c:layout>
                <c:manualLayout>
                  <c:x val="-0.19395181392843483"/>
                  <c:y val="-0.22650017492067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3A4214-7A3C-488B-9CAC-C2DF1EEE560C}" type="VALUE">
                      <a:rPr lang="en-US" sz="4000"/>
                      <a:pPr>
                        <a:defRPr sz="2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56232336174339"/>
                      <c:h val="0.114036616727326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C46-4745-846A-089A426F8D9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C46-4745-846A-089A426F8D9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/>
                      <a:t>7.1%</a:t>
                    </a:r>
                    <a:endParaRPr lang="en-US" sz="2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46-4745-846A-089A426F8D9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C46-4745-846A-089A426F8D93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/>
                      <a:t>9.8%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46-4745-846A-089A426F8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0.59499999999999997</c:v>
                </c:pt>
                <c:pt idx="1">
                  <c:v>4.1000000000000002E-2</c:v>
                </c:pt>
                <c:pt idx="2">
                  <c:v>6.0999999999999999E-2</c:v>
                </c:pt>
                <c:pt idx="3">
                  <c:v>2.7E-2</c:v>
                </c:pt>
                <c:pt idx="4" formatCode="0%">
                  <c:v>7.0000000000000007E-2</c:v>
                </c:pt>
                <c:pt idx="5">
                  <c:v>6.6000000000000003E-2</c:v>
                </c:pt>
                <c:pt idx="6">
                  <c:v>4.1000000000000002E-2</c:v>
                </c:pt>
                <c:pt idx="7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6-4745-846A-089A426F8D9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44625189244232"/>
          <c:y val="1.2123443351383711E-2"/>
          <c:w val="0.62704057436854799"/>
          <c:h val="0.861784243643411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E33-4B1F-9481-9905F61D20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33-4B1F-9481-9905F61D20E8}"/>
              </c:ext>
            </c:extLst>
          </c:dPt>
          <c:dLbls>
            <c:dLbl>
              <c:idx val="0"/>
              <c:layout>
                <c:manualLayout>
                  <c:x val="-0.13815464589877588"/>
                  <c:y val="-0.342283050716150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2C839D-E398-47A4-A4A9-06B06D907C53}" type="VALUE">
                      <a:rPr lang="en-US" sz="1800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1229961099134"/>
                      <c:h val="0.227143970272100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33-4B1F-9481-9905F61D20E8}"/>
                </c:ext>
              </c:extLst>
            </c:dLbl>
            <c:dLbl>
              <c:idx val="1"/>
              <c:layout>
                <c:manualLayout>
                  <c:x val="0.11747992670633893"/>
                  <c:y val="0.1407023892685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33-4B1F-9481-9905F61D2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Employed</c:v>
                </c:pt>
                <c:pt idx="1">
                  <c:v>Unemployed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0.85299999999999998</c:v>
                </c:pt>
                <c:pt idx="1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3-4B1F-9481-9905F61D2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80600711181252"/>
          <c:y val="0.92007912580819673"/>
          <c:w val="0.71038785871165266"/>
          <c:h val="7.9920874191803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44625189244232"/>
          <c:y val="1.2123443351383711E-2"/>
          <c:w val="0.62704057436854799"/>
          <c:h val="0.861784243643411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8-4EF0-8457-A2E1D9F74F9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F8-4EF0-8457-A2E1D9F74F99}"/>
              </c:ext>
            </c:extLst>
          </c:dPt>
          <c:dLbls>
            <c:dLbl>
              <c:idx val="0"/>
              <c:layout>
                <c:manualLayout>
                  <c:x val="-0.13815464589877588"/>
                  <c:y val="-0.342283050716150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2C839D-E398-47A4-A4A9-06B06D907C53}" type="VALUE">
                      <a:rPr lang="en-US" sz="1800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1229961099134"/>
                      <c:h val="0.227143970272100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F8-4EF0-8457-A2E1D9F74F99}"/>
                </c:ext>
              </c:extLst>
            </c:dLbl>
            <c:dLbl>
              <c:idx val="1"/>
              <c:layout>
                <c:manualLayout>
                  <c:x val="8.4002718438412421E-2"/>
                  <c:y val="8.40949184747050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F8-4EF0-8457-A2E1D9F74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Temporary </c:v>
                </c:pt>
                <c:pt idx="1">
                  <c:v>Permanent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F8-4EF0-8457-A2E1D9F74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80600711181252"/>
          <c:y val="0.92007912580819673"/>
          <c:w val="0.71038785871165266"/>
          <c:h val="7.9920874191803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51F-48DD-B677-198419808E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Adult Men</c:v>
                </c:pt>
                <c:pt idx="1">
                  <c:v>Adult Women</c:v>
                </c:pt>
                <c:pt idx="2">
                  <c:v>Teenagers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 formatCode="0%">
                  <c:v>0.13</c:v>
                </c:pt>
                <c:pt idx="1">
                  <c:v>0.155</c:v>
                </c:pt>
                <c:pt idx="2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9-435B-BF98-30AB32B87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84224624"/>
        <c:axId val="430735520"/>
      </c:barChart>
      <c:catAx>
        <c:axId val="48422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35520"/>
        <c:crosses val="autoZero"/>
        <c:auto val="1"/>
        <c:lblAlgn val="ctr"/>
        <c:lblOffset val="100"/>
        <c:noMultiLvlLbl val="0"/>
      </c:catAx>
      <c:valAx>
        <c:axId val="430735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422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00127780754461E-2"/>
          <c:y val="4.1698377497288122E-2"/>
          <c:w val="0.9032766739320891"/>
          <c:h val="0.89943546693435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Great Recession 2006-2016 </c:v>
                </c:pt>
              </c:strCache>
            </c:strRef>
          </c:tx>
          <c:spPr>
            <a:ln w="762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-4.4000000000000004</c:v>
                </c:pt>
                <c:pt idx="1">
                  <c:v>-5</c:v>
                </c:pt>
                <c:pt idx="2">
                  <c:v>-7.3</c:v>
                </c:pt>
                <c:pt idx="3">
                  <c:v>-9.9</c:v>
                </c:pt>
                <c:pt idx="4">
                  <c:v>-9.3000000000000007</c:v>
                </c:pt>
                <c:pt idx="5">
                  <c:v>-8.5</c:v>
                </c:pt>
                <c:pt idx="6">
                  <c:v>-7.9</c:v>
                </c:pt>
                <c:pt idx="7">
                  <c:v>-6.7</c:v>
                </c:pt>
                <c:pt idx="8">
                  <c:v>-5.6</c:v>
                </c:pt>
                <c:pt idx="9">
                  <c:v>-5</c:v>
                </c:pt>
                <c:pt idx="10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4-4CC6-8146-FFFA4EB82C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Great Depression 1929-1942</c:v>
                </c:pt>
              </c:strCache>
            </c:strRef>
          </c:tx>
          <c:spPr>
            <a:ln w="762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-3.2</c:v>
                </c:pt>
                <c:pt idx="1">
                  <c:v>-8.6999999999999993</c:v>
                </c:pt>
                <c:pt idx="2">
                  <c:v>-15.9</c:v>
                </c:pt>
                <c:pt idx="3">
                  <c:v>-23.6</c:v>
                </c:pt>
                <c:pt idx="4">
                  <c:v>-24.9</c:v>
                </c:pt>
                <c:pt idx="5">
                  <c:v>-21.7</c:v>
                </c:pt>
                <c:pt idx="6">
                  <c:v>-20.100000000000001</c:v>
                </c:pt>
                <c:pt idx="7">
                  <c:v>-16.899999999999999</c:v>
                </c:pt>
                <c:pt idx="8">
                  <c:v>-14.3</c:v>
                </c:pt>
                <c:pt idx="9">
                  <c:v>-19</c:v>
                </c:pt>
                <c:pt idx="10">
                  <c:v>-17.2</c:v>
                </c:pt>
                <c:pt idx="11">
                  <c:v>-14.6</c:v>
                </c:pt>
                <c:pt idx="12">
                  <c:v>-9.9</c:v>
                </c:pt>
                <c:pt idx="13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4-4CC6-8146-FFFA4EB82C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Goldman Projections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-3.5</c:v>
                </c:pt>
                <c:pt idx="1">
                  <c:v>-15</c:v>
                </c:pt>
                <c:pt idx="2">
                  <c:v>-7</c:v>
                </c:pt>
                <c:pt idx="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04-4CC6-8146-FFFA4EB82C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 Morgan Projections</c:v>
                </c:pt>
              </c:strCache>
            </c:strRef>
          </c:tx>
          <c:spPr>
            <a:ln w="127000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6DF-EA44-A9D0-CFD4080ABA7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6DF-EA44-A9D0-CFD4080ABA78}"/>
              </c:ext>
            </c:extLst>
          </c:dPt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-3.5</c:v>
                </c:pt>
                <c:pt idx="1">
                  <c:v>-20</c:v>
                </c:pt>
                <c:pt idx="2">
                  <c:v>-8.8000000000000007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61-4C92-BC33-4960D968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463999"/>
        <c:axId val="111339343"/>
      </c:lineChart>
      <c:catAx>
        <c:axId val="209346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39343"/>
        <c:crosses val="autoZero"/>
        <c:auto val="1"/>
        <c:lblAlgn val="ctr"/>
        <c:lblOffset val="100"/>
        <c:noMultiLvlLbl val="0"/>
      </c:catAx>
      <c:valAx>
        <c:axId val="111339343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46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20120902655558"/>
          <c:y val="0.72940196102987775"/>
          <c:w val="0.42479879097344453"/>
          <c:h val="0.2149441343473092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46495260426771E-2"/>
          <c:y val="2.2688549233745813E-2"/>
          <c:w val="0.93072963309579093"/>
          <c:h val="0.86179896321288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D-124C-B7DC-AD384E5BBAE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D-124C-B7DC-AD384E5BBAE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D-124C-B7DC-AD384E5BBAE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D-124C-B7DC-AD384E5BBAE2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D-124C-B7DC-AD384E5BBAE2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D-124C-B7DC-AD384E5BBAE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D-124C-B7DC-AD384E5BBAE2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923-A046-B310-030AF67D542D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23-A046-B310-030AF67D542D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923-A046-B310-030AF67D542D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23-A046-B310-030AF67D542D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7AB-7841-9CCC-45FBF09D804D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7490-426B-9372-50E9AE763566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7490-426B-9372-50E9AE763566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7490-426B-9372-50E9AE763566}"/>
              </c:ext>
            </c:extLst>
          </c:dPt>
          <c:cat>
            <c:strRef>
              <c:f>Sheet1!$A$2:$A$25</c:f>
              <c:strCache>
                <c:ptCount val="24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  <c:pt idx="20">
                  <c:v>2021 Q1</c:v>
                </c:pt>
                <c:pt idx="21">
                  <c:v>2021 Q2</c:v>
                </c:pt>
                <c:pt idx="22">
                  <c:v>2021 Q3</c:v>
                </c:pt>
                <c:pt idx="23">
                  <c:v>2021 Q4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3.7</c:v>
                </c:pt>
                <c:pt idx="1">
                  <c:v>3.6</c:v>
                </c:pt>
                <c:pt idx="2">
                  <c:v>3.5</c:v>
                </c:pt>
                <c:pt idx="3">
                  <c:v>3.8</c:v>
                </c:pt>
                <c:pt idx="4" formatCode="0.0">
                  <c:v>4.2</c:v>
                </c:pt>
                <c:pt idx="5" formatCode="0.0">
                  <c:v>4</c:v>
                </c:pt>
                <c:pt idx="6">
                  <c:v>3.9</c:v>
                </c:pt>
                <c:pt idx="7">
                  <c:v>3.9</c:v>
                </c:pt>
                <c:pt idx="8">
                  <c:v>4.3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4.8</c:v>
                </c:pt>
                <c:pt idx="12">
                  <c:v>4.4000000000000004</c:v>
                </c:pt>
                <c:pt idx="13">
                  <c:v>4</c:v>
                </c:pt>
                <c:pt idx="14">
                  <c:v>3.7</c:v>
                </c:pt>
                <c:pt idx="15">
                  <c:v>3.7</c:v>
                </c:pt>
                <c:pt idx="16">
                  <c:v>3.5</c:v>
                </c:pt>
                <c:pt idx="17">
                  <c:v>3.3</c:v>
                </c:pt>
                <c:pt idx="18">
                  <c:v>3.2</c:v>
                </c:pt>
                <c:pt idx="19">
                  <c:v>3.2</c:v>
                </c:pt>
                <c:pt idx="20">
                  <c:v>3.1</c:v>
                </c:pt>
                <c:pt idx="21">
                  <c:v>3.1</c:v>
                </c:pt>
                <c:pt idx="22">
                  <c:v>3.1</c:v>
                </c:pt>
                <c:pt idx="23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FD-124C-B7DC-AD384E5B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984880"/>
        <c:axId val="1256534448"/>
      </c:lineChart>
      <c:catAx>
        <c:axId val="125598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34448"/>
        <c:crosses val="autoZero"/>
        <c:auto val="1"/>
        <c:lblAlgn val="ctr"/>
        <c:lblOffset val="100"/>
        <c:noMultiLvlLbl val="0"/>
      </c:catAx>
      <c:valAx>
        <c:axId val="1256534448"/>
        <c:scaling>
          <c:orientation val="minMax"/>
          <c:max val="5.4"/>
          <c:min val="3"/>
        </c:scaling>
        <c:delete val="1"/>
        <c:axPos val="l"/>
        <c:numFmt formatCode="General" sourceLinked="0"/>
        <c:majorTickMark val="out"/>
        <c:minorTickMark val="none"/>
        <c:tickLblPos val="nextTo"/>
        <c:crossAx val="1255984880"/>
        <c:crosses val="autoZero"/>
        <c:crossBetween val="between"/>
        <c:majorUnit val="0.5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6-4BD0-A989-77D45F42379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6-4BD0-A989-77D45F42379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5.2999999999999999E-2</c:v>
                </c:pt>
                <c:pt idx="1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86-4BD0-A989-77D45F42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31-425A-95C1-26757C474B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31-425A-95C1-26757C474B8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0.158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1-425A-95C1-26757C47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E-4C9C-B674-2A7E4319930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CE-4C9C-B674-2A7E4319930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0.27700000000000002</c:v>
                </c:pt>
                <c:pt idx="1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E-4C9C-B674-2A7E43199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6-4BD0-A989-77D45F42379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6-4BD0-A989-77D45F42379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5.2999999999999999E-2</c:v>
                </c:pt>
                <c:pt idx="1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86-4BD0-A989-77D45F42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31-425A-95C1-26757C474B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31-425A-95C1-26757C474B8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0.158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1-425A-95C1-26757C47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5C-490F-BD6A-20A9BDA3473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5C-490F-BD6A-20A9BDA3473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0.51300000000000001</c:v>
                </c:pt>
                <c:pt idx="1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5C-490F-BD6A-20A9BDA3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E17E0-D3FA-44F3-A2DA-0705C8D79A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DF0D-79B1-46D2-AAE0-582C1686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news.release/empsit.nr0.ht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C7684-E1EE-4048-89EF-0EB96CA6D2D1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4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www.freddiemac.com</a:t>
            </a:r>
            <a:r>
              <a:rPr lang="en-US" dirty="0"/>
              <a:t>/research/datasets/refinance-stats/</a:t>
            </a:r>
            <a:r>
              <a:rPr lang="en-US" dirty="0" err="1"/>
              <a:t>index.page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95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4F5A-5136-4D7C-AFD9-C37F51CB1B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46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  <a:p>
            <a:r>
              <a:rPr lang="en-US" dirty="0"/>
              <a:t>https://www.corelogic.com/insights-download/loan-performance-insights-report.aspx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4F5A-5136-4D7C-AFD9-C37F51CB1B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6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</a:t>
            </a:r>
            <a:r>
              <a:rPr lang="en-US" altLang="en-US" dirty="0" err="1"/>
              <a:t>www.mba.org</a:t>
            </a:r>
            <a:r>
              <a:rPr lang="en-US" altLang="en-US" dirty="0"/>
              <a:t>/news-research-and-resources/newsroom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</a:t>
            </a:r>
            <a:r>
              <a:rPr lang="en-US" altLang="en-US" dirty="0" err="1"/>
              <a:t>www.mba.org</a:t>
            </a:r>
            <a:r>
              <a:rPr lang="en-US" altLang="en-US" dirty="0"/>
              <a:t>/news-research-and-resources/research-and-economics/single-family-research/mortgage-credit-availability-index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C4D00-A67A-3749-A6B2-C4B558EAD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1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nar.realtor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55293-A01F-1A42-9F35-6A9EF9242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03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https://www.nar.realtor/research-and-statistics/housing-statistics/existing-home-sales</a:t>
            </a:r>
          </a:p>
          <a:p>
            <a:r>
              <a:rPr lang="en-US" dirty="0"/>
              <a:t>https://data.bls.gov/timeseries/LNU04000000?years_option=all_years&amp;periods_option=specific_periods&amp;periods=Annual+Data</a:t>
            </a:r>
          </a:p>
          <a:p>
            <a:r>
              <a:rPr lang="en-US" dirty="0"/>
              <a:t>https://data.bls.gov/timeseries/LNS14000000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7A32EA-FBF9-4540-BAE3-1763C1B9EA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756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8709B-8B9C-304B-9EA3-8AAB1C842B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7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597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https://www.bls.gov/news.release/empsit.nr0.htm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B8D5-5FDC-4397-88C0-9E8944842D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48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www.thebalance.com/unemployment-rate-by-year-3305506</a:t>
            </a:r>
          </a:p>
          <a:p>
            <a:endParaRPr lang="en-US" dirty="0"/>
          </a:p>
          <a:p>
            <a:r>
              <a:rPr lang="en-US" dirty="0"/>
              <a:t>What about unemployment and the housing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4B903-A3CD-465A-903C-7ABA1CDDA6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https://www.calculatedriskblog.com/2020/03/the-economic-outlook.html</a:t>
            </a:r>
          </a:p>
          <a:p>
            <a:r>
              <a:rPr lang="en-US" dirty="0"/>
              <a:t>https://markets.businessinsider.com/news/stocks/us-recession-coronavirus-gdp-plunge-2q-forecast-economy-morgan-stanley-2020-3-1029023137</a:t>
            </a:r>
          </a:p>
          <a:p>
            <a:r>
              <a:rPr lang="en-US" dirty="0"/>
              <a:t>https://www.foxbusiness.com/markets/coronavirus-gdp-impact-bigger-than-financial-crisis-j-p-morgan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20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https://www.goldmansachs.com/insights/pages/gs-research/us-daily-20-mar-2020/report.pdf</a:t>
            </a:r>
          </a:p>
          <a:p>
            <a:r>
              <a:rPr lang="en-US" dirty="0"/>
              <a:t>https://www.jpmorgan.com/global/research/fallout-from-covid19</a:t>
            </a:r>
          </a:p>
          <a:p>
            <a:r>
              <a:rPr lang="en-US" dirty="0"/>
              <a:t>https://www.marketwatch.com/story/morgan-stanley-releases-new-forecast-showing-us-economy-may-drop-as-much-as-38-2020-04-03</a:t>
            </a:r>
          </a:p>
          <a:p>
            <a:r>
              <a:rPr lang="en-US" dirty="0"/>
              <a:t>https://olui2.fs.ml.com/Publish/Content/application/pdf/GWMOL/ME-cio-weekly-letter.pdf</a:t>
            </a:r>
          </a:p>
          <a:p>
            <a:r>
              <a:rPr lang="en-US" dirty="0"/>
              <a:t>https://www08.wellsfargomedia.com/assets/pdf/commercial/insights/economics/monthly-outlook/forecast-update-20200325.pdf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3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https://hbr.org/2020/03/what-coronavirus-could-mean-for-the-global-economy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16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9363" y="695325"/>
            <a:ext cx="45116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0697E-599A-4C47-AB53-9AF301B7C6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http://www.freddiemac.com/fmac-resources/research/pdf/202004-Forecast.pdf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791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http://www.freddiemac.com/research/forecast/20200413_quarterly_forecast_housing_challenges.page?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http://www.fanniemae.com/portal/research-insights/forecast.html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https://www.mba.org/news-research-and-resources/research-and-economics/forecasts-and-commentary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https://www.nar.realtor/research-and-statistics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D5C8A-81A1-4C93-B7AD-A3785F2C2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D5C8A-81A1-4C93-B7AD-A3785F2C2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62AB2-D219-4AA8-8FB8-02DC09FDCC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https://www.census.gov/housing/hvs/files/currenthvspress.pdf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A980-D333-284A-BF59-16285F4B9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5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https://www.census.gov/housing/hvs/files/currenthvspress.pdf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A980-D333-284A-BF59-16285F4B9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5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https://www.corelogic.com/blog/2019/03/housing-recessions-and-recoveries.aspx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https://www.blackknightinc.com/black-knights-december-2019-mortgage-monitor-2/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61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1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0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5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2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4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65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7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3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62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9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2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3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4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9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6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1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7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26941" y="605118"/>
            <a:ext cx="8101770" cy="53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542" b="1" dirty="0">
                <a:solidFill>
                  <a:prstClr val="white"/>
                </a:solidFill>
              </a:rPr>
              <a:t>Comparisons To </a:t>
            </a:r>
            <a:br>
              <a:rPr lang="en-US" altLang="en-US" sz="8542" b="1" dirty="0">
                <a:solidFill>
                  <a:prstClr val="white"/>
                </a:solidFill>
              </a:rPr>
            </a:br>
            <a:r>
              <a:rPr lang="en-US" altLang="en-US" sz="8542" b="1" dirty="0">
                <a:solidFill>
                  <a:prstClr val="white"/>
                </a:solidFill>
              </a:rPr>
              <a:t>Prior Economic </a:t>
            </a:r>
            <a:br>
              <a:rPr lang="en-US" altLang="en-US" sz="8542" b="1" dirty="0">
                <a:solidFill>
                  <a:prstClr val="white"/>
                </a:solidFill>
              </a:rPr>
            </a:br>
            <a:r>
              <a:rPr lang="en-US" altLang="en-US" sz="8542" b="1" dirty="0">
                <a:solidFill>
                  <a:prstClr val="white"/>
                </a:solidFill>
              </a:rPr>
              <a:t>Downturns </a:t>
            </a:r>
            <a:br>
              <a:rPr lang="en-US" altLang="en-US" sz="8542" b="1" dirty="0">
                <a:solidFill>
                  <a:prstClr val="white"/>
                </a:solidFill>
              </a:rPr>
            </a:br>
            <a:r>
              <a:rPr lang="en-US" altLang="en-US" sz="8542" b="1" dirty="0">
                <a:solidFill>
                  <a:prstClr val="white"/>
                </a:solidFill>
              </a:rPr>
              <a:t>Or Recessions</a:t>
            </a:r>
            <a:endParaRPr lang="en-US" altLang="en-US" sz="2718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7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97A73B-1FFE-4C8C-BCAE-0BA4F86AB79E}"/>
              </a:ext>
            </a:extLst>
          </p:cNvPr>
          <p:cNvGraphicFramePr/>
          <p:nvPr/>
        </p:nvGraphicFramePr>
        <p:xfrm>
          <a:off x="313679" y="551432"/>
          <a:ext cx="8431305" cy="586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1B16E5-E555-4E5B-A6F9-D7931A757613}"/>
              </a:ext>
            </a:extLst>
          </p:cNvPr>
          <p:cNvSpPr txBox="1"/>
          <p:nvPr/>
        </p:nvSpPr>
        <p:spPr>
          <a:xfrm>
            <a:off x="920053" y="3691838"/>
            <a:ext cx="5192447" cy="1347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4271" dirty="0">
                <a:solidFill>
                  <a:prstClr val="black"/>
                </a:solidFill>
                <a:latin typeface="Calibri"/>
              </a:rPr>
              <a:t>HOME PRICE CHANGE </a:t>
            </a:r>
          </a:p>
          <a:p>
            <a:pPr defTabSz="887553">
              <a:defRPr/>
            </a:pPr>
            <a:r>
              <a:rPr lang="en-US" sz="3883" dirty="0">
                <a:solidFill>
                  <a:prstClr val="black"/>
                </a:solidFill>
                <a:latin typeface="Calibri"/>
              </a:rPr>
              <a:t>During Last 5 Recessions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B06E9-FE58-4207-8E58-29CB1E09DEEC}"/>
              </a:ext>
            </a:extLst>
          </p:cNvPr>
          <p:cNvSpPr txBox="1"/>
          <p:nvPr/>
        </p:nvSpPr>
        <p:spPr>
          <a:xfrm>
            <a:off x="4209852" y="1776889"/>
            <a:ext cx="691215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941" dirty="0">
                <a:solidFill>
                  <a:prstClr val="black"/>
                </a:solidFill>
                <a:latin typeface="Calibri"/>
              </a:rPr>
              <a:t>1991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DE45E-6321-42C6-B447-D108711B97FA}"/>
              </a:ext>
            </a:extLst>
          </p:cNvPr>
          <p:cNvSpPr txBox="1"/>
          <p:nvPr/>
        </p:nvSpPr>
        <p:spPr>
          <a:xfrm>
            <a:off x="7330049" y="1776889"/>
            <a:ext cx="691215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941" dirty="0">
                <a:solidFill>
                  <a:prstClr val="black"/>
                </a:solidFill>
                <a:latin typeface="Calibri"/>
              </a:rPr>
              <a:t>2008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B1AD7-D4F0-4744-B3F1-E9A5F8E0A105}"/>
              </a:ext>
            </a:extLst>
          </p:cNvPr>
          <p:cNvSpPr txBox="1"/>
          <p:nvPr/>
        </p:nvSpPr>
        <p:spPr>
          <a:xfrm>
            <a:off x="7954659" y="6418248"/>
            <a:ext cx="790324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127028195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C089E5-572C-4514-B4C3-9B5C0121932F}"/>
              </a:ext>
            </a:extLst>
          </p:cNvPr>
          <p:cNvGrpSpPr/>
          <p:nvPr/>
        </p:nvGrpSpPr>
        <p:grpSpPr>
          <a:xfrm>
            <a:off x="426151" y="1467015"/>
            <a:ext cx="8375454" cy="4597081"/>
            <a:chOff x="462532" y="292608"/>
            <a:chExt cx="8314629" cy="5959336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5ED033E8-0C77-4221-BEC0-AC39FA5F7205}"/>
                </a:ext>
              </a:extLst>
            </p:cNvPr>
            <p:cNvGraphicFramePr/>
            <p:nvPr/>
          </p:nvGraphicFramePr>
          <p:xfrm>
            <a:off x="462532" y="292608"/>
            <a:ext cx="4109468" cy="5959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026565A3-2B0C-479A-A944-339C331CA59B}"/>
                </a:ext>
              </a:extLst>
            </p:cNvPr>
            <p:cNvGraphicFramePr/>
            <p:nvPr/>
          </p:nvGraphicFramePr>
          <p:xfrm>
            <a:off x="4667693" y="292608"/>
            <a:ext cx="4109468" cy="5959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09100A-BBDD-4A93-A7A6-294894D6103C}"/>
              </a:ext>
            </a:extLst>
          </p:cNvPr>
          <p:cNvSpPr txBox="1"/>
          <p:nvPr/>
        </p:nvSpPr>
        <p:spPr>
          <a:xfrm>
            <a:off x="721618" y="4253559"/>
            <a:ext cx="3548594" cy="719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The 6 years leading up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to the housing crash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D7F6B-198C-44B8-871E-94C577A528DB}"/>
              </a:ext>
            </a:extLst>
          </p:cNvPr>
          <p:cNvSpPr txBox="1"/>
          <p:nvPr/>
        </p:nvSpPr>
        <p:spPr>
          <a:xfrm>
            <a:off x="5550262" y="4410389"/>
            <a:ext cx="2449738" cy="405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The last 6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A7EBA-A99D-4F3D-A6F4-D5EC46D07FC2}"/>
              </a:ext>
            </a:extLst>
          </p:cNvPr>
          <p:cNvSpPr txBox="1"/>
          <p:nvPr/>
        </p:nvSpPr>
        <p:spPr>
          <a:xfrm>
            <a:off x="128151" y="469045"/>
            <a:ext cx="8875059" cy="80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659" dirty="0">
                <a:solidFill>
                  <a:prstClr val="black"/>
                </a:solidFill>
                <a:latin typeface="Times" panose="02020603050405020304" pitchFamily="18" charset="0"/>
              </a:rPr>
              <a:t>Annual Home Price Appreciation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CB972-07B5-F94E-97BB-866BC41CE358}"/>
              </a:ext>
            </a:extLst>
          </p:cNvPr>
          <p:cNvSpPr txBox="1"/>
          <p:nvPr/>
        </p:nvSpPr>
        <p:spPr>
          <a:xfrm>
            <a:off x="7821850" y="6286032"/>
            <a:ext cx="986167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Black Knight</a:t>
            </a:r>
          </a:p>
        </p:txBody>
      </p:sp>
    </p:spTree>
    <p:extLst>
      <p:ext uri="{BB962C8B-B14F-4D97-AF65-F5344CB8AC3E}">
        <p14:creationId xmlns:p14="http://schemas.microsoft.com/office/powerpoint/2010/main" val="189287177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D0584-08D2-4498-B26D-B2FC18E283BF}"/>
              </a:ext>
            </a:extLst>
          </p:cNvPr>
          <p:cNvSpPr txBox="1"/>
          <p:nvPr/>
        </p:nvSpPr>
        <p:spPr>
          <a:xfrm>
            <a:off x="134471" y="383924"/>
            <a:ext cx="8875059" cy="12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659" dirty="0">
                <a:solidFill>
                  <a:prstClr val="black"/>
                </a:solidFill>
                <a:latin typeface="Times" panose="02020603050405020304" pitchFamily="18" charset="0"/>
              </a:rPr>
              <a:t>Total Home Equity Cashed Out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18" i="1" dirty="0">
                <a:solidFill>
                  <a:prstClr val="black"/>
                </a:solidFill>
                <a:latin typeface="Times" panose="02020603050405020304" pitchFamily="18" charset="0"/>
              </a:rPr>
              <a:t>by Refinance in Billions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EB8EA-7094-40A5-955B-3E218F5D2541}"/>
              </a:ext>
            </a:extLst>
          </p:cNvPr>
          <p:cNvGraphicFramePr>
            <a:graphicFrameLocks noGrp="1"/>
          </p:cNvGraphicFramePr>
          <p:nvPr/>
        </p:nvGraphicFramePr>
        <p:xfrm>
          <a:off x="539166" y="2189747"/>
          <a:ext cx="3820930" cy="363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65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1910465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Year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Dollars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2005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$263B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2006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$321B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2007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$240B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$824B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CC05874-169B-4F32-BB9E-3156BDC448A1}"/>
              </a:ext>
            </a:extLst>
          </p:cNvPr>
          <p:cNvGraphicFramePr>
            <a:graphicFrameLocks noGrp="1"/>
          </p:cNvGraphicFramePr>
          <p:nvPr/>
        </p:nvGraphicFramePr>
        <p:xfrm>
          <a:off x="4783903" y="2189746"/>
          <a:ext cx="3820930" cy="363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65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1910465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Year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Dollars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2017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$71B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2018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$87B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2019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$74B*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$232B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9320E2-CDD5-4FA3-B7B5-950371D30CF1}"/>
              </a:ext>
            </a:extLst>
          </p:cNvPr>
          <p:cNvSpPr txBox="1"/>
          <p:nvPr/>
        </p:nvSpPr>
        <p:spPr>
          <a:xfrm>
            <a:off x="474229" y="1666333"/>
            <a:ext cx="1261644" cy="98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12" dirty="0">
                <a:solidFill>
                  <a:prstClr val="black"/>
                </a:solidFill>
                <a:latin typeface="Times" panose="02020603050405020304" pitchFamily="18" charset="0"/>
              </a:rPr>
              <a:t>Then…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E54F8-C994-4413-A45B-6CFA0D689D59}"/>
              </a:ext>
            </a:extLst>
          </p:cNvPr>
          <p:cNvSpPr txBox="1"/>
          <p:nvPr/>
        </p:nvSpPr>
        <p:spPr>
          <a:xfrm>
            <a:off x="4697794" y="1666333"/>
            <a:ext cx="1454367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12" dirty="0">
                <a:solidFill>
                  <a:prstClr val="black"/>
                </a:solidFill>
                <a:latin typeface="Times" panose="02020603050405020304" pitchFamily="18" charset="0"/>
              </a:rPr>
              <a:t>Now…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3B191-400D-49C0-9D9E-52C7B5248010}"/>
              </a:ext>
            </a:extLst>
          </p:cNvPr>
          <p:cNvSpPr txBox="1"/>
          <p:nvPr/>
        </p:nvSpPr>
        <p:spPr>
          <a:xfrm>
            <a:off x="539166" y="5990597"/>
            <a:ext cx="8065668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10" i="1" dirty="0">
                <a:solidFill>
                  <a:prstClr val="black"/>
                </a:solidFill>
                <a:latin typeface="Times" panose="02020603050405020304" pitchFamily="18" charset="0"/>
              </a:rPr>
              <a:t>*Using the first 3 quarter estimates from Freddie Mac and estimating $20B for the 4th quarter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D5050-9DDD-8045-BED5-C98D5A92F9D0}"/>
              </a:ext>
            </a:extLst>
          </p:cNvPr>
          <p:cNvSpPr txBox="1"/>
          <p:nvPr/>
        </p:nvSpPr>
        <p:spPr>
          <a:xfrm>
            <a:off x="7671445" y="6339650"/>
            <a:ext cx="942887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Freddie Mac</a:t>
            </a:r>
          </a:p>
        </p:txBody>
      </p:sp>
    </p:spTree>
    <p:extLst>
      <p:ext uri="{BB962C8B-B14F-4D97-AF65-F5344CB8AC3E}">
        <p14:creationId xmlns:p14="http://schemas.microsoft.com/office/powerpoint/2010/main" val="168627258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D7392C-FABB-4FEA-B303-25503D776D11}"/>
              </a:ext>
            </a:extLst>
          </p:cNvPr>
          <p:cNvSpPr/>
          <p:nvPr/>
        </p:nvSpPr>
        <p:spPr>
          <a:xfrm>
            <a:off x="-63409" y="-6440"/>
            <a:ext cx="9296575" cy="696747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485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4E32EA-3296-4135-B49D-5A761F127D4A}"/>
              </a:ext>
            </a:extLst>
          </p:cNvPr>
          <p:cNvGraphicFramePr/>
          <p:nvPr/>
        </p:nvGraphicFramePr>
        <p:xfrm>
          <a:off x="2208943" y="228511"/>
          <a:ext cx="6791217" cy="621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D6477D-00CA-4DCD-AFBB-A369CE147F5E}"/>
              </a:ext>
            </a:extLst>
          </p:cNvPr>
          <p:cNvSpPr txBox="1"/>
          <p:nvPr/>
        </p:nvSpPr>
        <p:spPr>
          <a:xfrm>
            <a:off x="517287" y="816795"/>
            <a:ext cx="31636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Percentage of </a:t>
            </a:r>
          </a:p>
          <a:p>
            <a:r>
              <a:rPr lang="en-US" sz="4000" dirty="0">
                <a:solidFill>
                  <a:schemeClr val="bg1"/>
                </a:solidFill>
              </a:rPr>
              <a:t>Homeowner </a:t>
            </a:r>
          </a:p>
          <a:p>
            <a:r>
              <a:rPr lang="en-US" sz="4000" dirty="0">
                <a:solidFill>
                  <a:schemeClr val="bg1"/>
                </a:solidFill>
              </a:rPr>
              <a:t>Equity 2020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00FF3-6AAF-447E-B1A3-5503819FAC5D}"/>
              </a:ext>
            </a:extLst>
          </p:cNvPr>
          <p:cNvSpPr txBox="1"/>
          <p:nvPr/>
        </p:nvSpPr>
        <p:spPr>
          <a:xfrm>
            <a:off x="7199667" y="6475600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John Burns Consulting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50AD3E5-1489-244E-BBED-7645F9B24359}"/>
              </a:ext>
            </a:extLst>
          </p:cNvPr>
          <p:cNvGraphicFramePr/>
          <p:nvPr/>
        </p:nvGraphicFramePr>
        <p:xfrm>
          <a:off x="2208943" y="228511"/>
          <a:ext cx="6791217" cy="621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3940353-2CB8-864E-AB09-DE17373517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/>
          <a:stretch/>
        </p:blipFill>
        <p:spPr>
          <a:xfrm>
            <a:off x="2822492" y="5187061"/>
            <a:ext cx="5452493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D7392C-FABB-4FEA-B303-25503D776D11}"/>
              </a:ext>
            </a:extLst>
          </p:cNvPr>
          <p:cNvSpPr/>
          <p:nvPr/>
        </p:nvSpPr>
        <p:spPr>
          <a:xfrm>
            <a:off x="0" y="0"/>
            <a:ext cx="9143999" cy="4587825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485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DB5A74-7184-4C9A-8353-9DD5BC1D7508}"/>
              </a:ext>
            </a:extLst>
          </p:cNvPr>
          <p:cNvGrpSpPr/>
          <p:nvPr/>
        </p:nvGrpSpPr>
        <p:grpSpPr>
          <a:xfrm>
            <a:off x="355982" y="3987485"/>
            <a:ext cx="4216018" cy="2832543"/>
            <a:chOff x="355982" y="4025457"/>
            <a:chExt cx="4216018" cy="283254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E76E69-D58D-4A3D-ABE7-27F7C3F567F1}"/>
                </a:ext>
              </a:extLst>
            </p:cNvPr>
            <p:cNvSpPr txBox="1"/>
            <p:nvPr/>
          </p:nvSpPr>
          <p:spPr>
            <a:xfrm flipH="1">
              <a:off x="355982" y="4774889"/>
              <a:ext cx="381000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33485F"/>
                  </a:solidFill>
                </a:rPr>
                <a:t>42% </a:t>
              </a:r>
            </a:p>
            <a:p>
              <a:pPr algn="ctr"/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 all homes are owned </a:t>
              </a:r>
            </a:p>
            <a:p>
              <a:pPr algn="ctr"/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‘free and clear’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A4137D8-15FE-4DCD-97F9-E087F219C2F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025457"/>
              <a:ext cx="0" cy="283254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1A7D0E3-63A3-43F7-BE4D-0D201EF363AE}"/>
              </a:ext>
            </a:extLst>
          </p:cNvPr>
          <p:cNvSpPr txBox="1"/>
          <p:nvPr/>
        </p:nvSpPr>
        <p:spPr>
          <a:xfrm>
            <a:off x="4165983" y="1024999"/>
            <a:ext cx="4214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of all homes in America have at least </a:t>
            </a:r>
            <a:r>
              <a:rPr lang="en-US" sz="4000" b="1" dirty="0">
                <a:solidFill>
                  <a:schemeClr val="bg1"/>
                </a:solidFill>
              </a:rPr>
              <a:t>60% equity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A7A9717-3EDC-416D-B80E-166AB646A8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9"/>
            </a:avLst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B032F-E3B4-4EE8-9DAA-F681737AEA39}"/>
              </a:ext>
            </a:extLst>
          </p:cNvPr>
          <p:cNvSpPr/>
          <p:nvPr/>
        </p:nvSpPr>
        <p:spPr>
          <a:xfrm>
            <a:off x="3082223" y="6417535"/>
            <a:ext cx="1462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50000"/>
                  </a:prstClr>
                </a:solidFill>
              </a:rPr>
              <a:t>John Burns Consulting</a:t>
            </a:r>
            <a:endParaRPr lang="en-US" sz="1200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D9A5682-C94C-4A51-BCE4-9500265DF374}"/>
              </a:ext>
            </a:extLst>
          </p:cNvPr>
          <p:cNvGraphicFramePr/>
          <p:nvPr/>
        </p:nvGraphicFramePr>
        <p:xfrm>
          <a:off x="340235" y="153267"/>
          <a:ext cx="4377503" cy="369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1123511-5F1D-44F7-A73A-33D58D030D1A}"/>
              </a:ext>
            </a:extLst>
          </p:cNvPr>
          <p:cNvSpPr txBox="1"/>
          <p:nvPr/>
        </p:nvSpPr>
        <p:spPr>
          <a:xfrm>
            <a:off x="2648712" y="1616804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58.7%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310F06-50EA-49C2-A9E7-A24E3AA83FA4}"/>
              </a:ext>
            </a:extLst>
          </p:cNvPr>
          <p:cNvSpPr txBox="1"/>
          <p:nvPr/>
        </p:nvSpPr>
        <p:spPr>
          <a:xfrm>
            <a:off x="113016" y="3921124"/>
            <a:ext cx="8917968" cy="646331"/>
          </a:xfrm>
          <a:prstGeom prst="rect">
            <a:avLst/>
          </a:prstGeom>
          <a:solidFill>
            <a:srgbClr val="3348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Americans are sitting on tremendous equity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FA42FB-62FC-4F8B-8A44-C88E292D2363}"/>
              </a:ext>
            </a:extLst>
          </p:cNvPr>
          <p:cNvSpPr/>
          <p:nvPr/>
        </p:nvSpPr>
        <p:spPr>
          <a:xfrm>
            <a:off x="4691500" y="4695821"/>
            <a:ext cx="4046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33485F"/>
                </a:solidFill>
              </a:rPr>
              <a:t>$177,000 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the average equity of mortgaged homes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335570-8945-4A72-BB57-759F1F8A0D37}"/>
              </a:ext>
            </a:extLst>
          </p:cNvPr>
          <p:cNvSpPr txBox="1"/>
          <p:nvPr/>
        </p:nvSpPr>
        <p:spPr>
          <a:xfrm>
            <a:off x="8165996" y="6419643"/>
            <a:ext cx="794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105942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E60DA-F0B8-4BE6-B985-3A2271AB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72" y="422820"/>
            <a:ext cx="7997261" cy="59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3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822832-356C-4318-8493-AFEF5704880F}"/>
              </a:ext>
            </a:extLst>
          </p:cNvPr>
          <p:cNvGrpSpPr/>
          <p:nvPr/>
        </p:nvGrpSpPr>
        <p:grpSpPr>
          <a:xfrm>
            <a:off x="406063" y="1067975"/>
            <a:ext cx="8144756" cy="5261875"/>
            <a:chOff x="1731264" y="11283"/>
            <a:chExt cx="8662416" cy="6465718"/>
          </a:xfrm>
        </p:grpSpPr>
        <p:graphicFrame>
          <p:nvGraphicFramePr>
            <p:cNvPr id="7" name="Chart 6"/>
            <p:cNvGraphicFramePr/>
            <p:nvPr/>
          </p:nvGraphicFramePr>
          <p:xfrm>
            <a:off x="1731264" y="342322"/>
            <a:ext cx="8662416" cy="6134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5300406" y="11283"/>
              <a:ext cx="4876800" cy="2921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3494" b="1" dirty="0">
                  <a:solidFill>
                    <a:prstClr val="black"/>
                  </a:solidFill>
                  <a:latin typeface="Calibri Regular"/>
                </a:rPr>
                <a:t>MORTGAGE CREDIT AVAILABILITY INDEX</a:t>
              </a:r>
            </a:p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971" b="1" dirty="0">
                  <a:solidFill>
                    <a:prstClr val="black"/>
                  </a:solidFill>
                  <a:latin typeface="Calibri Regular"/>
                </a:rPr>
                <a:t> </a:t>
              </a:r>
            </a:p>
            <a:p>
              <a:pPr algn="ctr" defTabSz="665665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718" i="1" dirty="0">
                  <a:solidFill>
                    <a:srgbClr val="0070C0"/>
                  </a:solidFill>
                  <a:latin typeface="Calibri Regular"/>
                </a:rPr>
                <a:t>The taller the graph, the </a:t>
              </a:r>
            </a:p>
            <a:p>
              <a:pPr algn="ctr" defTabSz="665665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718" i="1" dirty="0">
                  <a:solidFill>
                    <a:srgbClr val="0070C0"/>
                  </a:solidFill>
                  <a:latin typeface="Calibri Regular"/>
                </a:rPr>
                <a:t>easier it is to get a loan</a:t>
              </a:r>
            </a:p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1456" i="1" dirty="0">
                  <a:solidFill>
                    <a:prstClr val="black"/>
                  </a:solidFill>
                  <a:latin typeface="Calibri Regular"/>
                </a:rPr>
                <a:t> </a:t>
              </a:r>
            </a:p>
          </p:txBody>
        </p:sp>
      </p:grp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3D1E4AD0-8E58-4589-B26B-E2B045E620C2}"/>
              </a:ext>
            </a:extLst>
          </p:cNvPr>
          <p:cNvSpPr/>
          <p:nvPr/>
        </p:nvSpPr>
        <p:spPr>
          <a:xfrm>
            <a:off x="1181527" y="330209"/>
            <a:ext cx="1804927" cy="1176693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9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3C0C0-3D58-49FD-899E-8AF46BFB883F}"/>
              </a:ext>
            </a:extLst>
          </p:cNvPr>
          <p:cNvSpPr txBox="1"/>
          <p:nvPr/>
        </p:nvSpPr>
        <p:spPr>
          <a:xfrm>
            <a:off x="1145421" y="357833"/>
            <a:ext cx="185478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solidFill>
                  <a:prstClr val="white"/>
                </a:solidFill>
                <a:latin typeface="Times" panose="02020603050405020304" pitchFamily="18" charset="0"/>
              </a:rPr>
              <a:t>Housing Bubble 2006: 868.7</a:t>
            </a: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3574A6AC-5230-477B-820E-5AF56F1C8C3B}"/>
              </a:ext>
            </a:extLst>
          </p:cNvPr>
          <p:cNvSpPr/>
          <p:nvPr/>
        </p:nvSpPr>
        <p:spPr>
          <a:xfrm>
            <a:off x="7603480" y="3750597"/>
            <a:ext cx="1076974" cy="1141071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dirty="0">
                <a:solidFill>
                  <a:prstClr val="white"/>
                </a:solidFill>
                <a:latin typeface="Calibri" panose="020F0502020204030204"/>
              </a:rPr>
              <a:t>Today: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dirty="0">
                <a:solidFill>
                  <a:prstClr val="white"/>
                </a:solidFill>
                <a:latin typeface="Calibri" panose="020F0502020204030204"/>
              </a:rPr>
              <a:t>181.3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7BA4-BCE5-5E42-997A-A06153352B1A}"/>
              </a:ext>
            </a:extLst>
          </p:cNvPr>
          <p:cNvSpPr txBox="1"/>
          <p:nvPr/>
        </p:nvSpPr>
        <p:spPr>
          <a:xfrm>
            <a:off x="8314111" y="6329849"/>
            <a:ext cx="52450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MBA</a:t>
            </a:r>
          </a:p>
        </p:txBody>
      </p:sp>
    </p:spTree>
    <p:extLst>
      <p:ext uri="{BB962C8B-B14F-4D97-AF65-F5344CB8AC3E}">
        <p14:creationId xmlns:p14="http://schemas.microsoft.com/office/powerpoint/2010/main" val="213482140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7C61435-D621-4B0A-8F7D-ADEF6B3A03F4}"/>
              </a:ext>
            </a:extLst>
          </p:cNvPr>
          <p:cNvSpPr txBox="1"/>
          <p:nvPr/>
        </p:nvSpPr>
        <p:spPr>
          <a:xfrm>
            <a:off x="134470" y="435858"/>
            <a:ext cx="8875059" cy="69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31" dirty="0">
                <a:solidFill>
                  <a:prstClr val="black"/>
                </a:solidFill>
                <a:latin typeface="Times" panose="02020603050405020304" pitchFamily="18" charset="0"/>
              </a:rPr>
              <a:t>Months Inventory of Homes for Sale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D8178AD-73E3-4568-A126-27CE07BFEFEF}"/>
              </a:ext>
            </a:extLst>
          </p:cNvPr>
          <p:cNvGraphicFramePr/>
          <p:nvPr/>
        </p:nvGraphicFramePr>
        <p:xfrm>
          <a:off x="523378" y="1327521"/>
          <a:ext cx="8157077" cy="497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B3F404-435A-B045-A1BD-AE0F00988D87}"/>
              </a:ext>
            </a:extLst>
          </p:cNvPr>
          <p:cNvSpPr txBox="1"/>
          <p:nvPr/>
        </p:nvSpPr>
        <p:spPr>
          <a:xfrm>
            <a:off x="8294208" y="6352918"/>
            <a:ext cx="498855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93301611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3B0089-6573-46B6-A301-D7E716519B62}"/>
              </a:ext>
            </a:extLst>
          </p:cNvPr>
          <p:cNvSpPr/>
          <p:nvPr/>
        </p:nvSpPr>
        <p:spPr>
          <a:xfrm>
            <a:off x="134471" y="100853"/>
            <a:ext cx="8875059" cy="57886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9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134473" y="1354209"/>
            <a:ext cx="8875058" cy="302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77" dirty="0">
              <a:solidFill>
                <a:prstClr val="white"/>
              </a:solidFill>
              <a:latin typeface="Times" panose="02020603050405020304" pitchFamily="18" charset="0"/>
            </a:endParaRP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824" dirty="0">
                <a:solidFill>
                  <a:prstClr val="white"/>
                </a:solidFill>
                <a:latin typeface="Times" panose="02020603050405020304" pitchFamily="18" charset="0"/>
              </a:rPr>
              <a:t>What About </a:t>
            </a:r>
            <a:br>
              <a:rPr lang="en-US" sz="5824" dirty="0">
                <a:solidFill>
                  <a:prstClr val="white"/>
                </a:solidFill>
                <a:latin typeface="Times" panose="02020603050405020304" pitchFamily="18" charset="0"/>
              </a:rPr>
            </a:br>
            <a:r>
              <a:rPr lang="en-US" sz="5824" dirty="0">
                <a:solidFill>
                  <a:prstClr val="white"/>
                </a:solidFill>
                <a:latin typeface="Times" panose="02020603050405020304" pitchFamily="18" charset="0"/>
              </a:rPr>
              <a:t>The Impact of Unemployment?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77" dirty="0">
              <a:solidFill>
                <a:prstClr val="white"/>
              </a:solidFill>
              <a:latin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48DD0-4670-A640-B49A-3F3228D3B71B}"/>
              </a:ext>
            </a:extLst>
          </p:cNvPr>
          <p:cNvSpPr txBox="1"/>
          <p:nvPr/>
        </p:nvSpPr>
        <p:spPr>
          <a:xfrm flipH="1">
            <a:off x="134471" y="6075287"/>
            <a:ext cx="8875059" cy="51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18" i="1" dirty="0">
                <a:solidFill>
                  <a:srgbClr val="0070C0"/>
                </a:solidFill>
                <a:latin typeface="Times" panose="02020603050405020304" pitchFamily="18" charset="0"/>
              </a:rPr>
              <a:t>Will Job Loss Have A Significant Impact On Real Estate?</a:t>
            </a:r>
            <a:endParaRPr lang="en-US" sz="2718" b="1" i="1" dirty="0">
              <a:solidFill>
                <a:srgbClr val="0070C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4746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C573FD-BD53-4A93-830F-25C2BCCB3702}"/>
              </a:ext>
            </a:extLst>
          </p:cNvPr>
          <p:cNvSpPr/>
          <p:nvPr/>
        </p:nvSpPr>
        <p:spPr>
          <a:xfrm>
            <a:off x="6478642" y="6399328"/>
            <a:ext cx="2406244" cy="45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U.S. Bureau of Labor Statistics, NAR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C8213EF-E094-4D1C-BA66-120C0DCB7EAD}"/>
              </a:ext>
            </a:extLst>
          </p:cNvPr>
          <p:cNvGraphicFramePr/>
          <p:nvPr>
            <p:extLst/>
          </p:nvPr>
        </p:nvGraphicFramePr>
        <p:xfrm>
          <a:off x="766945" y="1671840"/>
          <a:ext cx="7569304" cy="456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2CA768-92CE-4568-BAB6-88A0F1682F69}"/>
              </a:ext>
            </a:extLst>
          </p:cNvPr>
          <p:cNvSpPr txBox="1"/>
          <p:nvPr/>
        </p:nvSpPr>
        <p:spPr>
          <a:xfrm>
            <a:off x="134472" y="366667"/>
            <a:ext cx="8875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94" b="1" dirty="0">
                <a:solidFill>
                  <a:srgbClr val="CC9B00"/>
                </a:solidFill>
                <a:latin typeface="Times" panose="02020603050405020304" pitchFamily="18" charset="0"/>
              </a:rPr>
              <a:t>Unemployment Rates</a:t>
            </a:r>
            <a:r>
              <a:rPr lang="en-US" sz="3494" dirty="0">
                <a:solidFill>
                  <a:srgbClr val="CC9B00"/>
                </a:solidFill>
                <a:latin typeface="Times" panose="02020603050405020304" pitchFamily="18" charset="0"/>
              </a:rPr>
              <a:t> </a:t>
            </a:r>
            <a:r>
              <a:rPr lang="en-US" sz="3494" dirty="0">
                <a:solidFill>
                  <a:prstClr val="white">
                    <a:lumMod val="50000"/>
                  </a:prstClr>
                </a:solidFill>
                <a:latin typeface="Times" panose="02020603050405020304" pitchFamily="18" charset="0"/>
              </a:rPr>
              <a:t>and </a:t>
            </a:r>
            <a:r>
              <a:rPr lang="en-US" sz="3494" b="1" dirty="0">
                <a:solidFill>
                  <a:srgbClr val="00B0F0"/>
                </a:solidFill>
                <a:latin typeface="Times" panose="02020603050405020304" pitchFamily="18" charset="0"/>
              </a:rPr>
              <a:t>Home Sales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6" dirty="0">
                <a:solidFill>
                  <a:prstClr val="white">
                    <a:lumMod val="50000"/>
                  </a:prstClr>
                </a:solidFill>
                <a:latin typeface="Times" panose="02020603050405020304" pitchFamily="18" charset="0"/>
              </a:rPr>
              <a:t>DO NOT Have a Direct Relationship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8EF7E7-757D-47AE-8E98-9A7E61466B06}"/>
              </a:ext>
            </a:extLst>
          </p:cNvPr>
          <p:cNvSpPr txBox="1"/>
          <p:nvPr/>
        </p:nvSpPr>
        <p:spPr>
          <a:xfrm rot="16200000">
            <a:off x="-1599518" y="3744887"/>
            <a:ext cx="4111091" cy="51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18" dirty="0">
                <a:solidFill>
                  <a:srgbClr val="00B0F0"/>
                </a:solidFill>
                <a:latin typeface="Times" panose="02020603050405020304" pitchFamily="18" charset="0"/>
              </a:rPr>
              <a:t>Existing Home Sales (Bars)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3ECC7-3561-46DC-9137-3CB47F1DD16A}"/>
              </a:ext>
            </a:extLst>
          </p:cNvPr>
          <p:cNvSpPr txBox="1"/>
          <p:nvPr/>
        </p:nvSpPr>
        <p:spPr>
          <a:xfrm rot="5400000">
            <a:off x="6575425" y="3624287"/>
            <a:ext cx="4111091" cy="51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18" dirty="0">
                <a:solidFill>
                  <a:srgbClr val="CC9B00"/>
                </a:solidFill>
                <a:latin typeface="Times" panose="02020603050405020304" pitchFamily="18" charset="0"/>
              </a:rPr>
              <a:t>Unemployment Rate (Line)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E713CE-48A2-4552-B857-068E8D032E07}"/>
              </a:ext>
            </a:extLst>
          </p:cNvPr>
          <p:cNvSpPr/>
          <p:nvPr/>
        </p:nvSpPr>
        <p:spPr>
          <a:xfrm>
            <a:off x="1630269" y="3466210"/>
            <a:ext cx="471747" cy="42399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432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3F934F-86B2-4505-9B18-FCBED0C83F3B}"/>
              </a:ext>
            </a:extLst>
          </p:cNvPr>
          <p:cNvSpPr/>
          <p:nvPr/>
        </p:nvSpPr>
        <p:spPr>
          <a:xfrm>
            <a:off x="3878486" y="4009403"/>
            <a:ext cx="471747" cy="42399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432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161B07-E987-4AFE-A66B-17CD0FC8C1A3}"/>
              </a:ext>
            </a:extLst>
          </p:cNvPr>
          <p:cNvSpPr/>
          <p:nvPr/>
        </p:nvSpPr>
        <p:spPr>
          <a:xfrm>
            <a:off x="5506431" y="2743378"/>
            <a:ext cx="471747" cy="42399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432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1EC99-4517-4265-850A-4F54494A2EFC}"/>
              </a:ext>
            </a:extLst>
          </p:cNvPr>
          <p:cNvSpPr/>
          <p:nvPr/>
        </p:nvSpPr>
        <p:spPr>
          <a:xfrm>
            <a:off x="7075018" y="4038337"/>
            <a:ext cx="471747" cy="423994"/>
          </a:xfrm>
          <a:prstGeom prst="ellipse">
            <a:avLst/>
          </a:prstGeom>
          <a:solidFill>
            <a:srgbClr val="00B050"/>
          </a:solidFill>
          <a:ln w="28575">
            <a:solidFill>
              <a:srgbClr val="432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903473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265A42-2C94-4BF3-8DC5-61332BBD4416}"/>
              </a:ext>
            </a:extLst>
          </p:cNvPr>
          <p:cNvGraphicFramePr/>
          <p:nvPr>
            <p:extLst/>
          </p:nvPr>
        </p:nvGraphicFramePr>
        <p:xfrm>
          <a:off x="593182" y="1206830"/>
          <a:ext cx="8067328" cy="534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40FF8A-7D9C-4C48-88A0-9527837C342F}"/>
              </a:ext>
            </a:extLst>
          </p:cNvPr>
          <p:cNvSpPr txBox="1"/>
          <p:nvPr/>
        </p:nvSpPr>
        <p:spPr>
          <a:xfrm>
            <a:off x="3738538" y="1417157"/>
            <a:ext cx="4921971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dirty="0">
                <a:solidFill>
                  <a:srgbClr val="00B0F0"/>
                </a:solidFill>
                <a:latin typeface="Times" panose="02020603050405020304" pitchFamily="18" charset="0"/>
              </a:rPr>
              <a:t>What do you believe is the safest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dirty="0">
                <a:solidFill>
                  <a:srgbClr val="00B0F0"/>
                </a:solidFill>
                <a:latin typeface="Times" panose="02020603050405020304" pitchFamily="18" charset="0"/>
              </a:rPr>
              <a:t>investment over the next 10 years?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i="1" dirty="0">
                <a:solidFill>
                  <a:srgbClr val="00B0F0"/>
                </a:solidFill>
                <a:latin typeface="Times" panose="02020603050405020304" pitchFamily="18" charset="0"/>
              </a:rPr>
              <a:t>(Top 5 Answers)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F876B-A743-418A-B3EA-4FD9C9C67DB7}"/>
              </a:ext>
            </a:extLst>
          </p:cNvPr>
          <p:cNvSpPr txBox="1"/>
          <p:nvPr/>
        </p:nvSpPr>
        <p:spPr>
          <a:xfrm>
            <a:off x="7992389" y="6333340"/>
            <a:ext cx="931665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9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Porch.com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DC5A7-56EF-4330-B48F-2509C6F329EE}"/>
              </a:ext>
            </a:extLst>
          </p:cNvPr>
          <p:cNvSpPr txBox="1"/>
          <p:nvPr/>
        </p:nvSpPr>
        <p:spPr>
          <a:xfrm>
            <a:off x="434842" y="446126"/>
            <a:ext cx="8473795" cy="570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6" dirty="0">
                <a:solidFill>
                  <a:prstClr val="black"/>
                </a:solidFill>
                <a:latin typeface="Times" panose="02020603050405020304" pitchFamily="18" charset="0"/>
              </a:rPr>
              <a:t>Americans Choose Real Estate as Safest Investment</a:t>
            </a:r>
          </a:p>
        </p:txBody>
      </p:sp>
    </p:spTree>
    <p:extLst>
      <p:ext uri="{BB962C8B-B14F-4D97-AF65-F5344CB8AC3E}">
        <p14:creationId xmlns:p14="http://schemas.microsoft.com/office/powerpoint/2010/main" val="114953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037EC7-24E7-4A91-B617-88475EBC4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73"/>
            <a:ext cx="9144000" cy="60544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77C041-A266-4C7C-907A-C31BB2DDDCBB}"/>
              </a:ext>
            </a:extLst>
          </p:cNvPr>
          <p:cNvSpPr/>
          <p:nvPr/>
        </p:nvSpPr>
        <p:spPr>
          <a:xfrm>
            <a:off x="385694" y="6012779"/>
            <a:ext cx="6101777" cy="400110"/>
          </a:xfrm>
          <a:prstGeom prst="rect">
            <a:avLst/>
          </a:prstGeom>
          <a:solidFill>
            <a:srgbClr val="2F45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Estimated 33.5 Million Unemployment Filings</a:t>
            </a:r>
          </a:p>
        </p:txBody>
      </p:sp>
    </p:spTree>
    <p:extLst>
      <p:ext uri="{BB962C8B-B14F-4D97-AF65-F5344CB8AC3E}">
        <p14:creationId xmlns:p14="http://schemas.microsoft.com/office/powerpoint/2010/main" val="206869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A1AE0-43D5-B94B-BC32-8C08CDE67D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AB766C-325B-4513-B7AD-6ECF3DD85BA4}"/>
              </a:ext>
            </a:extLst>
          </p:cNvPr>
          <p:cNvGraphicFramePr/>
          <p:nvPr>
            <p:extLst/>
          </p:nvPr>
        </p:nvGraphicFramePr>
        <p:xfrm>
          <a:off x="549667" y="1430215"/>
          <a:ext cx="8044665" cy="466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88D247-CE9B-495F-B4C5-D5DD4640BB49}"/>
              </a:ext>
            </a:extLst>
          </p:cNvPr>
          <p:cNvSpPr/>
          <p:nvPr/>
        </p:nvSpPr>
        <p:spPr>
          <a:xfrm>
            <a:off x="37968" y="279649"/>
            <a:ext cx="9106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2020 Unemployment Rate Forecast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EC7F29-67A7-4957-A33D-D0CAED244473}"/>
              </a:ext>
            </a:extLst>
          </p:cNvPr>
          <p:cNvSpPr/>
          <p:nvPr/>
        </p:nvSpPr>
        <p:spPr>
          <a:xfrm>
            <a:off x="6855820" y="6390565"/>
            <a:ext cx="2035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Bureau of Labor Statistics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E92C9A-6318-5E46-ABA9-2A48D9811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7" y="6414713"/>
            <a:ext cx="2001784" cy="2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89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FDD1571-F66C-4611-B99A-2727D16A8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r="13816" b="12085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712F2F-2A5B-4642-9242-C53CF2AF1E00}"/>
              </a:ext>
            </a:extLst>
          </p:cNvPr>
          <p:cNvSpPr/>
          <p:nvPr/>
        </p:nvSpPr>
        <p:spPr>
          <a:xfrm>
            <a:off x="360771" y="1404750"/>
            <a:ext cx="3499140" cy="18126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When is the economy going to recover?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7D8EA-FB64-4052-9621-6FDD3C9C7CFD}"/>
              </a:ext>
            </a:extLst>
          </p:cNvPr>
          <p:cNvSpPr/>
          <p:nvPr/>
        </p:nvSpPr>
        <p:spPr>
          <a:xfrm>
            <a:off x="276225" y="605790"/>
            <a:ext cx="723900" cy="1661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6FFB00-1053-4027-8E5F-B9B65F85D23D}"/>
              </a:ext>
            </a:extLst>
          </p:cNvPr>
          <p:cNvGrpSpPr/>
          <p:nvPr/>
        </p:nvGrpSpPr>
        <p:grpSpPr>
          <a:xfrm>
            <a:off x="5914946" y="997615"/>
            <a:ext cx="2731951" cy="4078229"/>
            <a:chOff x="5914946" y="997615"/>
            <a:chExt cx="2731951" cy="4078229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8E9741E4-EB20-47ED-8657-8554038DC64E}"/>
                </a:ext>
              </a:extLst>
            </p:cNvPr>
            <p:cNvSpPr/>
            <p:nvPr/>
          </p:nvSpPr>
          <p:spPr>
            <a:xfrm rot="1803962" flipH="1">
              <a:off x="6477296" y="1834553"/>
              <a:ext cx="1372382" cy="2622096"/>
            </a:xfrm>
            <a:prstGeom prst="flowChartInputOutpu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66C0A811-4B6A-46D0-8ADE-6A85CB425463}"/>
                </a:ext>
              </a:extLst>
            </p:cNvPr>
            <p:cNvSpPr/>
            <p:nvPr/>
          </p:nvSpPr>
          <p:spPr>
            <a:xfrm rot="17757120" flipH="1">
              <a:off x="6052935" y="4108964"/>
              <a:ext cx="828891" cy="110486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6569F7D6-426E-4580-B5AA-74A71E320F0A}"/>
                </a:ext>
              </a:extLst>
            </p:cNvPr>
            <p:cNvSpPr/>
            <p:nvPr/>
          </p:nvSpPr>
          <p:spPr>
            <a:xfrm flipH="1">
              <a:off x="6409805" y="997615"/>
              <a:ext cx="1695969" cy="1278846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D2903217-8666-4F5F-BBF8-9946483787BB}"/>
                </a:ext>
              </a:extLst>
            </p:cNvPr>
            <p:cNvSpPr/>
            <p:nvPr/>
          </p:nvSpPr>
          <p:spPr>
            <a:xfrm>
              <a:off x="8105774" y="1007140"/>
              <a:ext cx="541123" cy="1269321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36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4E67F8-A6BA-475F-AB98-FE23B4EB6C84}"/>
              </a:ext>
            </a:extLst>
          </p:cNvPr>
          <p:cNvGraphicFramePr/>
          <p:nvPr/>
        </p:nvGraphicFramePr>
        <p:xfrm>
          <a:off x="3355420" y="1536819"/>
          <a:ext cx="5686753" cy="474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2DCFD7C-74EC-4BF2-9003-EF76D8F3F6C3}"/>
              </a:ext>
            </a:extLst>
          </p:cNvPr>
          <p:cNvSpPr/>
          <p:nvPr/>
        </p:nvSpPr>
        <p:spPr>
          <a:xfrm>
            <a:off x="6012745" y="3896659"/>
            <a:ext cx="2410495" cy="148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dirty="0">
                <a:solidFill>
                  <a:prstClr val="white"/>
                </a:solidFill>
                <a:latin typeface="Times" panose="02020603050405020304" pitchFamily="18" charset="0"/>
              </a:rPr>
              <a:t>Food Services and Drinking Places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35" dirty="0">
                <a:solidFill>
                  <a:prstClr val="white"/>
                </a:solidFill>
                <a:latin typeface="Times" panose="02020603050405020304" pitchFamily="18" charset="0"/>
              </a:rPr>
              <a:t>(Servers and Bartenders)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6502A-B699-4A17-ADE1-EAEB2F4708F0}"/>
              </a:ext>
            </a:extLst>
          </p:cNvPr>
          <p:cNvSpPr txBox="1"/>
          <p:nvPr/>
        </p:nvSpPr>
        <p:spPr>
          <a:xfrm>
            <a:off x="5302965" y="2184661"/>
            <a:ext cx="942887" cy="491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dirty="0">
                <a:solidFill>
                  <a:prstClr val="white"/>
                </a:solidFill>
                <a:latin typeface="Times" panose="02020603050405020304" pitchFamily="18" charset="0"/>
              </a:rPr>
              <a:t>Other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EB81EB29-B25D-422D-B40A-2376A40937F2}"/>
              </a:ext>
            </a:extLst>
          </p:cNvPr>
          <p:cNvSpPr/>
          <p:nvPr/>
        </p:nvSpPr>
        <p:spPr>
          <a:xfrm>
            <a:off x="909216" y="1827393"/>
            <a:ext cx="2652545" cy="458711"/>
          </a:xfrm>
          <a:prstGeom prst="borderCallout1">
            <a:avLst>
              <a:gd name="adj1" fmla="val 47011"/>
              <a:gd name="adj2" fmla="val 97284"/>
              <a:gd name="adj3" fmla="val 88772"/>
              <a:gd name="adj4" fmla="val 1439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Accommodation Industry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59B99E19-8AAE-43AD-95B6-764135247972}"/>
              </a:ext>
            </a:extLst>
          </p:cNvPr>
          <p:cNvSpPr/>
          <p:nvPr/>
        </p:nvSpPr>
        <p:spPr>
          <a:xfrm>
            <a:off x="912810" y="4915853"/>
            <a:ext cx="2810434" cy="458711"/>
          </a:xfrm>
          <a:prstGeom prst="borderCallout1">
            <a:avLst>
              <a:gd name="adj1" fmla="val 47011"/>
              <a:gd name="adj2" fmla="val 99915"/>
              <a:gd name="adj3" fmla="val 16848"/>
              <a:gd name="adj4" fmla="val 11993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Health Care Office Workers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B41ADD08-1D2A-4D78-AB34-A1A537B98DF9}"/>
              </a:ext>
            </a:extLst>
          </p:cNvPr>
          <p:cNvSpPr/>
          <p:nvPr/>
        </p:nvSpPr>
        <p:spPr>
          <a:xfrm>
            <a:off x="909217" y="4146208"/>
            <a:ext cx="2353386" cy="458711"/>
          </a:xfrm>
          <a:prstGeom prst="borderCallout1">
            <a:avLst>
              <a:gd name="adj1" fmla="val 47011"/>
              <a:gd name="adj2" fmla="val 99915"/>
              <a:gd name="adj3" fmla="val 67031"/>
              <a:gd name="adj4" fmla="val 13292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Child Day Care Workers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A5D6BC4D-E8E1-4C97-8368-A05EF24F4A48}"/>
              </a:ext>
            </a:extLst>
          </p:cNvPr>
          <p:cNvSpPr/>
          <p:nvPr/>
        </p:nvSpPr>
        <p:spPr>
          <a:xfrm>
            <a:off x="912808" y="3376563"/>
            <a:ext cx="2410495" cy="458711"/>
          </a:xfrm>
          <a:prstGeom prst="borderCallout1">
            <a:avLst>
              <a:gd name="adj1" fmla="val 47011"/>
              <a:gd name="adj2" fmla="val 99915"/>
              <a:gd name="adj3" fmla="val 58152"/>
              <a:gd name="adj4" fmla="val 13015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Temporary Help Services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8DADED1B-ECCB-49A7-AF48-FE1BAA5ED5F4}"/>
              </a:ext>
            </a:extLst>
          </p:cNvPr>
          <p:cNvSpPr/>
          <p:nvPr/>
        </p:nvSpPr>
        <p:spPr>
          <a:xfrm>
            <a:off x="912810" y="2606919"/>
            <a:ext cx="2410495" cy="458711"/>
          </a:xfrm>
          <a:prstGeom prst="borderCallout1">
            <a:avLst>
              <a:gd name="adj1" fmla="val 49185"/>
              <a:gd name="adj2" fmla="val 99320"/>
              <a:gd name="adj3" fmla="val 64673"/>
              <a:gd name="adj4" fmla="val 13593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Retail Trade (Stores)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2506DB8E-7A50-45CD-880E-496653EF5FE2}"/>
              </a:ext>
            </a:extLst>
          </p:cNvPr>
          <p:cNvSpPr/>
          <p:nvPr/>
        </p:nvSpPr>
        <p:spPr>
          <a:xfrm>
            <a:off x="909217" y="5685497"/>
            <a:ext cx="2810434" cy="458711"/>
          </a:xfrm>
          <a:prstGeom prst="borderCallout1">
            <a:avLst>
              <a:gd name="adj1" fmla="val 47011"/>
              <a:gd name="adj2" fmla="val 99915"/>
              <a:gd name="adj3" fmla="val -24457"/>
              <a:gd name="adj4" fmla="val 1348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Construction Workers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86CB4-9028-4003-803E-822AE69F6141}"/>
              </a:ext>
            </a:extLst>
          </p:cNvPr>
          <p:cNvSpPr txBox="1"/>
          <p:nvPr/>
        </p:nvSpPr>
        <p:spPr>
          <a:xfrm>
            <a:off x="810394" y="100854"/>
            <a:ext cx="7523213" cy="1048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6" dirty="0">
                <a:solidFill>
                  <a:prstClr val="black"/>
                </a:solidFill>
                <a:latin typeface="Times" panose="02020603050405020304" pitchFamily="18" charset="0"/>
              </a:rPr>
              <a:t>Breakdown of U.S. Bureau of Labor Statistics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6" dirty="0">
                <a:solidFill>
                  <a:prstClr val="black"/>
                </a:solidFill>
                <a:latin typeface="Times" panose="02020603050405020304" pitchFamily="18" charset="0"/>
              </a:rPr>
              <a:t>April 3, 2020 Unemployment Report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F5286-C7F1-472E-9D03-1CC8B0A6A78B}"/>
              </a:ext>
            </a:extLst>
          </p:cNvPr>
          <p:cNvSpPr txBox="1"/>
          <p:nvPr/>
        </p:nvSpPr>
        <p:spPr>
          <a:xfrm>
            <a:off x="201707" y="6373574"/>
            <a:ext cx="8673353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8" dirty="0">
                <a:solidFill>
                  <a:prstClr val="black"/>
                </a:solidFill>
                <a:latin typeface="Times" panose="02020603050405020304" pitchFamily="18" charset="0"/>
              </a:rPr>
              <a:t>Job loss will be significant but will not last as long.  High % of workers can return to jobs quickly.</a:t>
            </a:r>
            <a:endParaRPr lang="en-US" sz="2471" dirty="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4288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71DD33-BB91-4952-B1F1-7EDE540DB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440"/>
            <a:ext cx="9144000" cy="59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0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3E8036-BB91-4DC7-B8B8-74B924B97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19" y="0"/>
            <a:ext cx="8592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56CCBF-7646-41CF-98DE-BA4A7A6764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2CF0E16-38F5-4D9B-821E-EAA41FF928E6}"/>
              </a:ext>
            </a:extLst>
          </p:cNvPr>
          <p:cNvGraphicFramePr/>
          <p:nvPr/>
        </p:nvGraphicFramePr>
        <p:xfrm>
          <a:off x="463178" y="197503"/>
          <a:ext cx="4172983" cy="321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E808C27-A809-4C24-83A0-9FDDB21EBE35}"/>
              </a:ext>
            </a:extLst>
          </p:cNvPr>
          <p:cNvGraphicFramePr/>
          <p:nvPr/>
        </p:nvGraphicFramePr>
        <p:xfrm>
          <a:off x="4613096" y="273017"/>
          <a:ext cx="4172984" cy="314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74070E3-C197-484B-8B58-7F24436F2F92}"/>
              </a:ext>
            </a:extLst>
          </p:cNvPr>
          <p:cNvGraphicFramePr/>
          <p:nvPr/>
        </p:nvGraphicFramePr>
        <p:xfrm>
          <a:off x="4911046" y="3883631"/>
          <a:ext cx="3955551" cy="265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A3DB41-4757-44A3-AA06-9F53FAE74040}"/>
              </a:ext>
            </a:extLst>
          </p:cNvPr>
          <p:cNvSpPr txBox="1"/>
          <p:nvPr/>
        </p:nvSpPr>
        <p:spPr>
          <a:xfrm>
            <a:off x="277402" y="4452889"/>
            <a:ext cx="4089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Breakdown of U.S. Bureau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of Labor Statistics 5/8/2020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Unemployment Report Covering Up Until 4/12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FA4DB-20F4-406D-881A-CEF0482144E2}"/>
              </a:ext>
            </a:extLst>
          </p:cNvPr>
          <p:cNvSpPr txBox="1"/>
          <p:nvPr/>
        </p:nvSpPr>
        <p:spPr>
          <a:xfrm>
            <a:off x="5075434" y="4268223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Unemployment Rates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B96DBE-DB62-4117-9017-5A5FCD9D0450}"/>
              </a:ext>
            </a:extLst>
          </p:cNvPr>
          <p:cNvCxnSpPr>
            <a:stCxn id="9" idx="0"/>
            <a:endCxn id="9" idx="2"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8656BC-9E07-4B4F-85BA-77E37798E7F3}"/>
              </a:ext>
            </a:extLst>
          </p:cNvPr>
          <p:cNvCxnSpPr>
            <a:cxnSpLocks/>
          </p:cNvCxnSpPr>
          <p:nvPr/>
        </p:nvCxnSpPr>
        <p:spPr>
          <a:xfrm>
            <a:off x="0" y="38707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39DFE8C-50C1-4936-8C63-2820BB923D9C}"/>
              </a:ext>
            </a:extLst>
          </p:cNvPr>
          <p:cNvSpPr/>
          <p:nvPr/>
        </p:nvSpPr>
        <p:spPr>
          <a:xfrm>
            <a:off x="618859" y="5890958"/>
            <a:ext cx="3406200" cy="646331"/>
          </a:xfrm>
          <a:prstGeom prst="rect">
            <a:avLst/>
          </a:prstGeom>
          <a:solidFill>
            <a:srgbClr val="2F456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78% Furloughed Versus Laid Off.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Most Will Return To Jobs</a:t>
            </a:r>
          </a:p>
        </p:txBody>
      </p:sp>
    </p:spTree>
    <p:extLst>
      <p:ext uri="{BB962C8B-B14F-4D97-AF65-F5344CB8AC3E}">
        <p14:creationId xmlns:p14="http://schemas.microsoft.com/office/powerpoint/2010/main" val="3714672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1CC39C-C7D3-474D-961A-8FA075FB3A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15F6DA-EC66-473B-8746-6F7E0EB957E5}"/>
              </a:ext>
            </a:extLst>
          </p:cNvPr>
          <p:cNvGraphicFramePr/>
          <p:nvPr>
            <p:extLst/>
          </p:nvPr>
        </p:nvGraphicFramePr>
        <p:xfrm>
          <a:off x="318498" y="833935"/>
          <a:ext cx="8322067" cy="519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8B041A-23EA-4FBD-951B-E5D7D43E78AF}"/>
              </a:ext>
            </a:extLst>
          </p:cNvPr>
          <p:cNvSpPr txBox="1"/>
          <p:nvPr/>
        </p:nvSpPr>
        <p:spPr>
          <a:xfrm>
            <a:off x="2803848" y="1565594"/>
            <a:ext cx="732893" cy="830997"/>
          </a:xfrm>
          <a:prstGeom prst="rect">
            <a:avLst/>
          </a:prstGeom>
          <a:solidFill>
            <a:srgbClr val="33475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2nd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2BD3E-4EE7-4B10-9694-3A8665CC6065}"/>
              </a:ext>
            </a:extLst>
          </p:cNvPr>
          <p:cNvSpPr txBox="1"/>
          <p:nvPr/>
        </p:nvSpPr>
        <p:spPr>
          <a:xfrm>
            <a:off x="6340153" y="1565595"/>
            <a:ext cx="806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9th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8071-EB38-4AAE-877D-495441090902}"/>
              </a:ext>
            </a:extLst>
          </p:cNvPr>
          <p:cNvSpPr txBox="1"/>
          <p:nvPr/>
        </p:nvSpPr>
        <p:spPr>
          <a:xfrm>
            <a:off x="7992859" y="1518456"/>
            <a:ext cx="829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12th 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Year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B3E8CE6-C06F-4C30-8ED8-257D2D0BFF11}"/>
              </a:ext>
            </a:extLst>
          </p:cNvPr>
          <p:cNvSpPr/>
          <p:nvPr/>
        </p:nvSpPr>
        <p:spPr>
          <a:xfrm>
            <a:off x="-10274" y="0"/>
            <a:ext cx="9144000" cy="6858000"/>
          </a:xfrm>
          <a:prstGeom prst="frame">
            <a:avLst>
              <a:gd name="adj1" fmla="val 5309"/>
            </a:avLst>
          </a:prstGeom>
          <a:solidFill>
            <a:srgbClr val="33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1F17E-C81B-40F6-A6E3-2AD44355E08A}"/>
              </a:ext>
            </a:extLst>
          </p:cNvPr>
          <p:cNvSpPr/>
          <p:nvPr/>
        </p:nvSpPr>
        <p:spPr>
          <a:xfrm>
            <a:off x="318498" y="363443"/>
            <a:ext cx="8507004" cy="830997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86650-23D1-4D5E-8422-D5B9387EFE4B}"/>
              </a:ext>
            </a:extLst>
          </p:cNvPr>
          <p:cNvSpPr/>
          <p:nvPr/>
        </p:nvSpPr>
        <p:spPr>
          <a:xfrm>
            <a:off x="10274" y="124634"/>
            <a:ext cx="9120882" cy="923330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More Depth, Less Length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5539F-9FCE-4E45-87B8-0D47DC560144}"/>
              </a:ext>
            </a:extLst>
          </p:cNvPr>
          <p:cNvSpPr/>
          <p:nvPr/>
        </p:nvSpPr>
        <p:spPr>
          <a:xfrm>
            <a:off x="-10274" y="6125451"/>
            <a:ext cx="9141430" cy="523220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Years for unemployment rate to return to pre-crisis level </a:t>
            </a:r>
          </a:p>
        </p:txBody>
      </p:sp>
    </p:spTree>
    <p:extLst>
      <p:ext uri="{BB962C8B-B14F-4D97-AF65-F5344CB8AC3E}">
        <p14:creationId xmlns:p14="http://schemas.microsoft.com/office/powerpoint/2010/main" val="135861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86E6577-1092-4213-AD12-DC0CC632A2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2AC2B-4985-4948-87C5-DE6FEC78E3A2}"/>
              </a:ext>
            </a:extLst>
          </p:cNvPr>
          <p:cNvSpPr txBox="1"/>
          <p:nvPr/>
        </p:nvSpPr>
        <p:spPr>
          <a:xfrm>
            <a:off x="2640922" y="2933052"/>
            <a:ext cx="58905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C000"/>
                </a:solidFill>
              </a:rPr>
              <a:t>“U”</a:t>
            </a:r>
            <a:r>
              <a:rPr lang="en-US" sz="4800" dirty="0"/>
              <a:t> Shaped Recovery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88B36-5B8A-41C6-8C58-DEA9CC33F113}"/>
              </a:ext>
            </a:extLst>
          </p:cNvPr>
          <p:cNvSpPr txBox="1"/>
          <p:nvPr/>
        </p:nvSpPr>
        <p:spPr>
          <a:xfrm>
            <a:off x="2603860" y="905021"/>
            <a:ext cx="58714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“V”</a:t>
            </a:r>
            <a:r>
              <a:rPr lang="en-US" sz="4800" dirty="0"/>
              <a:t> Shaped Recovery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78EB4-5C35-40E7-B313-2EFE376AF00F}"/>
              </a:ext>
            </a:extLst>
          </p:cNvPr>
          <p:cNvSpPr txBox="1"/>
          <p:nvPr/>
        </p:nvSpPr>
        <p:spPr>
          <a:xfrm>
            <a:off x="2784294" y="4961083"/>
            <a:ext cx="56037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“L”</a:t>
            </a:r>
            <a:r>
              <a:rPr lang="en-US" sz="4800" dirty="0"/>
              <a:t> Shaped Recovery</a:t>
            </a:r>
          </a:p>
        </p:txBody>
      </p:sp>
      <p:pic>
        <p:nvPicPr>
          <p:cNvPr id="14" name="Picture 13" descr="A picture containing sport, game&#10;&#10;Description automatically generated">
            <a:extLst>
              <a:ext uri="{FF2B5EF4-FFF2-40B4-BE49-F238E27FC236}">
                <a16:creationId xmlns:a16="http://schemas.microsoft.com/office/drawing/2014/main" id="{5FF91C68-5F65-4870-9D84-A700417DB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7" t="12068" r="24731" b="9653"/>
          <a:stretch/>
        </p:blipFill>
        <p:spPr>
          <a:xfrm>
            <a:off x="468188" y="305860"/>
            <a:ext cx="2116479" cy="2087050"/>
          </a:xfrm>
          <a:prstGeom prst="rect">
            <a:avLst/>
          </a:prstGeom>
        </p:spPr>
      </p:pic>
      <p:pic>
        <p:nvPicPr>
          <p:cNvPr id="15" name="Picture 14" descr="A picture containing sport, game&#10;&#10;Description automatically generated">
            <a:extLst>
              <a:ext uri="{FF2B5EF4-FFF2-40B4-BE49-F238E27FC236}">
                <a16:creationId xmlns:a16="http://schemas.microsoft.com/office/drawing/2014/main" id="{425FCFDA-B4BE-4E5C-B4D3-10C09AC28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7" t="12068" r="24731" b="9653"/>
          <a:stretch/>
        </p:blipFill>
        <p:spPr>
          <a:xfrm>
            <a:off x="498117" y="2428743"/>
            <a:ext cx="2116479" cy="2087050"/>
          </a:xfrm>
          <a:prstGeom prst="rect">
            <a:avLst/>
          </a:prstGeom>
        </p:spPr>
      </p:pic>
      <p:pic>
        <p:nvPicPr>
          <p:cNvPr id="16" name="Picture 15" descr="A picture containing sport, game&#10;&#10;Description automatically generated">
            <a:extLst>
              <a:ext uri="{FF2B5EF4-FFF2-40B4-BE49-F238E27FC236}">
                <a16:creationId xmlns:a16="http://schemas.microsoft.com/office/drawing/2014/main" id="{D5059B92-03F2-484A-91D3-45794D0A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7" t="12068" r="24731" b="9653"/>
          <a:stretch/>
        </p:blipFill>
        <p:spPr>
          <a:xfrm>
            <a:off x="487381" y="4551626"/>
            <a:ext cx="2116479" cy="20870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D7E2279-7933-40CA-9428-14BA2C549B2E}"/>
              </a:ext>
            </a:extLst>
          </p:cNvPr>
          <p:cNvSpPr/>
          <p:nvPr/>
        </p:nvSpPr>
        <p:spPr>
          <a:xfrm>
            <a:off x="612555" y="2506895"/>
            <a:ext cx="1884065" cy="1825408"/>
          </a:xfrm>
          <a:prstGeom prst="ellipse">
            <a:avLst/>
          </a:prstGeom>
          <a:solidFill>
            <a:schemeClr val="accent2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371FFF-1220-444B-B5F5-710C5E72AFD8}"/>
              </a:ext>
            </a:extLst>
          </p:cNvPr>
          <p:cNvSpPr/>
          <p:nvPr/>
        </p:nvSpPr>
        <p:spPr>
          <a:xfrm>
            <a:off x="612555" y="4614241"/>
            <a:ext cx="1899777" cy="1876778"/>
          </a:xfrm>
          <a:prstGeom prst="ellipse">
            <a:avLst/>
          </a:pr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29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07AD5-26EC-4FEC-B2DB-54B838DE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" y="0"/>
            <a:ext cx="9134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453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F9D7D31-7FBF-4E40-8093-3801A556C4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6526A7-A5D9-4004-9F20-87EEDB44D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31152"/>
              </p:ext>
            </p:extLst>
          </p:nvPr>
        </p:nvGraphicFramePr>
        <p:xfrm>
          <a:off x="1417053" y="3037727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6A55AAD-D936-44FE-812D-433F80F14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2980"/>
              </p:ext>
            </p:extLst>
          </p:nvPr>
        </p:nvGraphicFramePr>
        <p:xfrm>
          <a:off x="3620463" y="3037726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371FE6-01BA-4D89-BDC4-ED12399A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299588"/>
              </p:ext>
            </p:extLst>
          </p:nvPr>
        </p:nvGraphicFramePr>
        <p:xfrm>
          <a:off x="5776570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F48345-73F1-4907-94F8-349EEFE04925}"/>
              </a:ext>
            </a:extLst>
          </p:cNvPr>
          <p:cNvGraphicFramePr/>
          <p:nvPr/>
        </p:nvGraphicFramePr>
        <p:xfrm>
          <a:off x="6852173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BF91EE-F8AC-4945-B0B0-73206D89CA31}"/>
              </a:ext>
            </a:extLst>
          </p:cNvPr>
          <p:cNvSpPr txBox="1"/>
          <p:nvPr/>
        </p:nvSpPr>
        <p:spPr>
          <a:xfrm>
            <a:off x="1752576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$24,471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27.7%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CA447-D6C2-477C-92CE-305C58FA7731}"/>
              </a:ext>
            </a:extLst>
          </p:cNvPr>
          <p:cNvSpPr txBox="1"/>
          <p:nvPr/>
        </p:nvSpPr>
        <p:spPr>
          <a:xfrm>
            <a:off x="3944442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$4,650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76D1E-AF41-48C9-B78E-7C53CFEA73DD}"/>
              </a:ext>
            </a:extLst>
          </p:cNvPr>
          <p:cNvSpPr txBox="1"/>
          <p:nvPr/>
        </p:nvSpPr>
        <p:spPr>
          <a:xfrm>
            <a:off x="6122445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$13,978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15.8%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EBE28-E2D4-46AA-BCBB-86D5777E9B62}"/>
              </a:ext>
            </a:extLst>
          </p:cNvPr>
          <p:cNvSpPr txBox="1"/>
          <p:nvPr/>
        </p:nvSpPr>
        <p:spPr>
          <a:xfrm>
            <a:off x="3248554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C3A5D-1CE3-40B9-966E-43263EFBE392}"/>
              </a:ext>
            </a:extLst>
          </p:cNvPr>
          <p:cNvSpPr txBox="1"/>
          <p:nvPr/>
        </p:nvSpPr>
        <p:spPr>
          <a:xfrm>
            <a:off x="5414073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89248-0A10-41AE-97C8-19EF562CE3EE}"/>
              </a:ext>
            </a:extLst>
          </p:cNvPr>
          <p:cNvSpPr txBox="1"/>
          <p:nvPr/>
        </p:nvSpPr>
        <p:spPr>
          <a:xfrm>
            <a:off x="1443002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Income generated from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real estate industries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64F89-63FE-4019-9017-29B84E301DEF}"/>
              </a:ext>
            </a:extLst>
          </p:cNvPr>
          <p:cNvSpPr txBox="1"/>
          <p:nvPr/>
        </p:nvSpPr>
        <p:spPr>
          <a:xfrm>
            <a:off x="3663485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Expenditures related 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to home purchase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AEE9E-4F67-46AA-94A8-DC7FEE7365FA}"/>
              </a:ext>
            </a:extLst>
          </p:cNvPr>
          <p:cNvSpPr txBox="1"/>
          <p:nvPr/>
        </p:nvSpPr>
        <p:spPr>
          <a:xfrm>
            <a:off x="5812871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Multiplier of housing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related expenditures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8ED1-3ABC-493E-94B2-89E62D1A4262}"/>
              </a:ext>
            </a:extLst>
          </p:cNvPr>
          <p:cNvSpPr txBox="1"/>
          <p:nvPr/>
        </p:nvSpPr>
        <p:spPr>
          <a:xfrm>
            <a:off x="192403" y="364215"/>
            <a:ext cx="866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Average Economic Impact of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One Existing Home Sale in the U.S.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05E18-E27D-4384-B5C1-1A81B2A9CFD6}"/>
              </a:ext>
            </a:extLst>
          </p:cNvPr>
          <p:cNvSpPr txBox="1"/>
          <p:nvPr/>
        </p:nvSpPr>
        <p:spPr>
          <a:xfrm>
            <a:off x="2951489" y="1444817"/>
            <a:ext cx="30768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$43,099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06E669-B85A-4FA4-8BA3-484189450C8D}"/>
              </a:ext>
            </a:extLst>
          </p:cNvPr>
          <p:cNvSpPr/>
          <p:nvPr/>
        </p:nvSpPr>
        <p:spPr>
          <a:xfrm>
            <a:off x="213835" y="5172683"/>
            <a:ext cx="8678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NAR calculated the total economic impact of real estate-related industries on the state economy, as well as the expenditures that result from a single home sale.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62D3D-2E68-4080-870E-A4B2597A3F86}"/>
              </a:ext>
            </a:extLst>
          </p:cNvPr>
          <p:cNvSpPr txBox="1"/>
          <p:nvPr/>
        </p:nvSpPr>
        <p:spPr>
          <a:xfrm>
            <a:off x="8345742" y="6354995"/>
            <a:ext cx="511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2324602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53A79C54-9F98-42E4-B14B-BD11C74BF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35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A08193-D450-4545-ACBC-D95C52B473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3FECE7-3268-4FD3-BF7C-9767A0C5B69A}"/>
              </a:ext>
            </a:extLst>
          </p:cNvPr>
          <p:cNvSpPr/>
          <p:nvPr/>
        </p:nvSpPr>
        <p:spPr>
          <a:xfrm>
            <a:off x="368354" y="376902"/>
            <a:ext cx="8131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DB3E84-E6B4-49CE-8C26-FECF4AD998B9}"/>
              </a:ext>
            </a:extLst>
          </p:cNvPr>
          <p:cNvSpPr/>
          <p:nvPr/>
        </p:nvSpPr>
        <p:spPr>
          <a:xfrm>
            <a:off x="1784823" y="5155371"/>
            <a:ext cx="4839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Harvard Business Review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15D29B-0854-4CA6-AC91-00673392895F}"/>
              </a:ext>
            </a:extLst>
          </p:cNvPr>
          <p:cNvGrpSpPr/>
          <p:nvPr/>
        </p:nvGrpSpPr>
        <p:grpSpPr>
          <a:xfrm>
            <a:off x="7033845" y="444539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7EC34E28-5A78-46AF-9EC7-44324E2B00F8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2819E8-890A-46A7-A564-0E02DD646A2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B3E56FD9-505C-486E-9FDE-6F5EC1FAB8B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AA0902F-4100-4E86-8292-F3487F70ECC0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42CF2-A6C2-441C-A6E3-C2ACDE230AB6}"/>
              </a:ext>
            </a:extLst>
          </p:cNvPr>
          <p:cNvSpPr/>
          <p:nvPr/>
        </p:nvSpPr>
        <p:spPr>
          <a:xfrm>
            <a:off x="368355" y="369957"/>
            <a:ext cx="81319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“It’s worth looking back at history to place the potential impact path of Covid-19 empirically. In fact, </a:t>
            </a:r>
            <a:r>
              <a:rPr lang="en-US" sz="3600" dirty="0">
                <a:solidFill>
                  <a:schemeClr val="accent2"/>
                </a:solidFill>
              </a:rPr>
              <a:t>V-shapes monopolize the empirical landscape of prior shocks</a:t>
            </a:r>
            <a:r>
              <a:rPr lang="en-US" sz="3600" dirty="0">
                <a:solidFill>
                  <a:schemeClr val="bg1"/>
                </a:solidFill>
              </a:rPr>
              <a:t>, including epidemics such as SARS, the 1968 H3N2 (“Hong Kong”) flu, 1958 H2N2 (“Asian”) flu, and 1918 Spanish flu.”</a:t>
            </a:r>
          </a:p>
        </p:txBody>
      </p:sp>
    </p:spTree>
    <p:extLst>
      <p:ext uri="{BB962C8B-B14F-4D97-AF65-F5344CB8AC3E}">
        <p14:creationId xmlns:p14="http://schemas.microsoft.com/office/powerpoint/2010/main" val="1901134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3510" y="1435194"/>
          <a:ext cx="8200184" cy="438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029">
                <a:tc>
                  <a:txBody>
                    <a:bodyPr/>
                    <a:lstStyle/>
                    <a:p>
                      <a:pPr algn="ctr"/>
                      <a:r>
                        <a:rPr lang="en-US" sz="4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Decade</a:t>
                      </a:r>
                    </a:p>
                  </a:txBody>
                  <a:tcPr marL="80692" marR="80692" marT="39142" marB="3914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80692" marR="80692" marT="39142" marB="39142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029">
                <a:tc>
                  <a:txBody>
                    <a:bodyPr/>
                    <a:lstStyle/>
                    <a:p>
                      <a:pPr algn="ctr"/>
                      <a:r>
                        <a:rPr lang="en-US" sz="42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1970s</a:t>
                      </a:r>
                    </a:p>
                  </a:txBody>
                  <a:tcPr marL="80692" marR="80692" marT="39142" marB="391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8.86%</a:t>
                      </a:r>
                    </a:p>
                  </a:txBody>
                  <a:tcPr marL="80692" marR="80692" marT="39142" marB="3914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029">
                <a:tc>
                  <a:txBody>
                    <a:bodyPr/>
                    <a:lstStyle/>
                    <a:p>
                      <a:pPr algn="ctr"/>
                      <a:r>
                        <a:rPr lang="en-US" sz="42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marL="80692" marR="80692" marT="39142" marB="3914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80692" marR="80692" marT="39142" marB="3914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029">
                <a:tc>
                  <a:txBody>
                    <a:bodyPr/>
                    <a:lstStyle/>
                    <a:p>
                      <a:pPr algn="ctr"/>
                      <a:r>
                        <a:rPr lang="en-US" sz="42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1990s</a:t>
                      </a:r>
                    </a:p>
                  </a:txBody>
                  <a:tcPr marL="80692" marR="80692" marT="39142" marB="391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8.12%</a:t>
                      </a:r>
                    </a:p>
                  </a:txBody>
                  <a:tcPr marL="80692" marR="80692" marT="39142" marB="3914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029">
                <a:tc>
                  <a:txBody>
                    <a:bodyPr/>
                    <a:lstStyle/>
                    <a:p>
                      <a:pPr algn="ctr"/>
                      <a:r>
                        <a:rPr lang="en-US" sz="42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2000s</a:t>
                      </a:r>
                    </a:p>
                  </a:txBody>
                  <a:tcPr marL="80692" marR="80692" marT="39142" marB="3914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6.29%</a:t>
                      </a:r>
                    </a:p>
                  </a:txBody>
                  <a:tcPr marL="80692" marR="80692" marT="39142" marB="3914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7937338" y="6330343"/>
            <a:ext cx="939681" cy="2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887553">
              <a:spcBef>
                <a:spcPct val="0"/>
              </a:spcBef>
              <a:buNone/>
              <a:defRPr/>
            </a:pPr>
            <a:r>
              <a:rPr lang="en-US" altLang="en-US" sz="1165" dirty="0">
                <a:solidFill>
                  <a:srgbClr val="A6A6A6"/>
                </a:solidFill>
                <a:ea typeface="ＭＳ Ｐゴシック" charset="-128"/>
                <a:cs typeface="Calibri" panose="020F0502020204030204" pitchFamily="34" charset="0"/>
              </a:rPr>
              <a:t>Freddie Mac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134471" y="470648"/>
            <a:ext cx="8875059" cy="68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87553">
              <a:spcBef>
                <a:spcPct val="0"/>
              </a:spcBef>
              <a:buNone/>
              <a:defRPr/>
            </a:pPr>
            <a:r>
              <a:rPr lang="en-US" altLang="en-US" sz="3883" dirty="0">
                <a:solidFill>
                  <a:prstClr val="black"/>
                </a:solidFill>
                <a:ea typeface="ＭＳ Ｐゴシック" charset="-128"/>
                <a:cs typeface="Calibri" panose="020F0502020204030204" pitchFamily="34" charset="0"/>
              </a:rPr>
              <a:t>Historic Mortgage Rates by Decade</a:t>
            </a:r>
            <a:endParaRPr lang="en-US" altLang="en-US" sz="3883" i="1" dirty="0">
              <a:solidFill>
                <a:prstClr val="black"/>
              </a:solidFill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265" y="5852693"/>
            <a:ext cx="8209429" cy="238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7553">
              <a:defRPr/>
            </a:pPr>
            <a:endParaRPr lang="en-US" altLang="en-US" sz="1747">
              <a:solidFill>
                <a:srgbClr val="EA6B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375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69527" y="448139"/>
          <a:ext cx="8666044" cy="597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62618" y="6424333"/>
            <a:ext cx="5472953" cy="25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defTabSz="887553">
              <a:spcBef>
                <a:spcPct val="0"/>
              </a:spcBef>
              <a:buNone/>
              <a:defRPr/>
            </a:pPr>
            <a:r>
              <a:rPr lang="en-US" altLang="en-US" sz="1068" dirty="0">
                <a:solidFill>
                  <a:srgbClr val="A6A6A6"/>
                </a:solidFill>
                <a:latin typeface="Calibri Regular"/>
              </a:rPr>
              <a:t>Freddie Mac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430306" y="294249"/>
            <a:ext cx="4920208" cy="203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887553">
              <a:spcBef>
                <a:spcPct val="0"/>
              </a:spcBef>
              <a:buNone/>
              <a:defRPr/>
            </a:pPr>
            <a:r>
              <a:rPr lang="en-US" altLang="en-US" sz="524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Rates</a:t>
            </a:r>
          </a:p>
          <a:p>
            <a:pPr defTabSz="887553">
              <a:spcBef>
                <a:spcPct val="0"/>
              </a:spcBef>
              <a:buNone/>
              <a:defRPr/>
            </a:pPr>
            <a:r>
              <a:rPr lang="en-US" altLang="en-US" sz="4659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Freddie Mac </a:t>
            </a:r>
          </a:p>
          <a:p>
            <a:pPr defTabSz="887553">
              <a:spcBef>
                <a:spcPct val="0"/>
              </a:spcBef>
              <a:buNone/>
              <a:defRPr/>
            </a:pPr>
            <a:r>
              <a:rPr lang="en-US" altLang="en-US" sz="2718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30-Year Fixed Rate</a:t>
            </a:r>
            <a:endParaRPr lang="en-US" altLang="en-US" sz="194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877586" y="1826147"/>
            <a:ext cx="1996888" cy="9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887553">
              <a:spcBef>
                <a:spcPct val="0"/>
              </a:spcBef>
              <a:buNone/>
              <a:defRPr/>
            </a:pPr>
            <a:r>
              <a:rPr lang="en-US" altLang="en-US" sz="271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Actual</a:t>
            </a:r>
          </a:p>
          <a:p>
            <a:pPr defTabSz="887553">
              <a:spcBef>
                <a:spcPct val="0"/>
              </a:spcBef>
              <a:buNone/>
              <a:defRPr/>
            </a:pPr>
            <a:r>
              <a:rPr lang="en-US" altLang="en-US" sz="2718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Projected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030E961-68E5-470F-969C-F3B41076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108" y="4658566"/>
            <a:ext cx="889987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887553">
              <a:spcBef>
                <a:spcPct val="0"/>
              </a:spcBef>
              <a:buNone/>
              <a:defRPr/>
            </a:pPr>
            <a:r>
              <a:rPr lang="en-US" altLang="en-US" sz="271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A870D57-63F3-4087-ADC1-FAAA8F39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217" y="3786540"/>
            <a:ext cx="889987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887553">
              <a:spcBef>
                <a:spcPct val="0"/>
              </a:spcBef>
              <a:buNone/>
              <a:defRPr/>
            </a:pPr>
            <a:r>
              <a:rPr lang="en-US" altLang="en-US" sz="271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en-US" altLang="en-US" sz="233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8131DBF-6CF2-41E5-ABB1-96FED669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655" y="2752174"/>
            <a:ext cx="889987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887553">
              <a:spcBef>
                <a:spcPct val="0"/>
              </a:spcBef>
              <a:buNone/>
              <a:defRPr/>
            </a:pPr>
            <a:r>
              <a:rPr lang="en-US" altLang="en-US" sz="271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n-US" altLang="en-US" sz="233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1D467C9-0A58-4E1E-A9B0-C3CCF390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009" y="2404449"/>
            <a:ext cx="889987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887553">
              <a:spcBef>
                <a:spcPct val="0"/>
              </a:spcBef>
              <a:buNone/>
              <a:defRPr/>
            </a:pPr>
            <a:r>
              <a:rPr lang="en-US" altLang="en-US" sz="2718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n-US" altLang="en-US" sz="233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2289582A-6434-46E3-A1CC-FD43234A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249" y="4274181"/>
            <a:ext cx="889987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887553">
              <a:spcBef>
                <a:spcPct val="0"/>
              </a:spcBef>
              <a:buNone/>
              <a:defRPr/>
            </a:pPr>
            <a:r>
              <a:rPr lang="en-US" altLang="en-US" sz="2718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altLang="en-US" sz="233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984C6CE-39B3-4E66-BA49-DB553640E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259" y="4965559"/>
            <a:ext cx="889987" cy="5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887553">
              <a:spcBef>
                <a:spcPct val="0"/>
              </a:spcBef>
              <a:buNone/>
              <a:defRPr/>
            </a:pPr>
            <a:r>
              <a:rPr lang="en-US" altLang="en-US" sz="2718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altLang="en-US" sz="233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92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39551" y="384363"/>
            <a:ext cx="7691718" cy="80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887553">
              <a:spcBef>
                <a:spcPct val="0"/>
              </a:spcBef>
              <a:buNone/>
              <a:defRPr/>
            </a:pPr>
            <a:r>
              <a:rPr lang="en-US" altLang="en-US" sz="4659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 Projections</a:t>
            </a:r>
            <a:endParaRPr lang="en-US" altLang="en-US" sz="4659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1461" y="1305766"/>
          <a:ext cx="8414380" cy="4947539"/>
        </p:xfrm>
        <a:graphic>
          <a:graphicData uri="http://schemas.openxmlformats.org/drawingml/2006/table">
            <a:tbl>
              <a:tblPr/>
              <a:tblGrid>
                <a:gridCol w="137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575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37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0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2Q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3.47%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3Q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3.42%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4Q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3.40%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2021 1Q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3.40%</a:t>
                      </a:r>
                    </a:p>
                  </a:txBody>
                  <a:tcPr marL="88751" marR="88751" marT="59177" marB="591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9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F9D7D31-7FBF-4E40-8093-3801A556C4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6526A7-A5D9-4004-9F20-87EEDB44DAE9}"/>
              </a:ext>
            </a:extLst>
          </p:cNvPr>
          <p:cNvGraphicFramePr/>
          <p:nvPr/>
        </p:nvGraphicFramePr>
        <p:xfrm>
          <a:off x="251297" y="3037727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6A55AAD-D936-44FE-812D-433F80F1423B}"/>
              </a:ext>
            </a:extLst>
          </p:cNvPr>
          <p:cNvGraphicFramePr/>
          <p:nvPr/>
        </p:nvGraphicFramePr>
        <p:xfrm>
          <a:off x="2454707" y="3037726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371FE6-01BA-4D89-BDC4-ED12399ACB0B}"/>
              </a:ext>
            </a:extLst>
          </p:cNvPr>
          <p:cNvGraphicFramePr/>
          <p:nvPr/>
        </p:nvGraphicFramePr>
        <p:xfrm>
          <a:off x="4610814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F48345-73F1-4907-94F8-349EEFE04925}"/>
              </a:ext>
            </a:extLst>
          </p:cNvPr>
          <p:cNvGraphicFramePr/>
          <p:nvPr/>
        </p:nvGraphicFramePr>
        <p:xfrm>
          <a:off x="6852173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BF91EE-F8AC-4945-B0B0-73206D89CA31}"/>
              </a:ext>
            </a:extLst>
          </p:cNvPr>
          <p:cNvSpPr txBox="1"/>
          <p:nvPr/>
        </p:nvSpPr>
        <p:spPr>
          <a:xfrm>
            <a:off x="586820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$24,471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27.7%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CA447-D6C2-477C-92CE-305C58FA7731}"/>
              </a:ext>
            </a:extLst>
          </p:cNvPr>
          <p:cNvSpPr txBox="1"/>
          <p:nvPr/>
        </p:nvSpPr>
        <p:spPr>
          <a:xfrm>
            <a:off x="2778686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$4,650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76D1E-AF41-48C9-B78E-7C53CFEA73DD}"/>
              </a:ext>
            </a:extLst>
          </p:cNvPr>
          <p:cNvSpPr txBox="1"/>
          <p:nvPr/>
        </p:nvSpPr>
        <p:spPr>
          <a:xfrm>
            <a:off x="4956689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$13,978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15.8%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3E322-E766-462F-A5A2-EACB1A7D76DF}"/>
              </a:ext>
            </a:extLst>
          </p:cNvPr>
          <p:cNvSpPr txBox="1"/>
          <p:nvPr/>
        </p:nvSpPr>
        <p:spPr>
          <a:xfrm>
            <a:off x="7203340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$45,317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51.3%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EBE28-E2D4-46AA-BCBB-86D5777E9B62}"/>
              </a:ext>
            </a:extLst>
          </p:cNvPr>
          <p:cNvSpPr txBox="1"/>
          <p:nvPr/>
        </p:nvSpPr>
        <p:spPr>
          <a:xfrm>
            <a:off x="2082798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C3A5D-1CE3-40B9-966E-43263EFBE392}"/>
              </a:ext>
            </a:extLst>
          </p:cNvPr>
          <p:cNvSpPr txBox="1"/>
          <p:nvPr/>
        </p:nvSpPr>
        <p:spPr>
          <a:xfrm>
            <a:off x="4248317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21C2F-804C-44A4-90CF-3E874AA0237C}"/>
              </a:ext>
            </a:extLst>
          </p:cNvPr>
          <p:cNvSpPr txBox="1"/>
          <p:nvPr/>
        </p:nvSpPr>
        <p:spPr>
          <a:xfrm>
            <a:off x="6431181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89248-0A10-41AE-97C8-19EF562CE3EE}"/>
              </a:ext>
            </a:extLst>
          </p:cNvPr>
          <p:cNvSpPr txBox="1"/>
          <p:nvPr/>
        </p:nvSpPr>
        <p:spPr>
          <a:xfrm>
            <a:off x="277246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Income generated from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real estate industries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64F89-63FE-4019-9017-29B84E301DEF}"/>
              </a:ext>
            </a:extLst>
          </p:cNvPr>
          <p:cNvSpPr txBox="1"/>
          <p:nvPr/>
        </p:nvSpPr>
        <p:spPr>
          <a:xfrm>
            <a:off x="2497729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Expenditures related 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to home purchase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AEE9E-4F67-46AA-94A8-DC7FEE7365FA}"/>
              </a:ext>
            </a:extLst>
          </p:cNvPr>
          <p:cNvSpPr txBox="1"/>
          <p:nvPr/>
        </p:nvSpPr>
        <p:spPr>
          <a:xfrm>
            <a:off x="4647115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Multiplier of housing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related expenditures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4EB63-D3FF-4225-BEFE-9960FB5C0847}"/>
              </a:ext>
            </a:extLst>
          </p:cNvPr>
          <p:cNvSpPr txBox="1"/>
          <p:nvPr/>
        </p:nvSpPr>
        <p:spPr>
          <a:xfrm>
            <a:off x="6914421" y="2724222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New home construction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8ED1-3ABC-493E-94B2-89E62D1A4262}"/>
              </a:ext>
            </a:extLst>
          </p:cNvPr>
          <p:cNvSpPr txBox="1"/>
          <p:nvPr/>
        </p:nvSpPr>
        <p:spPr>
          <a:xfrm>
            <a:off x="192403" y="364215"/>
            <a:ext cx="866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Average Economic Impact of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One New Home Sale in the U.S.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05E18-E27D-4384-B5C1-1A81B2A9CFD6}"/>
              </a:ext>
            </a:extLst>
          </p:cNvPr>
          <p:cNvSpPr txBox="1"/>
          <p:nvPr/>
        </p:nvSpPr>
        <p:spPr>
          <a:xfrm>
            <a:off x="2951489" y="1444817"/>
            <a:ext cx="30768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$88,416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06E669-B85A-4FA4-8BA3-484189450C8D}"/>
              </a:ext>
            </a:extLst>
          </p:cNvPr>
          <p:cNvSpPr/>
          <p:nvPr/>
        </p:nvSpPr>
        <p:spPr>
          <a:xfrm>
            <a:off x="213835" y="5172683"/>
            <a:ext cx="8678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NAR calculated the total economic impact of real estate-related industries on the state economy, as well as the expenditures that result from a single home sale, including aspects like home construction costs, real estate brokerage, mortgage lending and title insurance.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62D3D-2E68-4080-870E-A4B2597A3F86}"/>
              </a:ext>
            </a:extLst>
          </p:cNvPr>
          <p:cNvSpPr txBox="1"/>
          <p:nvPr/>
        </p:nvSpPr>
        <p:spPr>
          <a:xfrm>
            <a:off x="8345742" y="6354995"/>
            <a:ext cx="511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878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E047DB0-8C1C-DB45-BB36-242181143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0" y="575497"/>
            <a:ext cx="8130298" cy="6282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DEF87-F335-4DB5-B4EC-B7411902EF8E}"/>
              </a:ext>
            </a:extLst>
          </p:cNvPr>
          <p:cNvSpPr txBox="1"/>
          <p:nvPr/>
        </p:nvSpPr>
        <p:spPr>
          <a:xfrm>
            <a:off x="67234" y="207327"/>
            <a:ext cx="900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Average Economic Impact of One Home Sale by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51072-4B74-4A93-A704-97481AD15D47}"/>
              </a:ext>
            </a:extLst>
          </p:cNvPr>
          <p:cNvSpPr txBox="1"/>
          <p:nvPr/>
        </p:nvSpPr>
        <p:spPr>
          <a:xfrm>
            <a:off x="8210374" y="6366767"/>
            <a:ext cx="555182" cy="28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145692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5C7F22-F5B8-D54D-8682-89F682A023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2DD9A0-80CE-4C35-9C0B-AFFD0741274A}"/>
              </a:ext>
            </a:extLst>
          </p:cNvPr>
          <p:cNvGraphicFramePr/>
          <p:nvPr/>
        </p:nvGraphicFramePr>
        <p:xfrm>
          <a:off x="344774" y="289919"/>
          <a:ext cx="8304551" cy="106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C47CF7-9656-4825-9909-65D4152863A2}"/>
              </a:ext>
            </a:extLst>
          </p:cNvPr>
          <p:cNvSpPr/>
          <p:nvPr/>
        </p:nvSpPr>
        <p:spPr>
          <a:xfrm>
            <a:off x="0" y="28991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Homeownership % Rates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5AB8C4-5B7E-4DD9-A706-D52F9A63F840}"/>
              </a:ext>
            </a:extLst>
          </p:cNvPr>
          <p:cNvGraphicFramePr/>
          <p:nvPr>
            <p:extLst/>
          </p:nvPr>
        </p:nvGraphicFramePr>
        <p:xfrm>
          <a:off x="344774" y="1350497"/>
          <a:ext cx="8574143" cy="498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3723C6-2EFD-D34F-AA7C-4B2A0892768D}"/>
              </a:ext>
            </a:extLst>
          </p:cNvPr>
          <p:cNvSpPr txBox="1"/>
          <p:nvPr/>
        </p:nvSpPr>
        <p:spPr>
          <a:xfrm>
            <a:off x="344774" y="1051040"/>
            <a:ext cx="149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6C1DD-4B47-43ED-98F3-673391FB9D3D}"/>
              </a:ext>
            </a:extLst>
          </p:cNvPr>
          <p:cNvSpPr txBox="1"/>
          <p:nvPr/>
        </p:nvSpPr>
        <p:spPr>
          <a:xfrm>
            <a:off x="8010757" y="6474501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</p:spTree>
    <p:extLst>
      <p:ext uri="{BB962C8B-B14F-4D97-AF65-F5344CB8AC3E}">
        <p14:creationId xmlns:p14="http://schemas.microsoft.com/office/powerpoint/2010/main" val="13125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D4350F-F790-7C4F-92ED-5CFE95F9BA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E67BC-D3B9-4D73-B514-C4C067DE5F27}"/>
              </a:ext>
            </a:extLst>
          </p:cNvPr>
          <p:cNvSpPr txBox="1"/>
          <p:nvPr/>
        </p:nvSpPr>
        <p:spPr>
          <a:xfrm>
            <a:off x="8010757" y="6474501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7C026A-C6F6-4066-B479-8B6DCC5C37C0}"/>
              </a:ext>
            </a:extLst>
          </p:cNvPr>
          <p:cNvGraphicFramePr/>
          <p:nvPr>
            <p:extLst/>
          </p:nvPr>
        </p:nvGraphicFramePr>
        <p:xfrm>
          <a:off x="205438" y="1280160"/>
          <a:ext cx="8733124" cy="519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1DA4A69-CD5B-469C-8BDB-8C9AB713548C}"/>
              </a:ext>
            </a:extLst>
          </p:cNvPr>
          <p:cNvGrpSpPr/>
          <p:nvPr/>
        </p:nvGrpSpPr>
        <p:grpSpPr>
          <a:xfrm>
            <a:off x="344774" y="21847"/>
            <a:ext cx="8304551" cy="1390701"/>
            <a:chOff x="344774" y="289918"/>
            <a:chExt cx="8304551" cy="1390701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D2DD9A0-80CE-4C35-9C0B-AFFD0741274A}"/>
                </a:ext>
              </a:extLst>
            </p:cNvPr>
            <p:cNvGraphicFramePr/>
            <p:nvPr>
              <p:extLst/>
            </p:nvPr>
          </p:nvGraphicFramePr>
          <p:xfrm>
            <a:off x="344774" y="289919"/>
            <a:ext cx="8304551" cy="1060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C47CF7-9656-4825-9909-65D4152863A2}"/>
                </a:ext>
              </a:extLst>
            </p:cNvPr>
            <p:cNvSpPr/>
            <p:nvPr/>
          </p:nvSpPr>
          <p:spPr>
            <a:xfrm>
              <a:off x="344774" y="289918"/>
              <a:ext cx="81846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Homeownership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Rates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E7C210-BD66-40E7-9EF8-9B9957C889FF}"/>
                </a:ext>
              </a:extLst>
            </p:cNvPr>
            <p:cNvSpPr txBox="1"/>
            <p:nvPr/>
          </p:nvSpPr>
          <p:spPr>
            <a:xfrm>
              <a:off x="371861" y="1218954"/>
              <a:ext cx="4092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U.S. Percentage Last 4 Quarters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80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471999" y="955496"/>
            <a:ext cx="82000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1.) When is the economy going to recover?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2.) Are we going into a recession?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3.) Is this going to be like 2008?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4.) What about all those job losses?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5.) What should I do right now?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357657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p sign&#10;&#10;Description generated with very high confidence">
            <a:extLst>
              <a:ext uri="{FF2B5EF4-FFF2-40B4-BE49-F238E27FC236}">
                <a16:creationId xmlns:a16="http://schemas.microsoft.com/office/drawing/2014/main" id="{EC1787F8-A50D-4B16-BFCE-EE4E15D62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71" y="100853"/>
            <a:ext cx="8892133" cy="6669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046C62-7BF3-483D-B721-FDD18F477D4E}"/>
              </a:ext>
            </a:extLst>
          </p:cNvPr>
          <p:cNvSpPr txBox="1"/>
          <p:nvPr/>
        </p:nvSpPr>
        <p:spPr>
          <a:xfrm>
            <a:off x="230177" y="154408"/>
            <a:ext cx="6181213" cy="365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A Recession Is Coming. 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35" dirty="0">
              <a:solidFill>
                <a:prstClr val="white"/>
              </a:solidFill>
              <a:latin typeface="Times" panose="02020603050405020304" pitchFamily="18" charset="0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Recession DOES NOT 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Equal Housing Crisis.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71" dirty="0">
              <a:solidFill>
                <a:prstClr val="white"/>
              </a:solidFill>
              <a:latin typeface="Times" panose="02020603050405020304" pitchFamily="18" charset="0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This Is NOT Like</a:t>
            </a:r>
            <a:b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</a:b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The Last Time!</a:t>
            </a:r>
          </a:p>
        </p:txBody>
      </p:sp>
    </p:spTree>
    <p:extLst>
      <p:ext uri="{BB962C8B-B14F-4D97-AF65-F5344CB8AC3E}">
        <p14:creationId xmlns:p14="http://schemas.microsoft.com/office/powerpoint/2010/main" val="33266605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1443</Words>
  <Application>Microsoft Office PowerPoint</Application>
  <PresentationFormat>On-screen Show (4:3)</PresentationFormat>
  <Paragraphs>326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Calibri Regular</vt:lpstr>
      <vt:lpstr>Times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Floyd</dc:creator>
  <cp:lastModifiedBy>Tony Floyd</cp:lastModifiedBy>
  <cp:revision>22</cp:revision>
  <dcterms:created xsi:type="dcterms:W3CDTF">2020-04-12T21:28:14Z</dcterms:created>
  <dcterms:modified xsi:type="dcterms:W3CDTF">2020-05-12T15:15:43Z</dcterms:modified>
</cp:coreProperties>
</file>