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</p:sldMasterIdLst>
  <p:notesMasterIdLst>
    <p:notesMasterId r:id="rId36"/>
  </p:notesMasterIdLst>
  <p:handoutMasterIdLst>
    <p:handoutMasterId r:id="rId37"/>
  </p:handoutMasterIdLst>
  <p:sldIdLst>
    <p:sldId id="887" r:id="rId4"/>
    <p:sldId id="2984" r:id="rId5"/>
    <p:sldId id="2978" r:id="rId6"/>
    <p:sldId id="273" r:id="rId7"/>
    <p:sldId id="3326" r:id="rId8"/>
    <p:sldId id="3325" r:id="rId9"/>
    <p:sldId id="822" r:id="rId10"/>
    <p:sldId id="895" r:id="rId11"/>
    <p:sldId id="829" r:id="rId12"/>
    <p:sldId id="3327" r:id="rId13"/>
    <p:sldId id="1724" r:id="rId14"/>
    <p:sldId id="1725" r:id="rId15"/>
    <p:sldId id="801" r:id="rId16"/>
    <p:sldId id="856" r:id="rId17"/>
    <p:sldId id="1726" r:id="rId18"/>
    <p:sldId id="892" r:id="rId19"/>
    <p:sldId id="803" r:id="rId20"/>
    <p:sldId id="2961" r:id="rId21"/>
    <p:sldId id="2958" r:id="rId22"/>
    <p:sldId id="874" r:id="rId23"/>
    <p:sldId id="880" r:id="rId24"/>
    <p:sldId id="875" r:id="rId25"/>
    <p:sldId id="3304" r:id="rId26"/>
    <p:sldId id="977" r:id="rId27"/>
    <p:sldId id="889" r:id="rId28"/>
    <p:sldId id="937" r:id="rId29"/>
    <p:sldId id="881" r:id="rId30"/>
    <p:sldId id="3198" r:id="rId31"/>
    <p:sldId id="2959" r:id="rId32"/>
    <p:sldId id="814" r:id="rId33"/>
    <p:sldId id="1671" r:id="rId34"/>
    <p:sldId id="929" r:id="rId35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0000"/>
    <a:srgbClr val="552448"/>
    <a:srgbClr val="562048"/>
    <a:srgbClr val="660066"/>
    <a:srgbClr val="660033"/>
    <a:srgbClr val="006699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94582" autoAdjust="0"/>
  </p:normalViewPr>
  <p:slideViewPr>
    <p:cSldViewPr>
      <p:cViewPr varScale="1">
        <p:scale>
          <a:sx n="92" d="100"/>
          <a:sy n="92" d="100"/>
        </p:scale>
        <p:origin x="933" y="5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2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12" Type="http://schemas.openxmlformats.org/officeDocument/2006/relationships/slide" Target="slides/slide21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4.xml"/><Relationship Id="rId11" Type="http://schemas.openxmlformats.org/officeDocument/2006/relationships/slide" Target="slides/slide20.xml"/><Relationship Id="rId5" Type="http://schemas.openxmlformats.org/officeDocument/2006/relationships/slide" Target="slides/slide13.xml"/><Relationship Id="rId10" Type="http://schemas.openxmlformats.org/officeDocument/2006/relationships/slide" Target="slides/slide19.xml"/><Relationship Id="rId4" Type="http://schemas.openxmlformats.org/officeDocument/2006/relationships/slide" Target="slides/slide12.xml"/><Relationship Id="rId9" Type="http://schemas.openxmlformats.org/officeDocument/2006/relationships/slide" Target="slides/slide18.xml"/><Relationship Id="rId14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6495260426771E-2"/>
          <c:y val="2.2688549233745813E-2"/>
          <c:w val="0.93072963309579093"/>
          <c:h val="0.861798963212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D-124C-B7DC-AD384E5BBAE2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FD-124C-B7DC-AD384E5BBAE2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FD-124C-B7DC-AD384E5BBAE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FD-124C-B7DC-AD384E5BBAE2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FD-124C-B7DC-AD384E5BBAE2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FD-124C-B7DC-AD384E5BBAE2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FD-124C-B7DC-AD384E5BBAE2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23-A046-B310-030AF67D542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57150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3-A046-B310-030AF67D542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923-A046-B310-030AF67D542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23-A046-B310-030AF67D542D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AB-7841-9CCC-45FBF09D804D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490-426B-9372-50E9AE763566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90-426B-9372-50E9AE763566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57150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490-426B-9372-50E9AE763566}"/>
              </c:ext>
            </c:extLst>
          </c:dPt>
          <c:cat>
            <c:strRef>
              <c:f>Sheet1!$A$2:$A$25</c:f>
              <c:strCache>
                <c:ptCount val="24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  <c:pt idx="6">
                  <c:v>2017 Q3</c:v>
                </c:pt>
                <c:pt idx="7">
                  <c:v>2017 Q4</c:v>
                </c:pt>
                <c:pt idx="8">
                  <c:v>2018 Q1</c:v>
                </c:pt>
                <c:pt idx="9">
                  <c:v>2018 Q2</c:v>
                </c:pt>
                <c:pt idx="10">
                  <c:v>2018 Q3</c:v>
                </c:pt>
                <c:pt idx="11">
                  <c:v>2018 Q4</c:v>
                </c:pt>
                <c:pt idx="12">
                  <c:v>2019 Q1</c:v>
                </c:pt>
                <c:pt idx="13">
                  <c:v>2019 Q2</c:v>
                </c:pt>
                <c:pt idx="14">
                  <c:v>2019 Q3</c:v>
                </c:pt>
                <c:pt idx="15">
                  <c:v>2019 Q4</c:v>
                </c:pt>
                <c:pt idx="16">
                  <c:v>2020 Q1</c:v>
                </c:pt>
                <c:pt idx="17">
                  <c:v>2020 Q2</c:v>
                </c:pt>
                <c:pt idx="18">
                  <c:v>2020 Q3</c:v>
                </c:pt>
                <c:pt idx="19">
                  <c:v>2020 Q4</c:v>
                </c:pt>
                <c:pt idx="20">
                  <c:v>2021 Q1</c:v>
                </c:pt>
                <c:pt idx="21">
                  <c:v>2021 Q2</c:v>
                </c:pt>
                <c:pt idx="22">
                  <c:v>2021 Q3</c:v>
                </c:pt>
                <c:pt idx="23">
                  <c:v>2021 Q4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3.7</c:v>
                </c:pt>
                <c:pt idx="1">
                  <c:v>3.6</c:v>
                </c:pt>
                <c:pt idx="2">
                  <c:v>3.5</c:v>
                </c:pt>
                <c:pt idx="3">
                  <c:v>3.8</c:v>
                </c:pt>
                <c:pt idx="4" formatCode="0.0">
                  <c:v>4.2</c:v>
                </c:pt>
                <c:pt idx="5" formatCode="0.0">
                  <c:v>4</c:v>
                </c:pt>
                <c:pt idx="6">
                  <c:v>3.9</c:v>
                </c:pt>
                <c:pt idx="7">
                  <c:v>3.9</c:v>
                </c:pt>
                <c:pt idx="8">
                  <c:v>4.3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4.8</c:v>
                </c:pt>
                <c:pt idx="12">
                  <c:v>4.4000000000000004</c:v>
                </c:pt>
                <c:pt idx="13">
                  <c:v>4</c:v>
                </c:pt>
                <c:pt idx="14">
                  <c:v>3.7</c:v>
                </c:pt>
                <c:pt idx="15">
                  <c:v>3.7</c:v>
                </c:pt>
                <c:pt idx="16">
                  <c:v>3.5</c:v>
                </c:pt>
                <c:pt idx="17">
                  <c:v>3.3</c:v>
                </c:pt>
                <c:pt idx="18">
                  <c:v>3.2</c:v>
                </c:pt>
                <c:pt idx="19">
                  <c:v>3.2</c:v>
                </c:pt>
                <c:pt idx="20">
                  <c:v>3.1</c:v>
                </c:pt>
                <c:pt idx="21">
                  <c:v>3.1</c:v>
                </c:pt>
                <c:pt idx="22">
                  <c:v>3.1</c:v>
                </c:pt>
                <c:pt idx="2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FD-124C-B7DC-AD384E5BB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984880"/>
        <c:axId val="1256534448"/>
      </c:lineChart>
      <c:catAx>
        <c:axId val="12559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34448"/>
        <c:crosses val="autoZero"/>
        <c:auto val="1"/>
        <c:lblAlgn val="ctr"/>
        <c:lblOffset val="100"/>
        <c:noMultiLvlLbl val="0"/>
      </c:catAx>
      <c:valAx>
        <c:axId val="1256534448"/>
        <c:scaling>
          <c:orientation val="minMax"/>
          <c:max val="5.4"/>
          <c:min val="3"/>
        </c:scaling>
        <c:delete val="1"/>
        <c:axPos val="l"/>
        <c:numFmt formatCode="General" sourceLinked="0"/>
        <c:majorTickMark val="out"/>
        <c:minorTickMark val="none"/>
        <c:tickLblPos val="nextTo"/>
        <c:crossAx val="1255984880"/>
        <c:crosses val="autoZero"/>
        <c:crossBetween val="between"/>
        <c:majorUnit val="0.5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Sheet1!$B$1:$DS$1</c:f>
              <c:strCache>
                <c:ptCount val="12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  <c:pt idx="121">
                  <c:v>Feb</c:v>
                </c:pt>
              </c:strCache>
            </c:strRef>
          </c:cat>
          <c:val>
            <c:numRef>
              <c:f>Sheet1!$B$2:$DS$2</c:f>
              <c:numCache>
                <c:formatCode>General</c:formatCode>
                <c:ptCount val="122"/>
                <c:pt idx="0">
                  <c:v>107.04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  <c:pt idx="121">
                  <c:v>155.77000000000001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8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"$"#,##0.00</c:formatCode>
                <c:ptCount val="7"/>
                <c:pt idx="0">
                  <c:v>1081523</c:v>
                </c:pt>
                <c:pt idx="1">
                  <c:v>941428</c:v>
                </c:pt>
                <c:pt idx="2">
                  <c:v>707655</c:v>
                </c:pt>
                <c:pt idx="3">
                  <c:v>628291</c:v>
                </c:pt>
                <c:pt idx="4">
                  <c:v>605257</c:v>
                </c:pt>
                <c:pt idx="5">
                  <c:v>388979</c:v>
                </c:pt>
                <c:pt idx="6">
                  <c:v>368676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  <c:pt idx="27">
                  <c:v>8052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6570</c:v>
                </c:pt>
                <c:pt idx="26">
                  <c:v>7941</c:v>
                </c:pt>
                <c:pt idx="27">
                  <c:v>6521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  <c:pt idx="27">
                  <c:v>9203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7365</c:v>
                </c:pt>
                <c:pt idx="27">
                  <c:v>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2008208669925481"/>
          <c:y val="3.0080523734544361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  <c:pt idx="27">
                  <c:v>12948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10925</c:v>
                </c:pt>
                <c:pt idx="27">
                  <c:v>8610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3435657345886079"/>
          <c:y val="2.0281578076256381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1.7237425903229922E-3"/>
                  <c:y val="-7.8306239506742373E-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"/>
                        <a:ea typeface="Times"/>
                        <a:cs typeface="Times"/>
                      </a:defRPr>
                    </a:pPr>
                    <a:r>
                      <a:rPr lang="en-US" dirty="0"/>
                      <a:t>15</a:t>
                    </a:r>
                  </a:p>
                </c:rich>
              </c:tx>
              <c:spPr>
                <a:noFill/>
                <a:ln w="147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129</c:v>
                </c:pt>
                <c:pt idx="1">
                  <c:v>1289</c:v>
                </c:pt>
                <c:pt idx="2">
                  <c:v>4088</c:v>
                </c:pt>
                <c:pt idx="3">
                  <c:v>710</c:v>
                </c:pt>
                <c:pt idx="4">
                  <c:v>96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-150</c:v>
                </c:pt>
                <c:pt idx="1">
                  <c:v>-802</c:v>
                </c:pt>
                <c:pt idx="2">
                  <c:v>-570</c:v>
                </c:pt>
                <c:pt idx="3">
                  <c:v>-168</c:v>
                </c:pt>
                <c:pt idx="4">
                  <c:v>-30</c:v>
                </c:pt>
                <c:pt idx="5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Sheet1!$B$1:$AC$1</c:f>
              <c:strCache>
                <c:ptCount val="2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</c:strCache>
            </c:strRef>
          </c:cat>
          <c:val>
            <c:numRef>
              <c:f>Sheet1!$B$2:$AC$2</c:f>
              <c:numCache>
                <c:formatCode>0</c:formatCode>
                <c:ptCount val="28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  <c:pt idx="27">
                  <c:v>20649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876269974615349E-3"/>
                  <c:y val="-2.983522087363479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2.7752155381051535E-3"/>
                  <c:y val="-1.233798813822314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3.8</c:v>
                </c:pt>
                <c:pt idx="1">
                  <c:v>2.2999999999999998</c:v>
                </c:pt>
                <c:pt idx="2">
                  <c:v>2.9</c:v>
                </c:pt>
                <c:pt idx="3">
                  <c:v>5.8</c:v>
                </c:pt>
                <c:pt idx="4">
                  <c:v>10.8</c:v>
                </c:pt>
                <c:pt idx="5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Sheet1!$B$1:$AB$1</c:f>
              <c:strCache>
                <c:ptCount val="2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</c:strCache>
            </c:strRef>
          </c:cat>
          <c:val>
            <c:numRef>
              <c:f>Sheet1!$B$2:$AB$2</c:f>
              <c:numCache>
                <c:formatCode>"$"#,##0</c:formatCode>
                <c:ptCount val="27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929694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https://www.nar.realtor/research-and-statistics/research-reports/realtors-confidence-index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CB598-1BC1-8744-94CE-B15284C408E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26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085C15-98E7-4144-BC6A-58C9F9FF4635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738425-CBCE-4D96-82EC-6EA5FD657777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A4C6F4-5411-4BB3-99F8-99C08D440CDB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77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7982BE-B8E0-45C7-8AFE-E07A120FB2A5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2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2CAA13-694C-42CA-BA47-DD272CAD6EB8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38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160623-19E8-470D-A5EE-E30C7970E192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9363" y="695325"/>
            <a:ext cx="45116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0697E-599A-4C47-AB53-9AF301B7C6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http://www.freddiemac.com/fmac-resources/research/pdf/202004-Forecast.pdf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7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http://www.freddiemac.com/research/forecast/20200413_quarterly_forecast_housing_challenges.page?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http://www.fanniemae.com/portal/research-insights/forecast.html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https://www.nar.realtor/research-and-statistics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7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DF8FB63-BA87-4DDD-A10B-C5D4A38421AC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75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1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5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61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1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8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48501" y="1874520"/>
            <a:ext cx="8569204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>
                <a:solidFill>
                  <a:schemeClr val="bg1"/>
                </a:solidFill>
              </a:rPr>
              <a:t>National </a:t>
            </a:r>
            <a:br>
              <a:rPr lang="en-US" altLang="en-US" sz="9680" b="1">
                <a:solidFill>
                  <a:schemeClr val="bg1"/>
                </a:solidFill>
              </a:rPr>
            </a:br>
            <a:r>
              <a:rPr lang="en-US" altLang="en-US" sz="9680" b="1">
                <a:solidFill>
                  <a:schemeClr val="bg1"/>
                </a:solidFill>
              </a:rPr>
              <a:t>Housing Trends</a:t>
            </a:r>
            <a:endParaRPr lang="en-US" altLang="en-US" sz="30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April Closings Down 16.7% Compared To March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April 2020 Closings Down 17.8% Compared To April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066800"/>
            <a:ext cx="2174097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53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14934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April Under Contract Down 10.8% Compared To March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April 2020 Under Contract Down 28.7% Compared To April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65264329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April New Listings Down 22.5% Compared To March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April 2020 New Listings Down 33.6% Compared To April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33363866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6194768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April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April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April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8489005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Up 2.1%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7.2%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April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79742300"/>
              </p:ext>
            </p:extLst>
          </p:nvPr>
        </p:nvGraphicFramePr>
        <p:xfrm>
          <a:off x="419100" y="14152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69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84676441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50292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(April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3.3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$330,000 In April. Up 1.9%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3.1% From Last April.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50214952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80%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0742218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03F04AFF-7C03-46C0-8789-A291F3828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"/>
          <a:stretch/>
        </p:blipFill>
        <p:spPr>
          <a:xfrm>
            <a:off x="153462" y="4069456"/>
            <a:ext cx="4818070" cy="3421924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73BFB23C-301C-41AA-BF2C-232CA413B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>
          <a:xfrm>
            <a:off x="182183" y="309952"/>
            <a:ext cx="4760628" cy="3437471"/>
          </a:xfrm>
          <a:prstGeom prst="rect">
            <a:avLst/>
          </a:prstGeom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1E9464D8-4032-4FD5-A0EF-39B7A84C7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89" y="3986096"/>
            <a:ext cx="4644129" cy="3588644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8F0812EA-3985-4C21-99A6-52BDE1F32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18" y="336641"/>
            <a:ext cx="4818070" cy="35909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213CC0-E4C7-47C7-8C18-AB84E72395A5}"/>
              </a:ext>
            </a:extLst>
          </p:cNvPr>
          <p:cNvCxnSpPr/>
          <p:nvPr/>
        </p:nvCxnSpPr>
        <p:spPr>
          <a:xfrm>
            <a:off x="0" y="4053840"/>
            <a:ext cx="10058400" cy="0"/>
          </a:xfrm>
          <a:prstGeom prst="line">
            <a:avLst/>
          </a:prstGeom>
          <a:ln w="28575">
            <a:solidFill>
              <a:srgbClr val="06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50CA62-242D-4932-B3D1-A91F3EBFA3B3}"/>
              </a:ext>
            </a:extLst>
          </p:cNvPr>
          <p:cNvCxnSpPr>
            <a:cxnSpLocks/>
          </p:cNvCxnSpPr>
          <p:nvPr/>
        </p:nvCxnSpPr>
        <p:spPr>
          <a:xfrm>
            <a:off x="5028934" y="334758"/>
            <a:ext cx="0" cy="6889772"/>
          </a:xfrm>
          <a:prstGeom prst="line">
            <a:avLst/>
          </a:prstGeom>
          <a:ln w="28575">
            <a:solidFill>
              <a:srgbClr val="062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B23923-F3C6-43FC-8FE9-B389F9243620}"/>
              </a:ext>
            </a:extLst>
          </p:cNvPr>
          <p:cNvSpPr txBox="1"/>
          <p:nvPr/>
        </p:nvSpPr>
        <p:spPr>
          <a:xfrm>
            <a:off x="2191961" y="6855560"/>
            <a:ext cx="209549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b="1" dirty="0">
                <a:solidFill>
                  <a:srgbClr val="06235F"/>
                </a:solidFill>
              </a:rPr>
              <a:t>Buyer’s Traffic</a:t>
            </a:r>
          </a:p>
          <a:p>
            <a:pPr algn="ctr"/>
            <a:r>
              <a:rPr lang="en-US" sz="1760" b="1" i="1" dirty="0"/>
              <a:t>Feb 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051B41-89CA-437E-BCDE-AAB5FC86684F}"/>
              </a:ext>
            </a:extLst>
          </p:cNvPr>
          <p:cNvSpPr txBox="1"/>
          <p:nvPr/>
        </p:nvSpPr>
        <p:spPr>
          <a:xfrm>
            <a:off x="7146440" y="6733323"/>
            <a:ext cx="209549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b="1" dirty="0">
                <a:solidFill>
                  <a:srgbClr val="06235F"/>
                </a:solidFill>
              </a:rPr>
              <a:t>Buyer’s Traffic</a:t>
            </a:r>
          </a:p>
          <a:p>
            <a:pPr algn="ctr"/>
            <a:r>
              <a:rPr lang="en-US" sz="1760" b="1" i="1" dirty="0"/>
              <a:t>Mar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0FAF8B-88F2-4BC5-B9F9-DB97103E809D}"/>
              </a:ext>
            </a:extLst>
          </p:cNvPr>
          <p:cNvSpPr txBox="1"/>
          <p:nvPr/>
        </p:nvSpPr>
        <p:spPr>
          <a:xfrm>
            <a:off x="2118480" y="3243401"/>
            <a:ext cx="209549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b="1" dirty="0">
                <a:solidFill>
                  <a:srgbClr val="00B0F0"/>
                </a:solidFill>
              </a:rPr>
              <a:t>Seller’s Traffic</a:t>
            </a:r>
          </a:p>
          <a:p>
            <a:pPr algn="ctr"/>
            <a:r>
              <a:rPr lang="en-US" sz="1760" b="1" i="1" dirty="0"/>
              <a:t>Feb 2020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CF007-C112-41BD-A744-D8D1CB550339}"/>
              </a:ext>
            </a:extLst>
          </p:cNvPr>
          <p:cNvSpPr txBox="1"/>
          <p:nvPr/>
        </p:nvSpPr>
        <p:spPr>
          <a:xfrm>
            <a:off x="7188901" y="3257378"/>
            <a:ext cx="209549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b="1" dirty="0">
                <a:solidFill>
                  <a:srgbClr val="00B0F0"/>
                </a:solidFill>
              </a:rPr>
              <a:t>Seller’s Traffic</a:t>
            </a:r>
          </a:p>
          <a:p>
            <a:pPr algn="ctr"/>
            <a:r>
              <a:rPr lang="en-US" sz="1760" b="1" i="1" dirty="0"/>
              <a:t>Mar 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A58E3-FF27-4B16-8D2E-D6B5976159BD}"/>
              </a:ext>
            </a:extLst>
          </p:cNvPr>
          <p:cNvSpPr txBox="1"/>
          <p:nvPr/>
        </p:nvSpPr>
        <p:spPr>
          <a:xfrm>
            <a:off x="9284399" y="7275954"/>
            <a:ext cx="60289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dirty="0">
                <a:solidFill>
                  <a:schemeClr val="bg1">
                    <a:lumMod val="65000"/>
                  </a:schemeClr>
                </a:solidFill>
              </a:rPr>
              <a:t>NAR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3A02D-0BB0-48E7-8CA4-717960413328}"/>
              </a:ext>
            </a:extLst>
          </p:cNvPr>
          <p:cNvSpPr txBox="1"/>
          <p:nvPr/>
        </p:nvSpPr>
        <p:spPr>
          <a:xfrm>
            <a:off x="5826" y="7337645"/>
            <a:ext cx="342046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0" i="1" dirty="0"/>
              <a:t>* Last numbers available</a:t>
            </a:r>
          </a:p>
        </p:txBody>
      </p:sp>
    </p:spTree>
    <p:extLst>
      <p:ext uri="{BB962C8B-B14F-4D97-AF65-F5344CB8AC3E}">
        <p14:creationId xmlns:p14="http://schemas.microsoft.com/office/powerpoint/2010/main" val="342297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February 2020 (Reported April 28,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87%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86274039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75711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32.39%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28.26%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22.01%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16.96%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16.20%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27.01%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43.70%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47.27%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58.37%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53817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71.71%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45.09%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33.01%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26.05%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19.07%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12.92%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6.63%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 2.13%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1.89%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February 2020 As Reported April 28,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76435556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10356687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April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35280" y="1706881"/>
            <a:ext cx="947166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680" b="1">
                <a:solidFill>
                  <a:schemeClr val="bg1"/>
                </a:solidFill>
              </a:rPr>
              <a:t>Georgia Economic &amp; Housing Trends</a:t>
            </a:r>
            <a:endParaRPr lang="en-US" altLang="en-US" sz="528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Top State For Business</a:t>
            </a:r>
            <a:br>
              <a:rPr lang="en-US" altLang="en-US" sz="4840" b="1" dirty="0">
                <a:latin typeface="Georgia" panose="02040502050405020303" pitchFamily="18" charset="0"/>
              </a:rPr>
            </a:br>
            <a:r>
              <a:rPr lang="en-US" altLang="en-US" sz="2640" dirty="0">
                <a:latin typeface="Georgia" panose="02040502050405020303" pitchFamily="18" charset="0"/>
              </a:rPr>
              <a:t>Site Selection Magazine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pic>
        <p:nvPicPr>
          <p:cNvPr id="55298" name="Picture 2" descr="Image result for georgia number 1 state for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4519"/>
            <a:ext cx="4442460" cy="53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1897033"/>
            <a:ext cx="4191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dirty="0"/>
              <a:t>7 Years in a Row!</a:t>
            </a:r>
          </a:p>
          <a:p>
            <a:pPr algn="ctr"/>
            <a:r>
              <a:rPr lang="en-US" sz="3960" dirty="0"/>
              <a:t>2019</a:t>
            </a:r>
          </a:p>
          <a:p>
            <a:pPr algn="ctr"/>
            <a:r>
              <a:rPr lang="en-US" sz="3960" dirty="0"/>
              <a:t>2018</a:t>
            </a:r>
          </a:p>
          <a:p>
            <a:pPr algn="ctr"/>
            <a:r>
              <a:rPr lang="en-US" sz="3960" dirty="0"/>
              <a:t>2017</a:t>
            </a:r>
          </a:p>
          <a:p>
            <a:pPr algn="ctr"/>
            <a:r>
              <a:rPr lang="en-US" sz="3960" dirty="0"/>
              <a:t>2016</a:t>
            </a:r>
          </a:p>
          <a:p>
            <a:pPr algn="ctr"/>
            <a:r>
              <a:rPr lang="en-US" sz="3960" dirty="0"/>
              <a:t>2015</a:t>
            </a:r>
          </a:p>
          <a:p>
            <a:pPr algn="ctr"/>
            <a:r>
              <a:rPr lang="en-US" sz="3960" dirty="0"/>
              <a:t>2014</a:t>
            </a:r>
          </a:p>
          <a:p>
            <a:pPr algn="ctr"/>
            <a:r>
              <a:rPr lang="en-US" sz="3960" dirty="0"/>
              <a:t>2013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Buyers Moving To Atlanta!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420495"/>
            <a:ext cx="9471660" cy="5424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Here is the Top 10 List including previous rank:</a:t>
            </a:r>
            <a:b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Atlanta (1)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Phoenix (4)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Tampa/Sarasota (2)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Dallas/Fort Worth (3)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Orlando (5)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Denver (7)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Houston (8)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Seattle (6)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Vegas (10)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7190" indent="-377190">
              <a:spcBef>
                <a:spcPts val="0"/>
              </a:spcBef>
              <a:spcAft>
                <a:spcPts val="1100"/>
              </a:spcAft>
              <a:buFont typeface="+mj-lt"/>
              <a:buAutoNum type="arabicPeriod"/>
              <a:tabLst>
                <a:tab pos="754380" algn="l"/>
              </a:tabLst>
              <a:defRPr/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Chicago (9)</a:t>
            </a:r>
            <a:endParaRPr lang="en-US" sz="198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5003007" y="2628900"/>
            <a:ext cx="4693920" cy="3352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100"/>
              </a:spcAft>
              <a:buNone/>
            </a:pPr>
            <a:r>
              <a:rPr lang="en-US" altLang="en-US" sz="1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Penske Truck Rental published their 2019 moving destination list and </a:t>
            </a:r>
            <a:r>
              <a:rPr lang="en-US" altLang="en-US" sz="1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Atlanta was ranked #1 for the 9</a:t>
            </a:r>
            <a:r>
              <a:rPr lang="en-US" altLang="en-US" sz="198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in a row</a:t>
            </a:r>
            <a:r>
              <a:rPr lang="en-US" altLang="en-US" sz="1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trend of moving to the sunbelt has returned.  Desirable attributes that help Metro Atlanta include a business friendly environment, low cost of living for a metro area, airport, moderate weather with 4 seasons and a high quality of life.   </a:t>
            </a:r>
            <a:endParaRPr lang="en-US" altLang="en-US" sz="176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5280" y="2042160"/>
            <a:ext cx="2346960" cy="4191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B91EB-E92E-4E92-858E-C271FEF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77" y="1066799"/>
            <a:ext cx="7824845" cy="6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64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DC55F-1353-41A2-9948-6E9E85A0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9" y="868680"/>
            <a:ext cx="9854161" cy="6658500"/>
          </a:xfrm>
          <a:prstGeom prst="rect">
            <a:avLst/>
          </a:prstGeom>
        </p:spPr>
      </p:pic>
      <p:sp>
        <p:nvSpPr>
          <p:cNvPr id="88066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People Are Moving To Atlanta!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632F72-F3DB-465E-81AD-88DB20B7DE8C}"/>
              </a:ext>
            </a:extLst>
          </p:cNvPr>
          <p:cNvSpPr/>
          <p:nvPr/>
        </p:nvSpPr>
        <p:spPr bwMode="auto">
          <a:xfrm>
            <a:off x="3604260" y="1203960"/>
            <a:ext cx="226314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31BA3-C9B8-40E5-B1A1-EF0826A016C7}"/>
              </a:ext>
            </a:extLst>
          </p:cNvPr>
          <p:cNvSpPr/>
          <p:nvPr/>
        </p:nvSpPr>
        <p:spPr bwMode="auto">
          <a:xfrm>
            <a:off x="3604260" y="1203960"/>
            <a:ext cx="2179320" cy="335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endParaRPr lang="en-US" sz="2640"/>
          </a:p>
        </p:txBody>
      </p:sp>
    </p:spTree>
    <p:extLst>
      <p:ext uri="{BB962C8B-B14F-4D97-AF65-F5344CB8AC3E}">
        <p14:creationId xmlns:p14="http://schemas.microsoft.com/office/powerpoint/2010/main" val="318690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5AA8EBB-FFE5-EF4B-881E-D740846C7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Days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403399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01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" y="1705135"/>
            <a:ext cx="8476298" cy="54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 dirty="0">
                <a:latin typeface="Georgia" panose="02040502050405020303" pitchFamily="18" charset="0"/>
              </a:rPr>
              <a:t>Population By County</a:t>
            </a:r>
            <a:endParaRPr lang="en-US" altLang="en-US" sz="4400"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A4BFF-D999-44F2-A5AC-ADD2DD03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55" y="1036321"/>
            <a:ext cx="9466490" cy="61660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5EE592-DA8A-41CA-9C92-1C84D562E5FF}"/>
              </a:ext>
            </a:extLst>
          </p:cNvPr>
          <p:cNvSpPr/>
          <p:nvPr/>
        </p:nvSpPr>
        <p:spPr bwMode="auto">
          <a:xfrm>
            <a:off x="6957060" y="7202374"/>
            <a:ext cx="2263140" cy="2545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84" tIns="50292" rIns="100584" bIns="50292" numCol="1" rtlCol="0" anchor="t" anchorCtr="0" compatLnSpc="1">
            <a:prstTxWarp prst="textNoShape">
              <a:avLst/>
            </a:prstTxWarp>
          </a:bodyPr>
          <a:lstStyle/>
          <a:p>
            <a:pPr defTabSz="1005840"/>
            <a:r>
              <a:rPr lang="en-US" sz="1100" dirty="0"/>
              <a:t>Atlanta Regional Commission</a:t>
            </a:r>
          </a:p>
        </p:txBody>
      </p:sp>
    </p:spTree>
    <p:extLst>
      <p:ext uri="{BB962C8B-B14F-4D97-AF65-F5344CB8AC3E}">
        <p14:creationId xmlns:p14="http://schemas.microsoft.com/office/powerpoint/2010/main" val="2637959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4" descr="data:image/jpg;base64,/9j/4AAQSkZJRgABAQAAAQABAAD/2wCEAAkGBg8QEBUUEBQQEBQQEA8QFBAPEA8PEA8QFBAVFBQUFBQXHCYeFxkjGhQUHy8gJCcpLCwsFR4xNTAqNSYrLCkBCQoKDgwOGA8PFy0cHBwpLCwsLCwpKiksKSwsKSktKSwpLCwsLCkpLCwsKSwsKSwpKSkpLCkpKSkpKS0pKSwqLP/AABEIAPsAyQMBIgACEQEDEQH/xAAbAAACAgMBAAAAAAAAAAAAAAAAAQIGAwQFB//EAD8QAAEDAgMFBQYDBgUFAAAAAAEAAhEDIQQSMQUGQVFxEyJhgZEyQqGxwfAHUnIUI4LR4fEzQ2KiwhYkc5Ky/8QAGgEBAAMBAQEAAAAAAAAAAAAAAAECAwQFBv/EACQRAQEAAgICAgIDAQEAAAAAAAABAhEDIRIxBFETQSJhcYEy/9oADAMBAAIRAxEAPwDxRCaEQSE0IBCEIBCEIBCEIBEJoQJCEIEhNClASTQgSEIQCEIQJCaECQmhA0JoUJJNCECThCEAhCYE6KQl0dn7u4qvHZUqjgb5sjssdYuuxs/dmnTaH4o5ZuGOOQeGgOb1Cseztt4fSnSqkCBlph8O8ZbHoq2pkYNifg/Uqu/fVsjbd1jHB+v+vT0K62N/AeBNLExbSrT48ZIhdLCbbqUu9ToNZAktxFanSmf1mSepC0tsb/YkxfDAGLMNMvaZ0zNJaesFV3VtRRNs/h/jMNJ/d1mj3qLw6fDLrKrlSk5phwIPIggq+194c8nNlOpBGvpY/wC3oubtHEOeBna2o2LPBDhGsSRI6ESp8kaVFC6z9j5vYDgTcAg3HguY+mWmCCOqvO1UEIQpQEk0IEhNJAIQmgSEITQkhCFCQhCEAhCEArFu9hWUwKtXU3ptgOkfmiQRfj8lxcFh87wNRqeFlYRhiTP0MAC0dOCrlVpG1icZmkiZm2Vodbxkm/jdYHV6r2/4jv0uiY+qy0MO0OlzuPsgzHxXZbhqbwMkl1tTp6Ki+nFp4ep2ckgjoJ+q5mLAPMxzmFZMVgagMxA5tsf7LnYjCt92SeijaZja4IbGkjwBkel5WamHggi+b8pj1C3Rs9x4D4yPVSdhXDg+3MiPS6eUPx5fTs7Kwr4/eMb1eWsEQfygk9SVp7d2dQr0w5nZh7O6TSFuYzX73XxXOq9rFyQDYgQJ9FhwgcHls6gm/MX+IlTMkXjs9uJVpFpIOoUV0tpUZvxF+F2lc1bTtjegkmhWCQmiFASEJogkQhCkNCaFRYkJwhTpBJpoU6S7O7GBFR7idGt+PH4fMK34HYTqhiQ0cTrPTmq5u2C2mT+Z3wA/orvsKvJ+4C5+Wt+GS5TbL/0n3e66f4Bcop7u1s8NNhEuiG+XNWmgBC2mrGbd/hj9OBR3aPvvcfCbf1WSpsGmDofO67j1gczqml44WI2LTGgC52JwDRwCsOIC5+MZbyVbGinY7CDkuHXAbUBOgLZ6TB+Eq1Y7QqqY91ypw9uXnk01NqtyuHmPKbfVcioyD96Lq7RdLG+f8/nK5zyCPEGOoXZh7083JhSUkQttKIoTQmgkJwhNBITRCgMJoQoSSaEIFCaEKdIdvYlfuEcj6kuH0lXLdFxcXnUAhqoOya0OI8JHkL/D5L0bdLD5aBPNxPyHzC5ebp1/G7yXGjUFl0GU51VfY6RmLgANZ9la2IqCcwe/wIa8T6fRc8unoaWhzQCsZauRgdpl3vB40kcD48j1XULrdLrSXZpjrhui4uPxNNlnECeHH0S23tUMIvcmwHFcQkFxc/ndxc1oHgCTc9FS1b1GDab2kSy8Ko7SF+qt+IxmGIhjh5mR6qr7RpkvIHBMfbDl7jiYip3BPCfmtYG3WFnxTDMfeqjVFm+a7OPvKPOyx6tYEQpQiF16YIwkpQiE0IwiE4RCjQjCIUoSTSdmiEwEKmkkhOE4TQSAnCcKdG2bBVQyo0u9kObm/TN/gvY9gYLs2BpLXWaQ5s5XNIBaRPMXXi8L2DdXGZ8Phzp+4YwnmWFzJ/2hcvysepXZ8S92OttDAF4htjIIkAgHnBXL2jum6oJAjuMDnHvOc5r84cCdJ0IB0Cs7QpuZ5+C5ceu47ssJlNVWNm7ELHcAAACe8Zjz1Vhpu7hE6JVXNFnHyHALCTMgaJJ2011pQdshzsXBPs3HyNl3sPgQ6kGnLmDszagEPFiImdCHERbVc3eTD5KgqxImD6ro7AxTawIbIc3Vp1/som5S4zKWVxsXu8W08gsJmYI4QIHTxWnUwGVpm5iJjUDRXHFUI4Kt7aMAlLbb2j8WOOPSh4wd4+BWCrr0W067zPE/VazxfzXo/Fx3lf8AHkc91P8ArHCUKcIIXf4OTaCSnCUKvinaMIhOEQo8TaMIhSSUeKdhNEJwstLEiEwE1OgoTTAThXmKNowvUtySf2OiDzrwT/5Tp5/NeYBquG4e1nh/YudLAHPY0+6cwzwfHXyWPyuO3j3P06Pi5ycnf7eo0Hc1sYjENYwu4hadF60duvc4BjdXmB4cz6Ly96j2ZNsWCquqZqzpLcxAgScom4HVbeG2pSIsHR/qBaVs4Si1jGtGjRAUKzAGmwPC/FTOom3aq73Y+lkLZEuXG2TiHjEsczgIMGxFrFd/aexKThmIGbMeC5tJrWERa8D1hVtJO9rfibtnmFTt4KfdKtWHqZqccR8lVN4AbhRaX1VFqHK9YSFnxA75UMq9/wCFwzw8v3Xz/wAjP+Xj9MWVGVZIShdtwc+2KEoWUtSyqlwTtjhKFkypQq+CWOEQpwlCr4hIATAThYTFfZQnCcJwrzFGyATAUgEwFpMFdogLd2RjOxrsfwa4T+k2d8CVrQpsp89FbLHHxvl6JlZZY9uwdTM0HwTr0xmzEaAj1Crm5e2BVoNBPeZ3Hc5aLfCD6qzVXy1fM2atj6HDLym/txKmPxfecymHMaSJnv2Hut0I4arbw+0sO9o7SviabnNd3TRIgjQQ1pHoSupQpDIAtXEYOmR3h5iLqca11L+7P8cfalBgALqmLqgtJtTFNrXBtpzx0VVoGs6uLZKYLSBUdmeTblbWVb8Zg6TdBceA08guHWDs4JEZdAmVTMOu8rVrw1MRPhCp+8VQB4636Kx4THxTM8l5/vNj/wB4b6Ksm6yzvjjXKfQc4kgTJPwWM0yNQR1WlWzatJIIlFLabm8Z63Xu8PzPx4zG49R4GeHllbtuZUi1Rbtdh9pgPSApjaFE+67ycuufO4r7ljL8eSBallWb9pon84/9SoGpT4E+bf5FXnyeG/s8MmKEQskjgR8vmgtWkywy9WVXuMOVLKsuVKFP4zbCFIBMBMBcsxaFCYCkApZVpMEWogKTWqQYpEQr5ePHj5ZK+/RsZ8FirVvRY6+IJs1QXkc3NeS/06McdOpu3to4atJJyPgP4xydHhJ8iV6nh9qAgSQZAIIuCOBB4heLFXzcXE9vTdQ/zKIL2D89Im4Hi0n0cOS4uTjuXePt28HN49X09FwlcOAhZX0gVWMDiTSdqRzaef0XWO22RcgdbLnn9vQlTxmFaBPzXDrMbMkDit3Hbcp5dR6qo7V3gF8t+iXv0vcpjO2Dau3S15a3hKrGIrl7581kqPmSeOqjSo2zfmMDoNVvx4dvN5uS2Obhn6sPAmPqFjrU78k8WzLUd1lSL8wW7ka6mFFSCgMFSD0oQglnUhUKxlJTsbdPE8D6rYyrlkqV+Z9V6HD864Y6ym2OXFv03gFINQAphq9HHBlaQCkAmSAoucsub5GHF1O6nHC5GXcliqvAHioVK3L1WuSvH5OXLku8q6McZPQJWRqxqbVkslC29lbTfhq1OtT9qk4Oj8zdHNPgQSPNaqFMukPdf2ShjaTa1Ix2jQ4OA1B4OHMaeS4O0Nlvp2cJGk6tPmuF+F+9PZVP2Wqe5VcTSJ92odW9HfPqvSsTSBkEAg6g3BW+fBhzTynVW4+fLiur3HnWKwvgq9jqceS9D2jsDN/hOg/kdceRVB2jh6gq9m5jw6SIiZjWIXBlwZ4XuO78+Gc6rkZHOIa27nHKB4rrfsQDbeywZAeZHtH1XT2Nu8Q11R8B0ZWtkFzGn2nGNCRYdStjGUWtEDgIXocHDrHyrzubk3lqKLtSh3p52WiLKw7RoSD4FcfE0Mp8CA4dCJ++iyzx1TGtRwSBUiFGFmsyNKahTU0AkU0kESoKZUUHYASL+ShmJ6J9qAvT5/mb/jh1Pthjx/upRzWCrVUalYlYl5trbQRCaFCUVMaKClwQZAhJqZUoRa4g5mkgtIII1BBmQvcd0N4BjsK15jtG9yoP9Q49Dr5rxCF3tx9vnCYkSf3dWGuHAHgVtw5+OWvtXKbj2OthZ8uOi8r3l2m+tUfUpucKFMim0tJHbOHGeI+kcirXv7vA7sv2bDnvVmg1ajb9jRd9XfATzCo228PiaNKm17CaTGwHMEtk6l0aHrzPMrfkv6imKvtxVRjy9rnNefeYSHdBCsOztvGoRTrEZ4/xAAGk8A6LA+OnPmtGls9raLsQ7Qd2m2bl304+jjwE8/Y96snWfqsJlcb0vZLFjrUdQdb2XOx+DzYZrxrSqOpO/S7vMPzHmrlidmNdS7QENLW3J0I8eXVc/AYAPdWoOt29EEHgHjQjzylbZYbjOXt5+8ICzV6RBIIggkEciDBCwtXE3GREpkp6oFCiU2/JIoElCCUIOk+sFrufKiE1KAhNBRJJFNBQRUoskEKBKmVLiohSUiSg8KSCEQtG6GOhxc45i+zs1yeEK+7Ppt9ixY4S0G8D3m9Bay8i2TizTqDkT8V6ZsPHhwB18PqF28VmUY5zVVDfrZ7cPXy07NfRLxTjuNdmLTHL2R6Kr4Z+Qh7dOIV235pGtiHFonsaLA+NQCC6ekGfXkVW9mYjCupdnWaWPaSG1m6EcA8AfGHHxasc5/JfH0vW7+PZiMOQDMtLSOoWXdik00hIGak5zJ4iDB+SoWyca7BVwQc1NxgkGQRztZXrd2uO1rNGjiKjejhf4rXHLalmlT372Z2WLc4Du1x2o/UbPHrf+JVY2K9R38wHa4TOPaw7pP6Hd13/ABPkvMKrVzcs1k1xvTv7J2phqdEBzZfmfnzsFRj2GYGXjw6X1suAIkwIEmByE2CTSmsMcZLb9tcsrZJ9InXqgoqJFXURKUplRQbjhF/VOFNY28vTopQEJkKJQCChBRIQhMIEVk1Cg4KTSiClSlRKAUCqBWndfa+gJ/uqwVLCVzTePH5q+GXjUWbiz7U2q+jjn1G39gEE2e3s22kaaTPAhV3aWTtS+kIY+5ZEZDxEDTytyjQdjGYR1Znbs70We3i2GjvDmIF+IidJI4dSoWuBH9CFrn2iI1DaRfmOBVl3P2oO1bfRuS+sTI+qr7abXTlsfy8PL7/msWz8QaNYHSHBVl1dlm49nfSbUa5jrtqsLT0Ig/NeM7QwjqT3sd7VNzmHq0wvYdn1w+mxw4j6Kh/iLs/Jis4Fq7A7+Nvdd/xPmr803Nq4XtTmqagdVILlah2igsixBAFRTKSDoKFQcRwU0FShGZuolJlpHmFIhEkEFNIoEhCEDF0wkgoESgFRJQCoGQFKo1IFSUjZ2ZtepReHMMWALTOV0GYMX1uCII1BC2McKdYl9MZTqWWAB8IgeYgeDePGqiDIWzRq2tbotMb+lbCdbwPxCbnh1na8Hfz+/wCaz5mvs6xHvW+/vgtfEUS3X14KaPR9zMaX4aDrSIHlwWX8QcD2mDFQa0Xtd/A/un4lp8lVvw+2hlrmm42qsIE/mFwvQK2G7fDPpH3mPZ5xb4wt5/LFleq8UqC6GlTxDSDfUa9VBq4m6SxFZFjdqgUpIKjKDpBCSFKGOraDy+SmUqgso0nSOlkE1EqSSBIQgokkShJQEQkFJRKCQKkCsYKkCgKjZRQeDY2PPn9/cprXrNi6mXQ2w0g3WTtrQbg8OXRY6GIkQ6458Qsj6HEXEa8vv7hbRVPCVDRqMqMuGPa7xsbj0n7uvXtl1w7NBscrgRycJC8aDi3T+hV93H2tnhjtQws5+zdvwMeS14rq6Z5/ao724LssXWbw7QuHR/fHzXGarj+JND/uGPH+ZRE/qY4g/MKmgrm5JrKxpjdxKVB+qlKg/VUWRKUJpQg6KEJFSqRWOmYJHO6mVidqOqLMyUoKSINJCESSEJKAI1QUIIpyk5CCQKVQSkCpIMNOy3MNWLVpsPe9VsaEwtMaitmpTa72bHUt+/vot7YWONGu06XEj78CVy2G/otvUA8bGf4oWk67Uq0/iA0Po0nj3Xub5Pbm+bV5+7VXfbzydnsm/fp//LlSH6qOf/2cfowonVSChxWDQkpTUUH/2Q=="/>
          <p:cNvSpPr>
            <a:spLocks noChangeAspect="1" noChangeArrowheads="1"/>
          </p:cNvSpPr>
          <p:nvPr/>
        </p:nvSpPr>
        <p:spPr bwMode="auto">
          <a:xfrm>
            <a:off x="120492" y="-1155225"/>
            <a:ext cx="2105978" cy="26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640"/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0" y="114300"/>
            <a:ext cx="100584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40" b="1">
                <a:latin typeface="Georgia" panose="02040502050405020303" pitchFamily="18" charset="0"/>
              </a:rPr>
              <a:t>Population &amp; Employment Growth Trends</a:t>
            </a:r>
            <a:endParaRPr lang="en-US" altLang="en-US" sz="4400" b="1">
              <a:latin typeface="Georgia" panose="02040502050405020303" pitchFamily="18" charset="0"/>
            </a:endParaRPr>
          </a:p>
        </p:txBody>
      </p:sp>
      <p:pic>
        <p:nvPicPr>
          <p:cNvPr id="942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2125980"/>
            <a:ext cx="4274820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Box 3"/>
          <p:cNvSpPr txBox="1">
            <a:spLocks noChangeArrowheads="1"/>
          </p:cNvSpPr>
          <p:nvPr/>
        </p:nvSpPr>
        <p:spPr bwMode="auto">
          <a:xfrm rot="10800000" flipH="1" flipV="1">
            <a:off x="4861560" y="2130346"/>
            <a:ext cx="465899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40" dirty="0"/>
              <a:t>U.S. Conference of Mayors Report predicts that Metro Atlanta will be the 6</a:t>
            </a:r>
            <a:r>
              <a:rPr lang="en-US" altLang="en-US" sz="2640" baseline="30000" dirty="0"/>
              <a:t>th</a:t>
            </a:r>
            <a:r>
              <a:rPr lang="en-US" altLang="en-US" sz="2640" dirty="0"/>
              <a:t> largest city in the nation by 2046. 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Metro Atlanta will grow from 5.8 million residents to 8.6 million residents.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That means 2.8 million people will move to our area!</a:t>
            </a:r>
          </a:p>
          <a:p>
            <a:pPr>
              <a:spcBef>
                <a:spcPct val="0"/>
              </a:spcBef>
            </a:pPr>
            <a:endParaRPr lang="en-US" altLang="en-US" sz="1320" dirty="0"/>
          </a:p>
          <a:p>
            <a:pPr>
              <a:spcBef>
                <a:spcPct val="0"/>
              </a:spcBef>
            </a:pPr>
            <a:r>
              <a:rPr lang="en-US" altLang="en-US" sz="2640" dirty="0"/>
              <a:t>This is great news for our long-term real estate values!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578" y="1626553"/>
          <a:ext cx="9293542" cy="496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Decade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Rate</a:t>
                      </a:r>
                    </a:p>
                  </a:txBody>
                  <a:tcPr marL="91451" marR="91451" marT="44361" marB="44361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8.86%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1990s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8.12%</a:t>
                      </a:r>
                    </a:p>
                  </a:txBody>
                  <a:tcPr marL="91451" marR="91451" marT="44361" marB="4436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966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2000s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6.29%</a:t>
                      </a:r>
                    </a:p>
                  </a:txBody>
                  <a:tcPr marL="91451" marR="91451" marT="44361" marB="4436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"/>
          <p:cNvSpPr txBox="1">
            <a:spLocks noChangeArrowheads="1"/>
          </p:cNvSpPr>
          <p:nvPr/>
        </p:nvSpPr>
        <p:spPr bwMode="auto">
          <a:xfrm>
            <a:off x="8866591" y="7174389"/>
            <a:ext cx="104163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1320" dirty="0">
                <a:solidFill>
                  <a:srgbClr val="A6A6A6"/>
                </a:solidFill>
                <a:ea typeface="ＭＳ Ｐゴシック" charset="-128"/>
                <a:cs typeface="Calibri" panose="020F0502020204030204" pitchFamily="34" charset="0"/>
              </a:rPr>
              <a:t>Freddie Mac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0" y="533401"/>
            <a:ext cx="10058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05840" eaLnBrk="1" hangingPunct="1">
              <a:spcBef>
                <a:spcPct val="0"/>
              </a:spcBef>
              <a:buNone/>
              <a:defRPr/>
            </a:pPr>
            <a:r>
              <a:rPr lang="en-US" altLang="en-US" sz="4400" dirty="0">
                <a:solidFill>
                  <a:prstClr val="black"/>
                </a:solidFill>
                <a:ea typeface="ＭＳ Ｐゴシック" charset="-128"/>
                <a:cs typeface="Calibri" panose="020F0502020204030204" pitchFamily="34" charset="0"/>
              </a:rPr>
              <a:t>Historic Mortgage Rates by Decade</a:t>
            </a:r>
            <a:endParaRPr lang="en-US" altLang="en-US" sz="4400" i="1" dirty="0">
              <a:solidFill>
                <a:prstClr val="black"/>
              </a:solidFill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" y="6633052"/>
            <a:ext cx="9304020" cy="2706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EA6B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37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53063" y="507891"/>
          <a:ext cx="9821517" cy="677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1900" y="7280910"/>
            <a:ext cx="6202680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10" dirty="0">
                <a:solidFill>
                  <a:srgbClr val="A6A6A6"/>
                </a:solidFill>
                <a:latin typeface="Calibri Regular"/>
              </a:rPr>
              <a:t>Freddie Mac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35280" y="333482"/>
            <a:ext cx="5576236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94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Rates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30-Year Fixed Rate</a:t>
            </a:r>
            <a:endParaRPr lang="en-US" altLang="en-US" sz="2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42197" y="2069633"/>
            <a:ext cx="226314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Actual</a:t>
            </a:r>
          </a:p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Projected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1030E961-68E5-470F-969C-F3B41076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31" y="5279708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A870D57-63F3-4087-ADC1-FAAA8F39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021" y="4291412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8131DBF-6CF2-41E5-ABB1-96FED669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18" y="3119130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51D467C9-0A58-4E1E-A9B0-C3CCF390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852" y="2725042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altLang="en-US" sz="264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289582A-6434-46E3-A1CC-FD43234A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058" y="4844072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984C6CE-39B3-4E66-BA49-DB553640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402" y="5627633"/>
            <a:ext cx="98616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308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altLang="en-US" sz="264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3.6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3.8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3.40%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3.40%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65901"/>
              </p:ext>
            </p:extLst>
          </p:nvPr>
        </p:nvGraphicFramePr>
        <p:xfrm>
          <a:off x="167640" y="1874520"/>
          <a:ext cx="9585960" cy="5113019"/>
        </p:xfrm>
        <a:graphic>
          <a:graphicData uri="http://schemas.openxmlformats.org/drawingml/2006/table">
            <a:tbl>
              <a:tblPr/>
              <a:tblGrid>
                <a:gridCol w="237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90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Amount Of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3.5% Mortgage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Times"/>
                        </a:rPr>
                        <a:t>5% Mortgage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Times"/>
                        </a:rPr>
                        <a:t>30-Year Cost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$323,280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$386,280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90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$300,000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$484,920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$579,600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$400,000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$1,796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$646,560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$2,147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$772,920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9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$500,000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$808,200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$2,684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$966,240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2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$1 million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$4,490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$1,616,400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$5,368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$1,932,480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96" name="TextBox 10"/>
          <p:cNvSpPr txBox="1">
            <a:spLocks noChangeArrowheads="1"/>
          </p:cNvSpPr>
          <p:nvPr/>
        </p:nvSpPr>
        <p:spPr bwMode="auto">
          <a:xfrm>
            <a:off x="251460" y="206853"/>
            <a:ext cx="930402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520" b="1" dirty="0"/>
              <a:t>Mortgage Rates Make A Significant Difference In Home Affordability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May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April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Showing Trend 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E6375-FFCC-43B1-82A5-174D8BCE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325"/>
            <a:ext cx="10058400" cy="4747749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A01A43B-D330-493B-A38F-8C6D1AD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*  Showings may be higher than shown here due to Virtual Showings and Virtual Open House Showings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27192</TotalTime>
  <Words>1267</Words>
  <Application>Microsoft Office PowerPoint</Application>
  <PresentationFormat>Custom</PresentationFormat>
  <Paragraphs>308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Calibri Regular</vt:lpstr>
      <vt:lpstr>Georgia</vt:lpstr>
      <vt:lpstr>Times</vt:lpstr>
      <vt:lpstr>Times New Roman</vt:lpstr>
      <vt:lpstr>Blank Presentation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Tony Floyd</cp:lastModifiedBy>
  <cp:revision>909</cp:revision>
  <cp:lastPrinted>2017-02-14T21:07:31Z</cp:lastPrinted>
  <dcterms:created xsi:type="dcterms:W3CDTF">2009-11-10T19:50:21Z</dcterms:created>
  <dcterms:modified xsi:type="dcterms:W3CDTF">2020-05-12T16:35:03Z</dcterms:modified>
</cp:coreProperties>
</file>