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0" r:id="rId3"/>
  </p:sldMasterIdLst>
  <p:notesMasterIdLst>
    <p:notesMasterId r:id="rId43"/>
  </p:notesMasterIdLst>
  <p:sldIdLst>
    <p:sldId id="3305" r:id="rId4"/>
    <p:sldId id="1611" r:id="rId5"/>
    <p:sldId id="3311" r:id="rId6"/>
    <p:sldId id="256" r:id="rId7"/>
    <p:sldId id="267" r:id="rId8"/>
    <p:sldId id="1126" r:id="rId9"/>
    <p:sldId id="1128" r:id="rId10"/>
    <p:sldId id="3121" r:id="rId11"/>
    <p:sldId id="3117" r:id="rId12"/>
    <p:sldId id="3119" r:id="rId13"/>
    <p:sldId id="3135" r:id="rId14"/>
    <p:sldId id="3329" r:id="rId15"/>
    <p:sldId id="3376" r:id="rId16"/>
    <p:sldId id="3374" r:id="rId17"/>
    <p:sldId id="3307" r:id="rId18"/>
    <p:sldId id="3136" r:id="rId19"/>
    <p:sldId id="3137" r:id="rId20"/>
    <p:sldId id="3304" r:id="rId21"/>
    <p:sldId id="279" r:id="rId22"/>
    <p:sldId id="3203" r:id="rId23"/>
    <p:sldId id="259" r:id="rId24"/>
    <p:sldId id="3213" r:id="rId25"/>
    <p:sldId id="3152" r:id="rId26"/>
    <p:sldId id="3321" r:id="rId27"/>
    <p:sldId id="3338" r:id="rId28"/>
    <p:sldId id="3375" r:id="rId29"/>
    <p:sldId id="258" r:id="rId30"/>
    <p:sldId id="3306" r:id="rId31"/>
    <p:sldId id="3153" r:id="rId32"/>
    <p:sldId id="3217" r:id="rId33"/>
    <p:sldId id="3267" r:id="rId34"/>
    <p:sldId id="3377" r:id="rId35"/>
    <p:sldId id="3339" r:id="rId36"/>
    <p:sldId id="3378" r:id="rId37"/>
    <p:sldId id="3193" r:id="rId38"/>
    <p:sldId id="3157" r:id="rId39"/>
    <p:sldId id="3379" r:id="rId40"/>
    <p:sldId id="3336" r:id="rId41"/>
    <p:sldId id="338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9A7"/>
    <a:srgbClr val="00AEEF"/>
    <a:srgbClr val="313940"/>
    <a:srgbClr val="2F4560"/>
    <a:srgbClr val="2D46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5-1045-80DF-23FCB21FC8E3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C5-1045-80DF-23FCB21FC8E3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5-1045-80DF-23FCB21FC8E3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C5-1045-80DF-23FCB21FC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65.099999999999994</c:v>
                </c:pt>
                <c:pt idx="1">
                  <c:v>65.400000000000006</c:v>
                </c:pt>
                <c:pt idx="2">
                  <c:v>65.900000000000006</c:v>
                </c:pt>
                <c:pt idx="3">
                  <c:v>66.7</c:v>
                </c:pt>
                <c:pt idx="4">
                  <c:v>67.099999999999994</c:v>
                </c:pt>
                <c:pt idx="5">
                  <c:v>67.5</c:v>
                </c:pt>
                <c:pt idx="6">
                  <c:v>67.8</c:v>
                </c:pt>
                <c:pt idx="7">
                  <c:v>68</c:v>
                </c:pt>
                <c:pt idx="8">
                  <c:v>68.599999999999994</c:v>
                </c:pt>
                <c:pt idx="9">
                  <c:v>69.099999999999994</c:v>
                </c:pt>
                <c:pt idx="10">
                  <c:v>68.5</c:v>
                </c:pt>
                <c:pt idx="11">
                  <c:v>68.400000000000006</c:v>
                </c:pt>
                <c:pt idx="12">
                  <c:v>67.8</c:v>
                </c:pt>
                <c:pt idx="13">
                  <c:v>67.3</c:v>
                </c:pt>
                <c:pt idx="14">
                  <c:v>67.099999999999994</c:v>
                </c:pt>
                <c:pt idx="15">
                  <c:v>66.400000000000006</c:v>
                </c:pt>
                <c:pt idx="16">
                  <c:v>65.400000000000006</c:v>
                </c:pt>
                <c:pt idx="17">
                  <c:v>65</c:v>
                </c:pt>
                <c:pt idx="18">
                  <c:v>64.8</c:v>
                </c:pt>
                <c:pt idx="19">
                  <c:v>63.7</c:v>
                </c:pt>
                <c:pt idx="20">
                  <c:v>63.5</c:v>
                </c:pt>
                <c:pt idx="21">
                  <c:v>63.6</c:v>
                </c:pt>
                <c:pt idx="22">
                  <c:v>64.2</c:v>
                </c:pt>
                <c:pt idx="23">
                  <c:v>64.2</c:v>
                </c:pt>
                <c:pt idx="24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B-4E73-BB88-189037143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64398208"/>
        <c:axId val="364396896"/>
      </c:barChart>
      <c:catAx>
        <c:axId val="3643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96896"/>
        <c:crosses val="autoZero"/>
        <c:auto val="1"/>
        <c:lblAlgn val="ctr"/>
        <c:lblOffset val="100"/>
        <c:noMultiLvlLbl val="0"/>
      </c:catAx>
      <c:valAx>
        <c:axId val="3643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6566635261333E-2"/>
          <c:y val="6.1124223674230024E-2"/>
          <c:w val="0.96800686672947733"/>
          <c:h val="0.850400243341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Q2 2019</c:v>
                </c:pt>
                <c:pt idx="1">
                  <c:v>Q3 2019</c:v>
                </c:pt>
                <c:pt idx="2">
                  <c:v>Q4 2019</c:v>
                </c:pt>
                <c:pt idx="3">
                  <c:v>Q1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64.8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4D81-AA44-01BC4C503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77995208"/>
        <c:axId val="477989304"/>
      </c:barChart>
      <c:catAx>
        <c:axId val="47799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89304"/>
        <c:crosses val="autoZero"/>
        <c:auto val="1"/>
        <c:lblAlgn val="ctr"/>
        <c:lblOffset val="100"/>
        <c:noMultiLvlLbl val="0"/>
      </c:catAx>
      <c:valAx>
        <c:axId val="477989304"/>
        <c:scaling>
          <c:orientation val="minMax"/>
          <c:max val="65.400000000000006"/>
          <c:min val="63.3"/>
        </c:scaling>
        <c:delete val="1"/>
        <c:axPos val="l"/>
        <c:numFmt formatCode="General" sourceLinked="1"/>
        <c:majorTickMark val="out"/>
        <c:minorTickMark val="none"/>
        <c:tickLblPos val="nextTo"/>
        <c:crossAx val="47799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7282745839833E-2"/>
          <c:y val="2.3644178970694589E-2"/>
          <c:w val="0.96661998163262697"/>
          <c:h val="0.9527116420586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80-4711-A0FF-5E378F7A16B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80-4711-A0FF-5E378F7A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80-4711-A0FF-5E378F7A16B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80-4711-A0FF-5E378F7A16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880-4711-A0FF-5E378F7A16B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27132E85-8290-4409-BB2F-271EF707567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80-4711-A0FF-5E378F7A16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6A7E04-6CA4-4279-9736-5ED76291F95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0-4711-A0FF-5E378F7A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1981</c:v>
                </c:pt>
                <c:pt idx="3">
                  <c:v>2001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3.5000000000000003E-2</c:v>
                </c:pt>
                <c:pt idx="2">
                  <c:v>-1.9E-2</c:v>
                </c:pt>
                <c:pt idx="3">
                  <c:v>6.6000000000000003E-2</c:v>
                </c:pt>
                <c:pt idx="4">
                  <c:v>-0.19700000000000001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0-4711-A0FF-5E378F7A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46800840"/>
        <c:axId val="346801168"/>
      </c:barChart>
      <c:catAx>
        <c:axId val="3468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01168"/>
        <c:crosses val="autoZero"/>
        <c:auto val="1"/>
        <c:lblAlgn val="ctr"/>
        <c:lblOffset val="100"/>
        <c:noMultiLvlLbl val="0"/>
      </c:catAx>
      <c:valAx>
        <c:axId val="346801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68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64881901950333E-2"/>
          <c:y val="0"/>
          <c:w val="0.9664266141540780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CF-49DE-BC68-BA433BCC3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7CF-49DE-BC68-BA433BCC3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CF-49DE-BC68-BA433BCC3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7CF-49DE-BC68-BA433BCC3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CF-49DE-BC68-BA433BCC3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8.5999999999999993E-2</c:v>
                </c:pt>
                <c:pt idx="1">
                  <c:v>6.5000000000000002E-2</c:v>
                </c:pt>
                <c:pt idx="2">
                  <c:v>8.5000000000000006E-2</c:v>
                </c:pt>
                <c:pt idx="3">
                  <c:v>8.6999999999999994E-2</c:v>
                </c:pt>
                <c:pt idx="4">
                  <c:v>0.125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F-49DE-BC68-BA433BCC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785813461015E-2"/>
          <c:y val="0"/>
          <c:w val="0.9527457730657090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5.1999999999999998E-2</c:v>
                </c:pt>
                <c:pt idx="2">
                  <c:v>5.5E-2</c:v>
                </c:pt>
                <c:pt idx="3">
                  <c:v>6.4000000000000001E-2</c:v>
                </c:pt>
                <c:pt idx="4">
                  <c:v>4.8000000000000001E-2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74-47A5-8CB9-2C86976B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8929074752298E-2"/>
          <c:y val="2.6384153271635E-2"/>
          <c:w val="0.90737979440238192"/>
          <c:h val="0.91669031811841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June 2004</c:v>
                </c:pt>
                <c:pt idx="1">
                  <c:v>June 2005</c:v>
                </c:pt>
                <c:pt idx="2">
                  <c:v>June 2006 </c:v>
                </c:pt>
                <c:pt idx="3">
                  <c:v>June 2007</c:v>
                </c:pt>
                <c:pt idx="4">
                  <c:v>June 2008</c:v>
                </c:pt>
                <c:pt idx="5">
                  <c:v>June 2009</c:v>
                </c:pt>
                <c:pt idx="6">
                  <c:v>June 2010</c:v>
                </c:pt>
                <c:pt idx="7">
                  <c:v>June 2011</c:v>
                </c:pt>
                <c:pt idx="8">
                  <c:v>June 2012</c:v>
                </c:pt>
                <c:pt idx="9">
                  <c:v>June 2013</c:v>
                </c:pt>
                <c:pt idx="10">
                  <c:v>June 2014</c:v>
                </c:pt>
                <c:pt idx="11">
                  <c:v>June 2015</c:v>
                </c:pt>
                <c:pt idx="12">
                  <c:v>June 2016</c:v>
                </c:pt>
                <c:pt idx="13">
                  <c:v>June 2017</c:v>
                </c:pt>
                <c:pt idx="14">
                  <c:v>June 2018</c:v>
                </c:pt>
                <c:pt idx="15">
                  <c:v>June 2019</c:v>
                </c:pt>
                <c:pt idx="16">
                  <c:v>Today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378.3</c:v>
                </c:pt>
                <c:pt idx="1">
                  <c:v>802.6</c:v>
                </c:pt>
                <c:pt idx="2">
                  <c:v>868.7</c:v>
                </c:pt>
                <c:pt idx="3">
                  <c:v>547.79999999999995</c:v>
                </c:pt>
                <c:pt idx="4">
                  <c:v>117.7</c:v>
                </c:pt>
                <c:pt idx="5">
                  <c:v>126.2</c:v>
                </c:pt>
                <c:pt idx="6">
                  <c:v>97.7</c:v>
                </c:pt>
                <c:pt idx="7">
                  <c:v>92.6</c:v>
                </c:pt>
                <c:pt idx="8">
                  <c:v>101.7</c:v>
                </c:pt>
                <c:pt idx="9">
                  <c:v>110.8</c:v>
                </c:pt>
                <c:pt idx="10">
                  <c:v>127.5</c:v>
                </c:pt>
                <c:pt idx="11">
                  <c:v>150.69999999999999</c:v>
                </c:pt>
                <c:pt idx="12">
                  <c:v>163.69999999999999</c:v>
                </c:pt>
                <c:pt idx="13">
                  <c:v>178.5</c:v>
                </c:pt>
                <c:pt idx="14">
                  <c:v>181</c:v>
                </c:pt>
                <c:pt idx="15">
                  <c:v>189.8</c:v>
                </c:pt>
                <c:pt idx="16">
                  <c:v>181.3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B-F94B-95C1-8A18070E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8290624"/>
        <c:axId val="-1197634048"/>
      </c:lineChart>
      <c:catAx>
        <c:axId val="-11982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C0C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7634048"/>
        <c:crosses val="autoZero"/>
        <c:auto val="1"/>
        <c:lblAlgn val="ctr"/>
        <c:lblOffset val="100"/>
        <c:tickMarkSkip val="1"/>
        <c:noMultiLvlLbl val="0"/>
      </c:catAx>
      <c:valAx>
        <c:axId val="-1197634048"/>
        <c:scaling>
          <c:orientation val="minMax"/>
          <c:max val="90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C0C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82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3C3-401B-872B-25CA0952A3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C3-401B-872B-25CA0952A308}"/>
              </c:ext>
            </c:extLst>
          </c:dPt>
          <c:dLbls>
            <c:dLbl>
              <c:idx val="0"/>
              <c:layout>
                <c:manualLayout>
                  <c:x val="-4.7772409233127755E-3"/>
                  <c:y val="0.11386095143783316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/>
                      <a:t>8.2</a:t>
                    </a:r>
                    <a:endParaRPr lang="en-US" sz="3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3-401B-872B-25CA0952A308}"/>
                </c:ext>
              </c:extLst>
            </c:dLbl>
            <c:dLbl>
              <c:idx val="1"/>
              <c:layout>
                <c:manualLayout>
                  <c:x val="-4.7772409233127755E-3"/>
                  <c:y val="-4.503250184784376E-17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>
                        <a:solidFill>
                          <a:schemeClr val="tx1"/>
                        </a:solidFill>
                      </a:rPr>
                      <a:t>3.1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3-401B-872B-25CA0952A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2007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01B-872B-25CA0952A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1894175"/>
        <c:axId val="288101247"/>
      </c:barChart>
      <c:catAx>
        <c:axId val="19189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01247"/>
        <c:crosses val="autoZero"/>
        <c:auto val="1"/>
        <c:lblAlgn val="ctr"/>
        <c:lblOffset val="100"/>
        <c:noMultiLvlLbl val="0"/>
      </c:catAx>
      <c:valAx>
        <c:axId val="28810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9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0196028065743E-2"/>
          <c:y val="2.9686460402788106E-2"/>
          <c:w val="0.96481960794386856"/>
          <c:h val="0.854062253166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New Filings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3.3</c:v>
                </c:pt>
                <c:pt idx="1">
                  <c:v>10.199999999999999</c:v>
                </c:pt>
                <c:pt idx="2">
                  <c:v>16.8</c:v>
                </c:pt>
                <c:pt idx="3">
                  <c:v>22</c:v>
                </c:pt>
                <c:pt idx="4">
                  <c:v>26.4</c:v>
                </c:pt>
                <c:pt idx="5">
                  <c:v>30.3</c:v>
                </c:pt>
                <c:pt idx="6">
                  <c:v>33.5</c:v>
                </c:pt>
                <c:pt idx="7">
                  <c:v>36.200000000000003</c:v>
                </c:pt>
                <c:pt idx="8">
                  <c:v>38.6</c:v>
                </c:pt>
                <c:pt idx="9">
                  <c:v>40.700000000000003</c:v>
                </c:pt>
                <c:pt idx="10">
                  <c:v>42.5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690-A378-AFA724EC74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Collecting UI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3.1</c:v>
                </c:pt>
                <c:pt idx="1">
                  <c:v>7.4</c:v>
                </c:pt>
                <c:pt idx="2">
                  <c:v>11.9</c:v>
                </c:pt>
                <c:pt idx="3">
                  <c:v>15.8</c:v>
                </c:pt>
                <c:pt idx="4">
                  <c:v>18</c:v>
                </c:pt>
                <c:pt idx="5">
                  <c:v>22.4</c:v>
                </c:pt>
                <c:pt idx="6">
                  <c:v>22.5</c:v>
                </c:pt>
                <c:pt idx="7">
                  <c:v>24.9</c:v>
                </c:pt>
                <c:pt idx="8">
                  <c:v>21.1</c:v>
                </c:pt>
                <c:pt idx="9">
                  <c:v>21</c:v>
                </c:pt>
                <c:pt idx="1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690-A378-AFA724EC7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7737632"/>
        <c:axId val="1163333680"/>
      </c:barChart>
      <c:catAx>
        <c:axId val="12077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333680"/>
        <c:crosses val="autoZero"/>
        <c:auto val="1"/>
        <c:lblAlgn val="ctr"/>
        <c:lblOffset val="100"/>
        <c:noMultiLvlLbl val="0"/>
      </c:catAx>
      <c:valAx>
        <c:axId val="1163333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77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28784662255645E-2"/>
          <c:y val="5.8930741906074238E-2"/>
          <c:w val="0.5485821823527901"/>
          <c:h val="0.16813089214208374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54533071174368E-2"/>
          <c:y val="1.9766009761126406E-2"/>
          <c:w val="0.96707694403339728"/>
          <c:h val="0.96013940991093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1.4M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225K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127K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-77K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-148K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-585K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 Service and Bars</c:v>
                </c:pt>
                <c:pt idx="1">
                  <c:v>Construction</c:v>
                </c:pt>
                <c:pt idx="2">
                  <c:v>Education &amp; Health Services</c:v>
                </c:pt>
                <c:pt idx="3">
                  <c:v>Retail</c:v>
                </c:pt>
                <c:pt idx="4">
                  <c:v>Other Services</c:v>
                </c:pt>
                <c:pt idx="5">
                  <c:v>Manufacturing</c:v>
                </c:pt>
                <c:pt idx="6">
                  <c:v>Professional Services</c:v>
                </c:pt>
                <c:pt idx="7">
                  <c:v>All Others</c:v>
                </c:pt>
                <c:pt idx="8">
                  <c:v>Hotels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1400000</c:v>
                </c:pt>
                <c:pt idx="1">
                  <c:v>464000</c:v>
                </c:pt>
                <c:pt idx="2">
                  <c:v>424000</c:v>
                </c:pt>
                <c:pt idx="3">
                  <c:v>368000</c:v>
                </c:pt>
                <c:pt idx="4">
                  <c:v>272000</c:v>
                </c:pt>
                <c:pt idx="5">
                  <c:v>225000</c:v>
                </c:pt>
                <c:pt idx="6">
                  <c:v>127000</c:v>
                </c:pt>
                <c:pt idx="7">
                  <c:v>-77000</c:v>
                </c:pt>
                <c:pt idx="8">
                  <c:v>-148000</c:v>
                </c:pt>
                <c:pt idx="9">
                  <c:v>-585000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16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7313690534679E-2"/>
          <c:y val="0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4.4000000000000004</c:v>
                </c:pt>
                <c:pt idx="3">
                  <c:v>14.7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Misclassification Error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5935691507085E-2"/>
          <c:y val="0.18803274080433774"/>
          <c:w val="0.48325074748382207"/>
          <c:h val="0.2051310977989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FF83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'Nike Swoosh' Shaped</c:v>
                </c:pt>
                <c:pt idx="1">
                  <c:v> 'V' Shaped</c:v>
                </c:pt>
                <c:pt idx="2">
                  <c:v> 'W' Shaped</c:v>
                </c:pt>
                <c:pt idx="3">
                  <c:v> 'U' Shaped</c:v>
                </c:pt>
                <c:pt idx="4">
                  <c:v> 'L' Shaped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%">
                  <c:v>0.69</c:v>
                </c:pt>
                <c:pt idx="1">
                  <c:v>0.13800000000000001</c:v>
                </c:pt>
                <c:pt idx="2">
                  <c:v>8.5999999999999993E-2</c:v>
                </c:pt>
                <c:pt idx="3">
                  <c:v>6.9000000000000006E-2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Has Already Begun</c:v>
                </c:pt>
                <c:pt idx="1">
                  <c:v>2020 3rd Quarter</c:v>
                </c:pt>
                <c:pt idx="2">
                  <c:v>2020 4th Quarter</c:v>
                </c:pt>
                <c:pt idx="3">
                  <c:v>Later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0.22800000000000001</c:v>
                </c:pt>
                <c:pt idx="1">
                  <c:v>0.68400000000000005</c:v>
                </c:pt>
                <c:pt idx="2">
                  <c:v>1.7999999999999999E-2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1-A44F-95B0-3613C74BDFB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1-A44F-95B0-3613C74BDFB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A44F-95B0-3613C74BDFB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CA2-2D49-8F8E-D9119CCF178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 cmpd="sng">
                <a:solidFill>
                  <a:srgbClr val="00B0F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1-A44F-95B0-3613C74BDFB8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00B0F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A2-2D49-8F8E-D9119CCF178B}"/>
              </c:ext>
            </c:extLst>
          </c:dPt>
          <c:cat>
            <c:strRef>
              <c:f>Sheet1!$A$2:$A$13</c:f>
              <c:strCache>
                <c:ptCount val="12"/>
                <c:pt idx="0">
                  <c:v>March 25</c:v>
                </c:pt>
                <c:pt idx="1">
                  <c:v>April 1</c:v>
                </c:pt>
                <c:pt idx="2">
                  <c:v>April 8</c:v>
                </c:pt>
                <c:pt idx="3">
                  <c:v>April 15</c:v>
                </c:pt>
                <c:pt idx="4">
                  <c:v>April 22</c:v>
                </c:pt>
                <c:pt idx="5">
                  <c:v>April 29</c:v>
                </c:pt>
                <c:pt idx="6">
                  <c:v>May 6</c:v>
                </c:pt>
                <c:pt idx="7">
                  <c:v>May 13</c:v>
                </c:pt>
                <c:pt idx="8">
                  <c:v>May 20</c:v>
                </c:pt>
                <c:pt idx="9">
                  <c:v>May 27</c:v>
                </c:pt>
                <c:pt idx="10">
                  <c:v>June 3</c:v>
                </c:pt>
                <c:pt idx="11">
                  <c:v>June 10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-0.1</c:v>
                </c:pt>
                <c:pt idx="1">
                  <c:v>-0.25</c:v>
                </c:pt>
                <c:pt idx="2">
                  <c:v>-0.35</c:v>
                </c:pt>
                <c:pt idx="3">
                  <c:v>-0.3</c:v>
                </c:pt>
                <c:pt idx="4">
                  <c:v>-0.2</c:v>
                </c:pt>
                <c:pt idx="5">
                  <c:v>-0.19</c:v>
                </c:pt>
                <c:pt idx="6">
                  <c:v>-0.1</c:v>
                </c:pt>
                <c:pt idx="7">
                  <c:v>-0.01</c:v>
                </c:pt>
                <c:pt idx="8">
                  <c:v>0.1</c:v>
                </c:pt>
                <c:pt idx="9">
                  <c:v>0.15</c:v>
                </c:pt>
                <c:pt idx="10">
                  <c:v>0.19</c:v>
                </c:pt>
                <c:pt idx="11">
                  <c:v>0.24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D1-A44F-95B0-3613C74B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010096"/>
        <c:axId val="716959584"/>
      </c:lineChart>
      <c:dateAx>
        <c:axId val="7170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59584"/>
        <c:crosses val="autoZero"/>
        <c:auto val="0"/>
        <c:lblOffset val="100"/>
        <c:baseTimeUnit val="days"/>
      </c:dateAx>
      <c:valAx>
        <c:axId val="7169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C-490F-BD6A-20A9BDA3473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C-490F-BD6A-20A9BDA3473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C-490F-BD6A-20A9BDA3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17E0-D3FA-44F3-A2DA-0705C8D79A9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DF0D-79B1-46D2-AAE0-582C1686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C7684-E1EE-4048-89EF-0EB96CA6D2D1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6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/news-research-and-resources/newsroom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/news-research-and-resources/research-and-economics/single-family-research/mortgage-credit-availability-index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C4D00-A67A-3749-A6B2-C4B558EAD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1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file:///C:/Users/Steve%20Harney/AppData/Local/Microsoft/Windows/INetCache/Content.Outlook/VM0A22XH/data.pdf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9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3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7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www.washingtonpost.com/business/2020/06/05/may-2020-jobs-report-misclassification-error/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9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https://www.cnbc.com/2020/06/16/us-retail-sales-may-2020.html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4B903-A3CD-465A-903C-7ABA1CDDA6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https://www.wsj.com/articles/signs-of-a-v-shaped-early-stage-economic-recovery-emerge-11592040600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1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1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6CC74-0904-412C-971A-AA36B7FD7F2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1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BC8B-CB52-4542-BBF1-7477726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43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https://www.fanniemae.com/resources/file/research/emma/pdf/Housing_Forecast_051320.pdf</a:t>
            </a:r>
          </a:p>
          <a:p>
            <a:r>
              <a:rPr lang="en-US" dirty="0"/>
              <a:t>https://www.nar.realtor/sites/default/files/documents/forecast-Q2-2020-us-economic-outlook-05-28-2020.pdf</a:t>
            </a: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65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62AB2-D219-4AA8-8FB8-02DC09FDC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5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https://www.corelogic.com/blog/2019/03/housing-recessions-and-recoveries.aspx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https://www.blackknightinc.com/black-knights-december-2019-mortgage-monitor-2/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4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41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2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9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07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8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26941" y="605118"/>
            <a:ext cx="8101770" cy="5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42" b="1" dirty="0">
                <a:solidFill>
                  <a:prstClr val="white"/>
                </a:solidFill>
              </a:rPr>
              <a:t>Comparisons To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Prior Economic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Downturns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Or Recessions</a:t>
            </a:r>
            <a:endParaRPr lang="en-US" altLang="en-US" sz="271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7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97A73B-1FFE-4C8C-BCAE-0BA4F86AB79E}"/>
              </a:ext>
            </a:extLst>
          </p:cNvPr>
          <p:cNvGraphicFramePr/>
          <p:nvPr/>
        </p:nvGraphicFramePr>
        <p:xfrm>
          <a:off x="313679" y="551432"/>
          <a:ext cx="8431305" cy="586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1B16E5-E555-4E5B-A6F9-D7931A757613}"/>
              </a:ext>
            </a:extLst>
          </p:cNvPr>
          <p:cNvSpPr txBox="1"/>
          <p:nvPr/>
        </p:nvSpPr>
        <p:spPr>
          <a:xfrm>
            <a:off x="920053" y="3691838"/>
            <a:ext cx="5192447" cy="13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4271" dirty="0">
                <a:solidFill>
                  <a:prstClr val="black"/>
                </a:solidFill>
                <a:latin typeface="Calibri"/>
              </a:rPr>
              <a:t>HOME PRICE CHANGE </a:t>
            </a:r>
          </a:p>
          <a:p>
            <a:pPr defTabSz="887553">
              <a:defRPr/>
            </a:pPr>
            <a:r>
              <a:rPr lang="en-US" sz="3883" dirty="0">
                <a:solidFill>
                  <a:prstClr val="black"/>
                </a:solidFill>
                <a:latin typeface="Calibri"/>
              </a:rPr>
              <a:t>During Last 5 Recessions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06E9-FE58-4207-8E58-29CB1E09DEEC}"/>
              </a:ext>
            </a:extLst>
          </p:cNvPr>
          <p:cNvSpPr txBox="1"/>
          <p:nvPr/>
        </p:nvSpPr>
        <p:spPr>
          <a:xfrm>
            <a:off x="4209852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1991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DE45E-6321-42C6-B447-D108711B97FA}"/>
              </a:ext>
            </a:extLst>
          </p:cNvPr>
          <p:cNvSpPr txBox="1"/>
          <p:nvPr/>
        </p:nvSpPr>
        <p:spPr>
          <a:xfrm>
            <a:off x="7330049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2008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B1AD7-D4F0-4744-B3F1-E9A5F8E0A105}"/>
              </a:ext>
            </a:extLst>
          </p:cNvPr>
          <p:cNvSpPr txBox="1"/>
          <p:nvPr/>
        </p:nvSpPr>
        <p:spPr>
          <a:xfrm>
            <a:off x="7954659" y="6418248"/>
            <a:ext cx="790324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27028195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C089E5-572C-4514-B4C3-9B5C0121932F}"/>
              </a:ext>
            </a:extLst>
          </p:cNvPr>
          <p:cNvGrpSpPr/>
          <p:nvPr/>
        </p:nvGrpSpPr>
        <p:grpSpPr>
          <a:xfrm>
            <a:off x="426151" y="1467015"/>
            <a:ext cx="8375454" cy="4597081"/>
            <a:chOff x="462532" y="292608"/>
            <a:chExt cx="8314629" cy="595933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ED033E8-0C77-4221-BEC0-AC39FA5F7205}"/>
                </a:ext>
              </a:extLst>
            </p:cNvPr>
            <p:cNvGraphicFramePr/>
            <p:nvPr/>
          </p:nvGraphicFramePr>
          <p:xfrm>
            <a:off x="462532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26565A3-2B0C-479A-A944-339C331CA59B}"/>
                </a:ext>
              </a:extLst>
            </p:cNvPr>
            <p:cNvGraphicFramePr/>
            <p:nvPr/>
          </p:nvGraphicFramePr>
          <p:xfrm>
            <a:off x="4667693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9100A-BBDD-4A93-A7A6-294894D6103C}"/>
              </a:ext>
            </a:extLst>
          </p:cNvPr>
          <p:cNvSpPr txBox="1"/>
          <p:nvPr/>
        </p:nvSpPr>
        <p:spPr>
          <a:xfrm>
            <a:off x="721618" y="4253559"/>
            <a:ext cx="3548594" cy="719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6 years leading up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to the housing crash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D7F6B-198C-44B8-871E-94C577A528DB}"/>
              </a:ext>
            </a:extLst>
          </p:cNvPr>
          <p:cNvSpPr txBox="1"/>
          <p:nvPr/>
        </p:nvSpPr>
        <p:spPr>
          <a:xfrm>
            <a:off x="5550262" y="4410389"/>
            <a:ext cx="2449738" cy="405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last 6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7EBA-A99D-4F3D-A6F4-D5EC46D07FC2}"/>
              </a:ext>
            </a:extLst>
          </p:cNvPr>
          <p:cNvSpPr txBox="1"/>
          <p:nvPr/>
        </p:nvSpPr>
        <p:spPr>
          <a:xfrm>
            <a:off x="128151" y="469045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59" dirty="0">
                <a:solidFill>
                  <a:prstClr val="black"/>
                </a:solidFill>
                <a:latin typeface="Times" panose="02020603050405020304" pitchFamily="18" charset="0"/>
              </a:rPr>
              <a:t>Annual Home Price Appreciation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CB972-07B5-F94E-97BB-866BC41CE358}"/>
              </a:ext>
            </a:extLst>
          </p:cNvPr>
          <p:cNvSpPr txBox="1"/>
          <p:nvPr/>
        </p:nvSpPr>
        <p:spPr>
          <a:xfrm>
            <a:off x="7821850" y="6286032"/>
            <a:ext cx="98616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Black Knight</a:t>
            </a:r>
          </a:p>
        </p:txBody>
      </p:sp>
    </p:spTree>
    <p:extLst>
      <p:ext uri="{BB962C8B-B14F-4D97-AF65-F5344CB8AC3E}">
        <p14:creationId xmlns:p14="http://schemas.microsoft.com/office/powerpoint/2010/main" val="18928717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134471" y="383924"/>
            <a:ext cx="8875059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/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4659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443777"/>
            <a:r>
              <a:rPr lang="en-US" sz="2718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539166" y="2189747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2005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$263B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2006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$321B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$240B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4783903" y="2189746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$71B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2018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2019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$89B*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559113" y="1652043"/>
            <a:ext cx="1261644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4732833" y="1652044"/>
            <a:ext cx="1454367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7710376" y="6352918"/>
            <a:ext cx="1149270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165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4732833" y="5943214"/>
            <a:ext cx="1743815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310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58654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623587" y="355356"/>
          <a:ext cx="6591476" cy="60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636544" y="893624"/>
            <a:ext cx="3078087" cy="18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1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424326" y="6236634"/>
            <a:ext cx="1749197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68991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6885014" y="6164688"/>
            <a:ext cx="1829091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95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643042" y="334844"/>
          <a:ext cx="7778141" cy="57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3215812" y="773963"/>
            <a:ext cx="5005931" cy="3856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94" dirty="0">
                <a:solidFill>
                  <a:schemeClr val="bg1"/>
                </a:solidFill>
              </a:rPr>
              <a:t>Of all active forbearances which are past due on their mortgage payment, 77% have at least 20% equity in their home and 90% have at least 10% equity. </a:t>
            </a:r>
          </a:p>
        </p:txBody>
      </p:sp>
    </p:spTree>
    <p:extLst>
      <p:ext uri="{BB962C8B-B14F-4D97-AF65-F5344CB8AC3E}">
        <p14:creationId xmlns:p14="http://schemas.microsoft.com/office/powerpoint/2010/main" val="201954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E60DA-F0B8-4BE6-B985-3A2271AB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2" y="422820"/>
            <a:ext cx="7997261" cy="59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22832-356C-4318-8493-AFEF5704880F}"/>
              </a:ext>
            </a:extLst>
          </p:cNvPr>
          <p:cNvGrpSpPr/>
          <p:nvPr/>
        </p:nvGrpSpPr>
        <p:grpSpPr>
          <a:xfrm>
            <a:off x="406063" y="1067975"/>
            <a:ext cx="8144756" cy="5261875"/>
            <a:chOff x="1731264" y="11283"/>
            <a:chExt cx="8662416" cy="6465718"/>
          </a:xfrm>
        </p:grpSpPr>
        <p:graphicFrame>
          <p:nvGraphicFramePr>
            <p:cNvPr id="7" name="Chart 6"/>
            <p:cNvGraphicFramePr/>
            <p:nvPr/>
          </p:nvGraphicFramePr>
          <p:xfrm>
            <a:off x="1731264" y="342322"/>
            <a:ext cx="8662416" cy="6134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5300406" y="11283"/>
              <a:ext cx="4876800" cy="2921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3494" b="1" dirty="0">
                  <a:solidFill>
                    <a:prstClr val="black"/>
                  </a:solidFill>
                  <a:latin typeface="Calibri Regular"/>
                </a:rPr>
                <a:t>MORTGAGE CREDIT AVAILABILITY INDEX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971" b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The taller the graph, the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easier it is to get a loan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1456" i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</p:txBody>
        </p:sp>
      </p:grp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3D1E4AD0-8E58-4589-B26B-E2B045E620C2}"/>
              </a:ext>
            </a:extLst>
          </p:cNvPr>
          <p:cNvSpPr/>
          <p:nvPr/>
        </p:nvSpPr>
        <p:spPr>
          <a:xfrm>
            <a:off x="1181527" y="330209"/>
            <a:ext cx="1804927" cy="117669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3C0C0-3D58-49FD-899E-8AF46BFB883F}"/>
              </a:ext>
            </a:extLst>
          </p:cNvPr>
          <p:cNvSpPr txBox="1"/>
          <p:nvPr/>
        </p:nvSpPr>
        <p:spPr>
          <a:xfrm>
            <a:off x="1145421" y="357833"/>
            <a:ext cx="185478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Times" panose="02020603050405020304" pitchFamily="18" charset="0"/>
              </a:rPr>
              <a:t>Housing Bubble 2006: 868.7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3574A6AC-5230-477B-820E-5AF56F1C8C3B}"/>
              </a:ext>
            </a:extLst>
          </p:cNvPr>
          <p:cNvSpPr/>
          <p:nvPr/>
        </p:nvSpPr>
        <p:spPr>
          <a:xfrm>
            <a:off x="7603480" y="3750597"/>
            <a:ext cx="1076974" cy="1141071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Today: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181.3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7BA4-BCE5-5E42-997A-A06153352B1A}"/>
              </a:ext>
            </a:extLst>
          </p:cNvPr>
          <p:cNvSpPr txBox="1"/>
          <p:nvPr/>
        </p:nvSpPr>
        <p:spPr>
          <a:xfrm>
            <a:off x="8314111" y="6329849"/>
            <a:ext cx="52450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213482140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C61435-D621-4B0A-8F7D-ADEF6B3A03F4}"/>
              </a:ext>
            </a:extLst>
          </p:cNvPr>
          <p:cNvSpPr txBox="1"/>
          <p:nvPr/>
        </p:nvSpPr>
        <p:spPr>
          <a:xfrm>
            <a:off x="134470" y="435858"/>
            <a:ext cx="8875059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31" dirty="0">
                <a:solidFill>
                  <a:prstClr val="black"/>
                </a:solidFill>
                <a:latin typeface="Times" panose="02020603050405020304" pitchFamily="18" charset="0"/>
              </a:rPr>
              <a:t>Months Inventory of Homes for Sale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8178AD-73E3-4568-A126-27CE07BFEFEF}"/>
              </a:ext>
            </a:extLst>
          </p:cNvPr>
          <p:cNvGraphicFramePr/>
          <p:nvPr/>
        </p:nvGraphicFramePr>
        <p:xfrm>
          <a:off x="523378" y="1327521"/>
          <a:ext cx="8157077" cy="497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B3F404-435A-B045-A1BD-AE0F00988D87}"/>
              </a:ext>
            </a:extLst>
          </p:cNvPr>
          <p:cNvSpPr txBox="1"/>
          <p:nvPr/>
        </p:nvSpPr>
        <p:spPr>
          <a:xfrm>
            <a:off x="8294208" y="6352918"/>
            <a:ext cx="49885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9330161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B0089-6573-46B6-A301-D7E716519B62}"/>
              </a:ext>
            </a:extLst>
          </p:cNvPr>
          <p:cNvSpPr/>
          <p:nvPr/>
        </p:nvSpPr>
        <p:spPr>
          <a:xfrm>
            <a:off x="134471" y="100853"/>
            <a:ext cx="8875059" cy="57886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34473" y="1354209"/>
            <a:ext cx="8875058" cy="302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What About </a:t>
            </a:r>
            <a:b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The Impact of Unemployment?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48DD0-4670-A640-B49A-3F3228D3B71B}"/>
              </a:ext>
            </a:extLst>
          </p:cNvPr>
          <p:cNvSpPr txBox="1"/>
          <p:nvPr/>
        </p:nvSpPr>
        <p:spPr>
          <a:xfrm flipH="1">
            <a:off x="134471" y="6075287"/>
            <a:ext cx="8875059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i="1" dirty="0">
                <a:solidFill>
                  <a:srgbClr val="0070C0"/>
                </a:solidFill>
                <a:latin typeface="Times" panose="02020603050405020304" pitchFamily="18" charset="0"/>
              </a:rPr>
              <a:t>Will Job Loss Have A Significant Impact On Real Estate?</a:t>
            </a:r>
            <a:endParaRPr lang="en-US" sz="2718" b="1" i="1" dirty="0">
              <a:solidFill>
                <a:srgbClr val="0070C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746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31F452-F77B-4DA8-A978-D2B34E9C34A8}"/>
              </a:ext>
            </a:extLst>
          </p:cNvPr>
          <p:cNvGraphicFramePr/>
          <p:nvPr/>
        </p:nvGraphicFramePr>
        <p:xfrm>
          <a:off x="433631" y="928113"/>
          <a:ext cx="8316628" cy="543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04AE79-5F0B-4ADB-B05F-2C44ABE4DD87}"/>
              </a:ext>
            </a:extLst>
          </p:cNvPr>
          <p:cNvSpPr txBox="1"/>
          <p:nvPr/>
        </p:nvSpPr>
        <p:spPr>
          <a:xfrm>
            <a:off x="7211767" y="6363256"/>
            <a:ext cx="1670650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9" dirty="0">
                <a:solidFill>
                  <a:schemeClr val="bg1">
                    <a:lumMod val="85000"/>
                  </a:schemeClr>
                </a:solidFill>
              </a:rPr>
              <a:t>Department of Labor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04912-E910-4CDC-81A7-379118B9087D}"/>
              </a:ext>
            </a:extLst>
          </p:cNvPr>
          <p:cNvSpPr txBox="1"/>
          <p:nvPr/>
        </p:nvSpPr>
        <p:spPr>
          <a:xfrm>
            <a:off x="134471" y="360537"/>
            <a:ext cx="887505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6" dirty="0">
                <a:solidFill>
                  <a:schemeClr val="bg1"/>
                </a:solidFill>
              </a:rPr>
              <a:t>A Complete Look at Unemployment Numbers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1665F-1322-4B23-AAA9-B45C2DBC7F51}"/>
              </a:ext>
            </a:extLst>
          </p:cNvPr>
          <p:cNvSpPr txBox="1"/>
          <p:nvPr/>
        </p:nvSpPr>
        <p:spPr>
          <a:xfrm>
            <a:off x="664142" y="2929164"/>
            <a:ext cx="1614545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18" i="1" dirty="0">
                <a:solidFill>
                  <a:schemeClr val="bg1">
                    <a:lumMod val="85000"/>
                  </a:schemeClr>
                </a:solidFill>
              </a:rPr>
              <a:t>in millions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5074F-3B94-284A-A6AA-2488F2CA2BC8}"/>
              </a:ext>
            </a:extLst>
          </p:cNvPr>
          <p:cNvSpPr txBox="1"/>
          <p:nvPr/>
        </p:nvSpPr>
        <p:spPr>
          <a:xfrm>
            <a:off x="8232740" y="5438046"/>
            <a:ext cx="425116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solidFill>
                  <a:srgbClr val="0CADEF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96260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93182" y="1206830"/>
          <a:ext cx="8067328" cy="53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3738538" y="1417157"/>
            <a:ext cx="4921971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What do you believe is the safest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investment over the next 10 years?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i="1" dirty="0">
                <a:solidFill>
                  <a:srgbClr val="00B0F0"/>
                </a:solidFill>
                <a:latin typeface="Times" panose="02020603050405020304" pitchFamily="18" charset="0"/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7992389" y="6333340"/>
            <a:ext cx="931665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434842" y="446126"/>
            <a:ext cx="8473795" cy="570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F9E720-1E6D-B743-A7FE-A24EF4CE15BE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/>
        </p:nvGraphicFramePr>
        <p:xfrm>
          <a:off x="503435" y="261381"/>
          <a:ext cx="8236852" cy="59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275476" y="6297896"/>
            <a:ext cx="2734054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>
              <a:defRPr/>
            </a:pPr>
            <a:r>
              <a:rPr lang="en-US" sz="1359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U.S. Bureau of Labor Statistics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69B94-E2F8-40E0-8E18-6D0116D19AE3}"/>
              </a:ext>
            </a:extLst>
          </p:cNvPr>
          <p:cNvSpPr txBox="1"/>
          <p:nvPr/>
        </p:nvSpPr>
        <p:spPr>
          <a:xfrm>
            <a:off x="659232" y="5101537"/>
            <a:ext cx="4630627" cy="45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330" dirty="0">
                <a:solidFill>
                  <a:prstClr val="white"/>
                </a:solidFill>
                <a:latin typeface="Calibri" panose="020F0502020204030204"/>
              </a:rPr>
              <a:t>Employment Gains/Losses by Sector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AC142-4E4F-4CC4-B618-86B03287B44B}"/>
              </a:ext>
            </a:extLst>
          </p:cNvPr>
          <p:cNvSpPr/>
          <p:nvPr/>
        </p:nvSpPr>
        <p:spPr>
          <a:xfrm>
            <a:off x="639865" y="5470021"/>
            <a:ext cx="3935757" cy="331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3777">
              <a:defRPr/>
            </a:pPr>
            <a:r>
              <a:rPr lang="en-US" sz="1553" dirty="0">
                <a:solidFill>
                  <a:prstClr val="white"/>
                </a:solidFill>
                <a:latin typeface="Calibri" panose="020F0502020204030204"/>
              </a:rPr>
              <a:t>Unemployment Report Covering Up Until 5/12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2947273" y="615255"/>
            <a:ext cx="5205464" cy="1884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Economy </a:t>
            </a:r>
            <a:r>
              <a:rPr lang="en-US" sz="5824" dirty="0">
                <a:solidFill>
                  <a:srgbClr val="0CADEF"/>
                </a:solidFill>
                <a:latin typeface="Calibri" panose="020F0502020204030204"/>
              </a:rPr>
              <a:t>GAINS</a:t>
            </a: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443777">
              <a:defRPr/>
            </a:pP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2.5 Million Jobs</a:t>
            </a:r>
          </a:p>
        </p:txBody>
      </p:sp>
    </p:spTree>
    <p:extLst>
      <p:ext uri="{BB962C8B-B14F-4D97-AF65-F5344CB8AC3E}">
        <p14:creationId xmlns:p14="http://schemas.microsoft.com/office/powerpoint/2010/main" val="301970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19638" y="1405008"/>
            <a:ext cx="8104724" cy="482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3777"/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Some people who should have been classified as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“temporarily unemployed” 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during the shutdown were instead misclassified as employed but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“absent” 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for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“other reasons”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</a:p>
          <a:p>
            <a:pPr defTabSz="443777"/>
            <a:endParaRPr lang="en-US" sz="874" spc="10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defTabSz="443777"/>
            <a:br>
              <a:rPr lang="en-US" sz="1941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</a:br>
            <a:r>
              <a:rPr lang="en-US" sz="3494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  <a:t>“Other reasons”</a:t>
            </a:r>
            <a:r>
              <a:rPr lang="en-US" sz="3494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 are usually people taking a leave to go on vacation, to serve on jury duty or take care of a child or relative.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E8F33-6E32-44D2-96AF-43BDE5EC120B}"/>
              </a:ext>
            </a:extLst>
          </p:cNvPr>
          <p:cNvSpPr txBox="1"/>
          <p:nvPr/>
        </p:nvSpPr>
        <p:spPr>
          <a:xfrm>
            <a:off x="832279" y="255190"/>
            <a:ext cx="7136634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4271" dirty="0">
                <a:solidFill>
                  <a:prstClr val="white"/>
                </a:solidFill>
                <a:latin typeface="Calibri" panose="020F0502020204030204"/>
              </a:rPr>
              <a:t>Explanation of “miscalculation”</a:t>
            </a:r>
          </a:p>
        </p:txBody>
      </p:sp>
    </p:spTree>
    <p:extLst>
      <p:ext uri="{BB962C8B-B14F-4D97-AF65-F5344CB8AC3E}">
        <p14:creationId xmlns:p14="http://schemas.microsoft.com/office/powerpoint/2010/main" val="32291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48025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8381945" y="6223864"/>
            <a:ext cx="433132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43777">
              <a:defRPr/>
            </a:pPr>
            <a:r>
              <a:rPr lang="en-US" sz="1359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BLS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69F0-A1F4-44B1-B0F8-5D489ED0E418}"/>
              </a:ext>
            </a:extLst>
          </p:cNvPr>
          <p:cNvSpPr txBox="1"/>
          <p:nvPr/>
        </p:nvSpPr>
        <p:spPr>
          <a:xfrm>
            <a:off x="473520" y="386299"/>
            <a:ext cx="8291697" cy="140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>
              <a:defRPr/>
            </a:pPr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Unemployment Rate Improved</a:t>
            </a:r>
          </a:p>
          <a:p>
            <a:pPr algn="ctr" defTabSz="443777">
              <a:defRPr/>
            </a:pPr>
            <a:r>
              <a:rPr lang="en-US" sz="3883" i="1" dirty="0">
                <a:solidFill>
                  <a:prstClr val="white"/>
                </a:solidFill>
                <a:latin typeface="Calibri" panose="020F0502020204030204"/>
              </a:rPr>
              <a:t>even with the correction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782649" y="1636538"/>
          <a:ext cx="7605811" cy="445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A9EBEC-BA1D-4EFC-A2E9-30BB834E12CC}"/>
              </a:ext>
            </a:extLst>
          </p:cNvPr>
          <p:cNvSpPr txBox="1"/>
          <p:nvPr/>
        </p:nvSpPr>
        <p:spPr>
          <a:xfrm>
            <a:off x="4183572" y="4069811"/>
            <a:ext cx="873957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5.4%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C5284-3930-4A91-BC0B-5A6C4BC1471C}"/>
              </a:ext>
            </a:extLst>
          </p:cNvPr>
          <p:cNvSpPr txBox="1"/>
          <p:nvPr/>
        </p:nvSpPr>
        <p:spPr>
          <a:xfrm>
            <a:off x="7023924" y="2418067"/>
            <a:ext cx="10502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16.3%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9D93-FD07-4FDD-BE9F-A08AF6844CC7}"/>
              </a:ext>
            </a:extLst>
          </p:cNvPr>
          <p:cNvSpPr txBox="1"/>
          <p:nvPr/>
        </p:nvSpPr>
        <p:spPr>
          <a:xfrm>
            <a:off x="5526464" y="1920208"/>
            <a:ext cx="10502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19.7%</a:t>
            </a:r>
          </a:p>
        </p:txBody>
      </p:sp>
    </p:spTree>
    <p:extLst>
      <p:ext uri="{BB962C8B-B14F-4D97-AF65-F5344CB8AC3E}">
        <p14:creationId xmlns:p14="http://schemas.microsoft.com/office/powerpoint/2010/main" val="85765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FDD1571-F66C-4611-B99A-2727D16A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r="13816" b="1208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12F2F-2A5B-4642-9242-C53CF2AF1E00}"/>
              </a:ext>
            </a:extLst>
          </p:cNvPr>
          <p:cNvSpPr/>
          <p:nvPr/>
        </p:nvSpPr>
        <p:spPr>
          <a:xfrm>
            <a:off x="360771" y="1404750"/>
            <a:ext cx="3499140" cy="1812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When is the economy going to recover?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7D8EA-FB64-4052-9621-6FDD3C9C7CFD}"/>
              </a:ext>
            </a:extLst>
          </p:cNvPr>
          <p:cNvSpPr/>
          <p:nvPr/>
        </p:nvSpPr>
        <p:spPr>
          <a:xfrm>
            <a:off x="276225" y="605790"/>
            <a:ext cx="723900" cy="166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6FFB00-1053-4027-8E5F-B9B65F85D23D}"/>
              </a:ext>
            </a:extLst>
          </p:cNvPr>
          <p:cNvGrpSpPr/>
          <p:nvPr/>
        </p:nvGrpSpPr>
        <p:grpSpPr>
          <a:xfrm>
            <a:off x="5914946" y="997615"/>
            <a:ext cx="2731951" cy="4078229"/>
            <a:chOff x="5914946" y="997615"/>
            <a:chExt cx="2731951" cy="4078229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8E9741E4-EB20-47ED-8657-8554038DC64E}"/>
                </a:ext>
              </a:extLst>
            </p:cNvPr>
            <p:cNvSpPr/>
            <p:nvPr/>
          </p:nvSpPr>
          <p:spPr>
            <a:xfrm rot="1803962" flipH="1">
              <a:off x="6477296" y="1834553"/>
              <a:ext cx="1372382" cy="2622096"/>
            </a:xfrm>
            <a:prstGeom prst="flowChartInputOutp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6C0A811-4B6A-46D0-8ADE-6A85CB425463}"/>
                </a:ext>
              </a:extLst>
            </p:cNvPr>
            <p:cNvSpPr/>
            <p:nvPr/>
          </p:nvSpPr>
          <p:spPr>
            <a:xfrm rot="17757120" flipH="1">
              <a:off x="6052935" y="4108964"/>
              <a:ext cx="828891" cy="110486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6569F7D6-426E-4580-B5AA-74A71E320F0A}"/>
                </a:ext>
              </a:extLst>
            </p:cNvPr>
            <p:cNvSpPr/>
            <p:nvPr/>
          </p:nvSpPr>
          <p:spPr>
            <a:xfrm flipH="1">
              <a:off x="6409805" y="997615"/>
              <a:ext cx="1695969" cy="1278846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2903217-8666-4F5F-BBF8-9946483787BB}"/>
                </a:ext>
              </a:extLst>
            </p:cNvPr>
            <p:cNvSpPr/>
            <p:nvPr/>
          </p:nvSpPr>
          <p:spPr>
            <a:xfrm>
              <a:off x="8105774" y="1007140"/>
              <a:ext cx="541123" cy="1269321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3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7598B-E7B6-4C6E-A550-13016794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958916"/>
            <a:ext cx="8875059" cy="5707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ECB2DA-95D9-4EF7-8D3A-FB48061EDBA1}"/>
              </a:ext>
            </a:extLst>
          </p:cNvPr>
          <p:cNvSpPr/>
          <p:nvPr/>
        </p:nvSpPr>
        <p:spPr>
          <a:xfrm>
            <a:off x="1292575" y="263841"/>
            <a:ext cx="6688450" cy="450529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r>
              <a:rPr lang="en-US" sz="1747" dirty="0">
                <a:solidFill>
                  <a:prstClr val="white"/>
                </a:solidFill>
                <a:latin typeface="Calibri" panose="020F0502020204030204"/>
              </a:rPr>
              <a:t>Bureau of Labor Statistics Industry Data  - April 2020 </a:t>
            </a:r>
          </a:p>
        </p:txBody>
      </p:sp>
    </p:spTree>
    <p:extLst>
      <p:ext uri="{BB962C8B-B14F-4D97-AF65-F5344CB8AC3E}">
        <p14:creationId xmlns:p14="http://schemas.microsoft.com/office/powerpoint/2010/main" val="395657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ABF1B-8647-413C-9FAC-477BDB55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000393"/>
            <a:ext cx="8875059" cy="54292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71D45-A696-4D06-B219-072B931763FF}"/>
              </a:ext>
            </a:extLst>
          </p:cNvPr>
          <p:cNvSpPr/>
          <p:nvPr/>
        </p:nvSpPr>
        <p:spPr>
          <a:xfrm>
            <a:off x="1292575" y="263841"/>
            <a:ext cx="6688450" cy="450529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r>
              <a:rPr lang="en-US" sz="1747" dirty="0">
                <a:solidFill>
                  <a:prstClr val="white"/>
                </a:solidFill>
                <a:latin typeface="Calibri" panose="020F0502020204030204"/>
              </a:rPr>
              <a:t>Bureau of Labor Statistics Industry Data  - May 2020 </a:t>
            </a:r>
          </a:p>
        </p:txBody>
      </p:sp>
    </p:spTree>
    <p:extLst>
      <p:ext uri="{BB962C8B-B14F-4D97-AF65-F5344CB8AC3E}">
        <p14:creationId xmlns:p14="http://schemas.microsoft.com/office/powerpoint/2010/main" val="136187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95674" y="501706"/>
            <a:ext cx="8226139" cy="469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71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“Retail sales shattered already-lofty expectations for May as consumers freed from the coronavirus-induced lockdowns began shopping again.</a:t>
            </a:r>
          </a:p>
          <a:p>
            <a:r>
              <a:rPr lang="en-US" sz="4271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The 17.7% headline gain…beat the 8% estimate from economists </a:t>
            </a:r>
            <a:r>
              <a:rPr lang="en-US" sz="4271" spc="10" dirty="0">
                <a:solidFill>
                  <a:schemeClr val="bg1"/>
                </a:solidFill>
                <a:ea typeface="Times New Roman" panose="02020603050405020304" pitchFamily="18" charset="0"/>
              </a:rPr>
              <a:t>surveyed by Dow Jones.”</a:t>
            </a:r>
            <a:endParaRPr lang="en-US" sz="4271" dirty="0">
              <a:solidFill>
                <a:srgbClr val="00B0F0"/>
              </a:solidFill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5080572" y="5467838"/>
            <a:ext cx="1415835" cy="63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94" dirty="0">
                <a:solidFill>
                  <a:schemeClr val="bg1"/>
                </a:solidFill>
              </a:rPr>
              <a:t>CNBC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668DC8-6346-4143-AF8B-FEFE84E79688}"/>
              </a:ext>
            </a:extLst>
          </p:cNvPr>
          <p:cNvGrpSpPr/>
          <p:nvPr/>
        </p:nvGrpSpPr>
        <p:grpSpPr>
          <a:xfrm>
            <a:off x="7041213" y="4607567"/>
            <a:ext cx="1780599" cy="1618636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7A682CC2-8FBA-4374-BDB7-E4D222B084F6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3777">
                <a:defRPr/>
              </a:pPr>
              <a:endParaRPr lang="en-US" sz="174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95F298A-FD43-4990-8555-A36039E60C7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CF199DE6-FBC5-4F11-8E33-DA5D9EE0AA15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43777">
                  <a:defRPr/>
                </a:pPr>
                <a:endParaRPr lang="en-US" sz="1747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F22BD4F-271A-4C73-A6C8-BBF5CACAB1B0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43777">
                  <a:defRPr/>
                </a:pPr>
                <a:endParaRPr lang="en-US" sz="174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82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E13AB2-DCBE-4354-A811-D8F0075DABDC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4E65C-5591-4170-BCE4-03F400532F1E}"/>
              </a:ext>
            </a:extLst>
          </p:cNvPr>
          <p:cNvGrpSpPr/>
          <p:nvPr/>
        </p:nvGrpSpPr>
        <p:grpSpPr>
          <a:xfrm>
            <a:off x="852454" y="100853"/>
            <a:ext cx="7439094" cy="6656294"/>
            <a:chOff x="0" y="0"/>
            <a:chExt cx="7664521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E58228-578D-4307-8E3D-42B6C3B0E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79" t="8903" r="27597" b="6204"/>
            <a:stretch/>
          </p:blipFill>
          <p:spPr>
            <a:xfrm>
              <a:off x="0" y="0"/>
              <a:ext cx="7664521" cy="6858000"/>
            </a:xfrm>
            <a:prstGeom prst="rect">
              <a:avLst/>
            </a:prstGeom>
          </p:spPr>
        </p:pic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D9C13EA-49D5-4919-A875-6A4AE292CC1D}"/>
                </a:ext>
              </a:extLst>
            </p:cNvPr>
            <p:cNvSpPr/>
            <p:nvPr/>
          </p:nvSpPr>
          <p:spPr>
            <a:xfrm>
              <a:off x="410966" y="770562"/>
              <a:ext cx="7006976" cy="359595"/>
            </a:xfrm>
            <a:prstGeom prst="frame">
              <a:avLst>
                <a:gd name="adj1" fmla="val 285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5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DA8FBD-60A3-4501-847E-AD85180FE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329" y="6637105"/>
              <a:ext cx="148975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8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4" y="100853"/>
            <a:ext cx="8866272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443601" y="910261"/>
          <a:ext cx="8077301" cy="503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2849884" y="1620401"/>
            <a:ext cx="723276" cy="809452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443777"/>
            <a:r>
              <a:rPr lang="en-US" sz="233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285561" y="1620402"/>
            <a:ext cx="787523" cy="80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443777"/>
            <a:r>
              <a:rPr lang="en-US" sz="233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7885664" y="1574649"/>
            <a:ext cx="817853" cy="80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443777"/>
            <a:r>
              <a:rPr lang="en-US" sz="233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124499" y="100853"/>
            <a:ext cx="8875059" cy="6656294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443601" y="453608"/>
            <a:ext cx="8256798" cy="806556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44443" y="221822"/>
            <a:ext cx="8852621" cy="898836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443777"/>
            <a:r>
              <a:rPr lang="en-US" sz="5241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124500" y="6046145"/>
            <a:ext cx="8872564" cy="51058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443777"/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1152"/>
              </p:ext>
            </p:extLst>
          </p:nvPr>
        </p:nvGraphicFramePr>
        <p:xfrm>
          <a:off x="1417053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2980"/>
              </p:ext>
            </p:extLst>
          </p:nvPr>
        </p:nvGraphicFramePr>
        <p:xfrm>
          <a:off x="3620463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99588"/>
              </p:ext>
            </p:extLst>
          </p:nvPr>
        </p:nvGraphicFramePr>
        <p:xfrm>
          <a:off x="5776570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175257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3944442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6122445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3248554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5414073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1443002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366348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5812871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Existing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$43,099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32460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163581" y="6164688"/>
            <a:ext cx="736227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95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643042" y="334844"/>
          <a:ext cx="7778141" cy="605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2542704" y="804138"/>
            <a:ext cx="6172653" cy="22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4" dirty="0">
                <a:solidFill>
                  <a:schemeClr val="bg1"/>
                </a:solidFill>
              </a:rPr>
              <a:t>82.8% of Economists Surveyed by WSJ say the Recovery Will </a:t>
            </a:r>
          </a:p>
          <a:p>
            <a:pPr algn="ctr"/>
            <a:r>
              <a:rPr lang="en-US" sz="3494" dirty="0">
                <a:solidFill>
                  <a:schemeClr val="bg1"/>
                </a:solidFill>
              </a:rPr>
              <a:t>be in the Form of a ‘V’ Shape </a:t>
            </a:r>
          </a:p>
          <a:p>
            <a:pPr algn="ctr"/>
            <a:endParaRPr lang="en-US" sz="777" dirty="0">
              <a:solidFill>
                <a:schemeClr val="bg1"/>
              </a:solidFill>
            </a:endParaRPr>
          </a:p>
          <a:p>
            <a:pPr algn="ctr"/>
            <a:r>
              <a:rPr lang="en-US" sz="2718" i="1" dirty="0">
                <a:solidFill>
                  <a:schemeClr val="bg1"/>
                </a:solidFill>
              </a:rPr>
              <a:t>(‘Nike Swoosh’ or a Traditional ‘V’)</a:t>
            </a:r>
          </a:p>
        </p:txBody>
      </p:sp>
    </p:spTree>
    <p:extLst>
      <p:ext uri="{BB962C8B-B14F-4D97-AF65-F5344CB8AC3E}">
        <p14:creationId xmlns:p14="http://schemas.microsoft.com/office/powerpoint/2010/main" val="23101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163581" y="6164688"/>
            <a:ext cx="736227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95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643042" y="489760"/>
          <a:ext cx="7778141" cy="590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4698518" y="847813"/>
            <a:ext cx="3869126" cy="2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6" dirty="0">
                <a:solidFill>
                  <a:schemeClr val="bg1"/>
                </a:solidFill>
              </a:rPr>
              <a:t>91.2% of Economists Surveyed by WSJ </a:t>
            </a:r>
          </a:p>
          <a:p>
            <a:pPr algn="ctr"/>
            <a:r>
              <a:rPr lang="en-US" sz="3106" dirty="0">
                <a:solidFill>
                  <a:schemeClr val="bg1"/>
                </a:solidFill>
              </a:rPr>
              <a:t>say the Recovery is Already Underway </a:t>
            </a:r>
          </a:p>
          <a:p>
            <a:pPr algn="ctr"/>
            <a:r>
              <a:rPr lang="en-US" sz="3106" dirty="0">
                <a:solidFill>
                  <a:schemeClr val="bg1"/>
                </a:solidFill>
              </a:rPr>
              <a:t>or Will be Soon</a:t>
            </a:r>
          </a:p>
        </p:txBody>
      </p:sp>
    </p:spTree>
    <p:extLst>
      <p:ext uri="{BB962C8B-B14F-4D97-AF65-F5344CB8AC3E}">
        <p14:creationId xmlns:p14="http://schemas.microsoft.com/office/powerpoint/2010/main" val="192406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922C0-BFA4-4EEB-8E9A-D1B45F0E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7" y="310941"/>
            <a:ext cx="8538881" cy="6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4276-9F67-5240-A7B8-46D54D11CC4D}"/>
              </a:ext>
            </a:extLst>
          </p:cNvPr>
          <p:cNvSpPr/>
          <p:nvPr/>
        </p:nvSpPr>
        <p:spPr>
          <a:xfrm>
            <a:off x="134471" y="100853"/>
            <a:ext cx="8875059" cy="6656295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9FC703-12B0-D64D-811B-4DB2D91E49D3}"/>
              </a:ext>
            </a:extLst>
          </p:cNvPr>
          <p:cNvGraphicFramePr/>
          <p:nvPr/>
        </p:nvGraphicFramePr>
        <p:xfrm>
          <a:off x="802909" y="1710722"/>
          <a:ext cx="7538183" cy="420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297F6-F4B0-7244-871B-3D3E0E2B66C1}"/>
              </a:ext>
            </a:extLst>
          </p:cNvPr>
          <p:cNvSpPr txBox="1"/>
          <p:nvPr/>
        </p:nvSpPr>
        <p:spPr>
          <a:xfrm>
            <a:off x="134471" y="330213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/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Purchase Applications Increase</a:t>
            </a:r>
            <a:endParaRPr lang="en-US" sz="4659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651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window, clouds, covered&#10;&#10;Description automatically generated">
            <a:extLst>
              <a:ext uri="{FF2B5EF4-FFF2-40B4-BE49-F238E27FC236}">
                <a16:creationId xmlns:a16="http://schemas.microsoft.com/office/drawing/2014/main" id="{53D87A63-002C-4A43-8CB7-746046CE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00852"/>
            <a:ext cx="8875059" cy="662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EE3E5-DC15-4867-8B04-6E7FDF05B82C}"/>
              </a:ext>
            </a:extLst>
          </p:cNvPr>
          <p:cNvSpPr/>
          <p:nvPr/>
        </p:nvSpPr>
        <p:spPr>
          <a:xfrm>
            <a:off x="336176" y="154942"/>
            <a:ext cx="8530151" cy="660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Google reports that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searches for “homes for sale” are up 54%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from 2020 lows.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Zillow reports that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traffic is up 51% from last year.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Mortgage Bankers Association reports that new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mortgage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applications increased 9.3 percent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from the prior week.   </a:t>
            </a:r>
            <a:endParaRPr lang="en-US" sz="971" dirty="0">
              <a:solidFill>
                <a:prstClr val="black"/>
              </a:solidFill>
              <a:latin typeface="Calibri" panose="020F0502020204030204"/>
            </a:endParaRPr>
          </a:p>
          <a:p>
            <a:pPr defTabSz="665665"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NAR revised their 2020 Units Forecast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to -11% (up from  -15%) and home values to +3.8% (up from flat). </a:t>
            </a:r>
          </a:p>
          <a:p>
            <a:pPr defTabSz="665665"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Zelman &amp; Associates revised their 2020 Units Forecast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to -8% (up from -12%) and forecasts home values to gain 3% due to extremely low inventory.  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b="1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Fed to purchase Corporate Bonds - $750 Billion. 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Will support corporations who employ potential buyers! </a:t>
            </a:r>
          </a:p>
        </p:txBody>
      </p:sp>
    </p:spTree>
    <p:extLst>
      <p:ext uri="{BB962C8B-B14F-4D97-AF65-F5344CB8AC3E}">
        <p14:creationId xmlns:p14="http://schemas.microsoft.com/office/powerpoint/2010/main" val="2041320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/>
        </p:nvGraphicFramePr>
        <p:xfrm>
          <a:off x="492375" y="1145219"/>
          <a:ext cx="8159251" cy="507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776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153046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169284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985144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811549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marL="88751" marR="88751" marT="44375" marB="443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marL="88751" marR="88751" marT="44375" marB="4437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+4.3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+3.2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+2.4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88751" marR="88751" marT="44375" marB="44375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88751" marR="88751" marT="44375" marB="443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+3.8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88751" marR="88751" marT="44375" marB="44375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88751" marR="88751" marT="44375" marB="443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88751" marR="88751" marT="44375" marB="44375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88751" marR="88751" marT="44375" marB="44375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+0.7</a:t>
                      </a:r>
                    </a:p>
                  </a:txBody>
                  <a:tcPr marL="88751" marR="88751" marT="44375" marB="44375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88751" marR="88751" marT="44375" marB="443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134470" y="404110"/>
            <a:ext cx="887505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>
              <a:defRPr/>
            </a:pPr>
            <a:r>
              <a:rPr lang="en-US" sz="3106" dirty="0">
                <a:solidFill>
                  <a:srgbClr val="FF8306"/>
                </a:solidFill>
                <a:latin typeface="Calibri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182184531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553296" y="647011"/>
          <a:ext cx="7768169" cy="577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137528" y="306378"/>
            <a:ext cx="8875058" cy="92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18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2718" dirty="0">
                <a:solidFill>
                  <a:schemeClr val="bg1"/>
                </a:solidFill>
              </a:rPr>
            </a:br>
            <a:r>
              <a:rPr lang="en-US" sz="2718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13" y="6298080"/>
            <a:ext cx="1326275" cy="3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887553">
              <a:defRPr/>
            </a:pPr>
            <a:r>
              <a:rPr lang="en-US" altLang="en-US" sz="1359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7811048" y="1812049"/>
            <a:ext cx="785793" cy="3442953"/>
            <a:chOff x="8196875" y="1763050"/>
            <a:chExt cx="809605" cy="35472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09605" cy="526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18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56239" y="4845778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54741" y="4450087"/>
              <a:ext cx="720419" cy="464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B27E5-D102-4E72-8FB7-F451511B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4" y="1344706"/>
            <a:ext cx="8454232" cy="430467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FA7AC60-47D2-4B3B-9868-769059F9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97" y="537883"/>
            <a:ext cx="8215268" cy="2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665665">
              <a:spcBef>
                <a:spcPct val="0"/>
              </a:spcBef>
              <a:buNone/>
              <a:defRPr/>
            </a:pPr>
            <a:r>
              <a:rPr lang="en-US" altLang="en-US" sz="4271" b="1" dirty="0">
                <a:solidFill>
                  <a:prstClr val="black"/>
                </a:solidFill>
              </a:rPr>
              <a:t>Baby Boomers &amp; Millennials </a:t>
            </a:r>
            <a:br>
              <a:rPr lang="en-US" altLang="en-US" sz="4271" b="1" dirty="0">
                <a:solidFill>
                  <a:prstClr val="black"/>
                </a:solidFill>
              </a:rPr>
            </a:br>
            <a:r>
              <a:rPr lang="en-US" altLang="en-US" sz="4271" b="1" dirty="0">
                <a:solidFill>
                  <a:prstClr val="black"/>
                </a:solidFill>
              </a:rPr>
              <a:t>Will Drive The Market!</a:t>
            </a:r>
            <a:endParaRPr lang="en-US" altLang="en-US" sz="427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CFD1F1-539B-4FFF-91E2-3F5E8C5F9B64}"/>
              </a:ext>
            </a:extLst>
          </p:cNvPr>
          <p:cNvSpPr/>
          <p:nvPr/>
        </p:nvSpPr>
        <p:spPr>
          <a:xfrm>
            <a:off x="268942" y="5804140"/>
            <a:ext cx="8673352" cy="107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Millennials will represent over half of all mortgages in 2020 (Realtor.com)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Largest Group of Millennials (4.8 million born in 1990) are turning 30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Baby Boomers are largest buyer segment for Metro Atlanta (</a:t>
            </a:r>
            <a:r>
              <a:rPr lang="en-US" sz="2118" dirty="0" err="1">
                <a:solidFill>
                  <a:prstClr val="black"/>
                </a:solidFill>
                <a:latin typeface="Calibri" panose="020F0502020204030204"/>
              </a:rPr>
              <a:t>marketNsight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765" dirty="0"/>
          </a:p>
        </p:txBody>
      </p:sp>
    </p:spTree>
    <p:extLst>
      <p:ext uri="{BB962C8B-B14F-4D97-AF65-F5344CB8AC3E}">
        <p14:creationId xmlns:p14="http://schemas.microsoft.com/office/powerpoint/2010/main" val="538077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0A2D1-E4E0-4528-A4AC-709379D9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200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1.) When is the economy going to recover?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2.) Are we going into a recession?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3.) Is this going to be like 2008?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4.) What about all those job losses?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5.)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14369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/>
        </p:nvGraphicFramePr>
        <p:xfrm>
          <a:off x="251297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/>
        </p:nvGraphicFramePr>
        <p:xfrm>
          <a:off x="2454707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/>
        </p:nvGraphicFramePr>
        <p:xfrm>
          <a:off x="4610814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586820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277868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4956689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E322-E766-462F-A5A2-EACB1A7D76DF}"/>
              </a:ext>
            </a:extLst>
          </p:cNvPr>
          <p:cNvSpPr txBox="1"/>
          <p:nvPr/>
        </p:nvSpPr>
        <p:spPr>
          <a:xfrm>
            <a:off x="7203340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$45,317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51.3%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2082798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4248317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21C2F-804C-44A4-90CF-3E874AA0237C}"/>
              </a:ext>
            </a:extLst>
          </p:cNvPr>
          <p:cNvSpPr txBox="1"/>
          <p:nvPr/>
        </p:nvSpPr>
        <p:spPr>
          <a:xfrm>
            <a:off x="6431181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277246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2497729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464711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4EB63-D3FF-4225-BEFE-9960FB5C0847}"/>
              </a:ext>
            </a:extLst>
          </p:cNvPr>
          <p:cNvSpPr txBox="1"/>
          <p:nvPr/>
        </p:nvSpPr>
        <p:spPr>
          <a:xfrm>
            <a:off x="6914421" y="2724222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New home construction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New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$88,416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sale, including aspects like home construction costs, real estate brokerage, mortgage lending and title insurance.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878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E047DB0-8C1C-DB45-BB36-24218114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" y="575497"/>
            <a:ext cx="8130298" cy="628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DEF87-F335-4DB5-B4EC-B7411902EF8E}"/>
              </a:ext>
            </a:extLst>
          </p:cNvPr>
          <p:cNvSpPr txBox="1"/>
          <p:nvPr/>
        </p:nvSpPr>
        <p:spPr>
          <a:xfrm>
            <a:off x="67234" y="207327"/>
            <a:ext cx="90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Economic Impact of One Home Sale by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51072-4B74-4A93-A704-97481AD15D47}"/>
              </a:ext>
            </a:extLst>
          </p:cNvPr>
          <p:cNvSpPr txBox="1"/>
          <p:nvPr/>
        </p:nvSpPr>
        <p:spPr>
          <a:xfrm>
            <a:off x="8210374" y="6366767"/>
            <a:ext cx="555182" cy="28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4569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5C7F22-F5B8-D54D-8682-89F682A02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DD9A0-80CE-4C35-9C0B-AFFD0741274A}"/>
              </a:ext>
            </a:extLst>
          </p:cNvPr>
          <p:cNvGraphicFramePr/>
          <p:nvPr/>
        </p:nvGraphicFramePr>
        <p:xfrm>
          <a:off x="344774" y="289919"/>
          <a:ext cx="8304551" cy="10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C47CF7-9656-4825-9909-65D4152863A2}"/>
              </a:ext>
            </a:extLst>
          </p:cNvPr>
          <p:cNvSpPr/>
          <p:nvPr/>
        </p:nvSpPr>
        <p:spPr>
          <a:xfrm>
            <a:off x="0" y="289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Homeownership % Rates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5AB8C4-5B7E-4DD9-A706-D52F9A63F840}"/>
              </a:ext>
            </a:extLst>
          </p:cNvPr>
          <p:cNvGraphicFramePr/>
          <p:nvPr>
            <p:extLst/>
          </p:nvPr>
        </p:nvGraphicFramePr>
        <p:xfrm>
          <a:off x="344774" y="1350497"/>
          <a:ext cx="8574143" cy="498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723C6-2EFD-D34F-AA7C-4B2A0892768D}"/>
              </a:ext>
            </a:extLst>
          </p:cNvPr>
          <p:cNvSpPr txBox="1"/>
          <p:nvPr/>
        </p:nvSpPr>
        <p:spPr>
          <a:xfrm>
            <a:off x="344774" y="1051040"/>
            <a:ext cx="149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C1DD-4B47-43ED-98F3-673391FB9D3D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13125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D4350F-F790-7C4F-92ED-5CFE95F9B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E67BC-D3B9-4D73-B514-C4C067DE5F27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C026A-C6F6-4066-B479-8B6DCC5C37C0}"/>
              </a:ext>
            </a:extLst>
          </p:cNvPr>
          <p:cNvGraphicFramePr/>
          <p:nvPr>
            <p:extLst/>
          </p:nvPr>
        </p:nvGraphicFramePr>
        <p:xfrm>
          <a:off x="205438" y="1280160"/>
          <a:ext cx="8733124" cy="51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1DA4A69-CD5B-469C-8BDB-8C9AB713548C}"/>
              </a:ext>
            </a:extLst>
          </p:cNvPr>
          <p:cNvGrpSpPr/>
          <p:nvPr/>
        </p:nvGrpSpPr>
        <p:grpSpPr>
          <a:xfrm>
            <a:off x="344774" y="21847"/>
            <a:ext cx="8304551" cy="1390701"/>
            <a:chOff x="344774" y="289918"/>
            <a:chExt cx="8304551" cy="139070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D2DD9A0-80CE-4C35-9C0B-AFFD0741274A}"/>
                </a:ext>
              </a:extLst>
            </p:cNvPr>
            <p:cNvGraphicFramePr/>
            <p:nvPr>
              <p:extLst/>
            </p:nvPr>
          </p:nvGraphicFramePr>
          <p:xfrm>
            <a:off x="344774" y="289919"/>
            <a:ext cx="8304551" cy="1060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C47CF7-9656-4825-9909-65D4152863A2}"/>
                </a:ext>
              </a:extLst>
            </p:cNvPr>
            <p:cNvSpPr/>
            <p:nvPr/>
          </p:nvSpPr>
          <p:spPr>
            <a:xfrm>
              <a:off x="344774" y="289918"/>
              <a:ext cx="81846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Homeownership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Rates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7C210-BD66-40E7-9EF8-9B9957C889FF}"/>
                </a:ext>
              </a:extLst>
            </p:cNvPr>
            <p:cNvSpPr txBox="1"/>
            <p:nvPr/>
          </p:nvSpPr>
          <p:spPr>
            <a:xfrm>
              <a:off x="371861" y="1218954"/>
              <a:ext cx="4092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U.S. Percentage Last 4 Quarters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200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1.) When is the economy going to recover?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2.) Are we going into a recession?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3.) Is this going to be like 2008?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4.) What about all those job losses?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5.)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57657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p sign&#10;&#10;Description generated with very high confidence">
            <a:extLst>
              <a:ext uri="{FF2B5EF4-FFF2-40B4-BE49-F238E27FC236}">
                <a16:creationId xmlns:a16="http://schemas.microsoft.com/office/drawing/2014/main" id="{EC1787F8-A50D-4B16-BFCE-EE4E15D6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1" y="100853"/>
            <a:ext cx="8892133" cy="666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46C62-7BF3-483D-B721-FDD18F477D4E}"/>
              </a:ext>
            </a:extLst>
          </p:cNvPr>
          <p:cNvSpPr txBox="1"/>
          <p:nvPr/>
        </p:nvSpPr>
        <p:spPr>
          <a:xfrm>
            <a:off x="230177" y="154408"/>
            <a:ext cx="6181213" cy="365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Yes, We Are In A Recession.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Recession DOES NOT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Equal Housing Crisis.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71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This Is NOT Like</a:t>
            </a:r>
            <a:b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The Last Time!</a:t>
            </a:r>
          </a:p>
        </p:txBody>
      </p:sp>
    </p:spTree>
    <p:extLst>
      <p:ext uri="{BB962C8B-B14F-4D97-AF65-F5344CB8AC3E}">
        <p14:creationId xmlns:p14="http://schemas.microsoft.com/office/powerpoint/2010/main" val="33266605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1645</Words>
  <Application>Microsoft Office PowerPoint</Application>
  <PresentationFormat>On-screen Show (4:3)</PresentationFormat>
  <Paragraphs>328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Calibri Regular</vt:lpstr>
      <vt:lpstr>Times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Floyd</dc:creator>
  <cp:lastModifiedBy>Tony Floyd</cp:lastModifiedBy>
  <cp:revision>32</cp:revision>
  <dcterms:created xsi:type="dcterms:W3CDTF">2020-04-12T21:28:14Z</dcterms:created>
  <dcterms:modified xsi:type="dcterms:W3CDTF">2020-06-19T14:25:10Z</dcterms:modified>
</cp:coreProperties>
</file>