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8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9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2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10" r:id="rId3"/>
  </p:sldMasterIdLst>
  <p:notesMasterIdLst>
    <p:notesMasterId r:id="rId46"/>
  </p:notesMasterIdLst>
  <p:sldIdLst>
    <p:sldId id="3305" r:id="rId4"/>
    <p:sldId id="3381" r:id="rId5"/>
    <p:sldId id="1611" r:id="rId6"/>
    <p:sldId id="3311" r:id="rId7"/>
    <p:sldId id="256" r:id="rId8"/>
    <p:sldId id="267" r:id="rId9"/>
    <p:sldId id="1126" r:id="rId10"/>
    <p:sldId id="1128" r:id="rId11"/>
    <p:sldId id="3121" r:id="rId12"/>
    <p:sldId id="3117" r:id="rId13"/>
    <p:sldId id="3119" r:id="rId14"/>
    <p:sldId id="3135" r:id="rId15"/>
    <p:sldId id="3329" r:id="rId16"/>
    <p:sldId id="3376" r:id="rId17"/>
    <p:sldId id="3374" r:id="rId18"/>
    <p:sldId id="687" r:id="rId19"/>
    <p:sldId id="3136" r:id="rId20"/>
    <p:sldId id="3137" r:id="rId21"/>
    <p:sldId id="647" r:id="rId22"/>
    <p:sldId id="263" r:id="rId23"/>
    <p:sldId id="3304" r:id="rId24"/>
    <p:sldId id="279" r:id="rId25"/>
    <p:sldId id="3203" r:id="rId26"/>
    <p:sldId id="259" r:id="rId27"/>
    <p:sldId id="3213" r:id="rId28"/>
    <p:sldId id="646" r:id="rId29"/>
    <p:sldId id="3152" r:id="rId30"/>
    <p:sldId id="3321" r:id="rId31"/>
    <p:sldId id="3338" r:id="rId32"/>
    <p:sldId id="3383" r:id="rId33"/>
    <p:sldId id="3306" r:id="rId34"/>
    <p:sldId id="3153" r:id="rId35"/>
    <p:sldId id="3377" r:id="rId36"/>
    <p:sldId id="3339" r:id="rId37"/>
    <p:sldId id="665" r:id="rId38"/>
    <p:sldId id="3378" r:id="rId39"/>
    <p:sldId id="689" r:id="rId40"/>
    <p:sldId id="685" r:id="rId41"/>
    <p:sldId id="3157" r:id="rId42"/>
    <p:sldId id="3379" r:id="rId43"/>
    <p:sldId id="3336" r:id="rId44"/>
    <p:sldId id="3382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79A7"/>
    <a:srgbClr val="00AEEF"/>
    <a:srgbClr val="313940"/>
    <a:srgbClr val="2F4560"/>
    <a:srgbClr val="2D466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99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0CA-4978-BCDB-1B413ECA01F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CA-4978-BCDB-1B413ECA01F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CA-4978-BCDB-1B413ECA01FA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0CA-4978-BCDB-1B413ECA01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U.S. Housing</c:v>
                </c:pt>
                <c:pt idx="1">
                  <c:v>Savings Account</c:v>
                </c:pt>
                <c:pt idx="2">
                  <c:v>Gold</c:v>
                </c:pt>
                <c:pt idx="3">
                  <c:v>U.S. Bonds</c:v>
                </c:pt>
                <c:pt idx="4">
                  <c:v>U.S. Stocks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0.27200000000000002</c:v>
                </c:pt>
                <c:pt idx="1">
                  <c:v>0.218</c:v>
                </c:pt>
                <c:pt idx="2" formatCode="0%">
                  <c:v>0.16</c:v>
                </c:pt>
                <c:pt idx="3">
                  <c:v>0.106</c:v>
                </c:pt>
                <c:pt idx="4">
                  <c:v>0.104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D-4AFE-9965-9E18E61ED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246953008"/>
        <c:axId val="2062646944"/>
      </c:barChart>
      <c:catAx>
        <c:axId val="2469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2646944"/>
        <c:crosses val="autoZero"/>
        <c:auto val="1"/>
        <c:lblAlgn val="ctr"/>
        <c:lblOffset val="100"/>
        <c:noMultiLvlLbl val="0"/>
      </c:catAx>
      <c:valAx>
        <c:axId val="206264694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4695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02776160"/>
        <c:axId val="402777144"/>
      </c:barChart>
      <c:catAx>
        <c:axId val="4027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77144"/>
        <c:crosses val="autoZero"/>
        <c:auto val="1"/>
        <c:lblAlgn val="ctr"/>
        <c:lblOffset val="100"/>
        <c:noMultiLvlLbl val="0"/>
      </c:catAx>
      <c:valAx>
        <c:axId val="40277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Pt>
            <c:idx val="2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C5-1045-80DF-23FCB21FC8E3}"/>
              </c:ext>
            </c:extLst>
          </c:dPt>
          <c:dPt>
            <c:idx val="22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1C5-1045-80DF-23FCB21FC8E3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C5-1045-80DF-23FCB21FC8E3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1C5-1045-80DF-23FCB21FC8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Sheet1!$A$2:$A$26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65.099999999999994</c:v>
                </c:pt>
                <c:pt idx="1">
                  <c:v>65.400000000000006</c:v>
                </c:pt>
                <c:pt idx="2">
                  <c:v>65.900000000000006</c:v>
                </c:pt>
                <c:pt idx="3">
                  <c:v>66.7</c:v>
                </c:pt>
                <c:pt idx="4">
                  <c:v>67.099999999999994</c:v>
                </c:pt>
                <c:pt idx="5">
                  <c:v>67.5</c:v>
                </c:pt>
                <c:pt idx="6">
                  <c:v>67.8</c:v>
                </c:pt>
                <c:pt idx="7">
                  <c:v>68</c:v>
                </c:pt>
                <c:pt idx="8">
                  <c:v>68.599999999999994</c:v>
                </c:pt>
                <c:pt idx="9">
                  <c:v>69.099999999999994</c:v>
                </c:pt>
                <c:pt idx="10">
                  <c:v>68.5</c:v>
                </c:pt>
                <c:pt idx="11">
                  <c:v>68.400000000000006</c:v>
                </c:pt>
                <c:pt idx="12">
                  <c:v>67.8</c:v>
                </c:pt>
                <c:pt idx="13">
                  <c:v>67.3</c:v>
                </c:pt>
                <c:pt idx="14">
                  <c:v>67.099999999999994</c:v>
                </c:pt>
                <c:pt idx="15">
                  <c:v>66.400000000000006</c:v>
                </c:pt>
                <c:pt idx="16">
                  <c:v>65.400000000000006</c:v>
                </c:pt>
                <c:pt idx="17">
                  <c:v>65</c:v>
                </c:pt>
                <c:pt idx="18">
                  <c:v>64.8</c:v>
                </c:pt>
                <c:pt idx="19">
                  <c:v>63.7</c:v>
                </c:pt>
                <c:pt idx="20">
                  <c:v>63.5</c:v>
                </c:pt>
                <c:pt idx="21">
                  <c:v>63.6</c:v>
                </c:pt>
                <c:pt idx="22">
                  <c:v>64.2</c:v>
                </c:pt>
                <c:pt idx="23">
                  <c:v>64.2</c:v>
                </c:pt>
                <c:pt idx="24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B-4E73-BB88-1890371431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64398208"/>
        <c:axId val="364396896"/>
      </c:barChart>
      <c:catAx>
        <c:axId val="3643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396896"/>
        <c:crosses val="autoZero"/>
        <c:auto val="1"/>
        <c:lblAlgn val="ctr"/>
        <c:lblOffset val="100"/>
        <c:noMultiLvlLbl val="0"/>
      </c:catAx>
      <c:valAx>
        <c:axId val="36439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439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996566635261333E-2"/>
          <c:y val="6.1124223674230024E-2"/>
          <c:w val="0.96800686672947733"/>
          <c:h val="0.8504002433417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Q2 2019</c:v>
                </c:pt>
                <c:pt idx="1">
                  <c:v>Q3 2019</c:v>
                </c:pt>
                <c:pt idx="2">
                  <c:v>Q4 2019</c:v>
                </c:pt>
                <c:pt idx="3">
                  <c:v>Q1 2020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64.099999999999994</c:v>
                </c:pt>
                <c:pt idx="1">
                  <c:v>64.8</c:v>
                </c:pt>
                <c:pt idx="2">
                  <c:v>65.099999999999994</c:v>
                </c:pt>
                <c:pt idx="3">
                  <c:v>65.3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29-4D81-AA44-01BC4C503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77995208"/>
        <c:axId val="477989304"/>
      </c:barChart>
      <c:catAx>
        <c:axId val="47799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89304"/>
        <c:crosses val="autoZero"/>
        <c:auto val="1"/>
        <c:lblAlgn val="ctr"/>
        <c:lblOffset val="100"/>
        <c:noMultiLvlLbl val="0"/>
      </c:catAx>
      <c:valAx>
        <c:axId val="477989304"/>
        <c:scaling>
          <c:orientation val="minMax"/>
          <c:max val="65.400000000000006"/>
          <c:min val="63.3"/>
        </c:scaling>
        <c:delete val="1"/>
        <c:axPos val="l"/>
        <c:numFmt formatCode="General" sourceLinked="1"/>
        <c:majorTickMark val="out"/>
        <c:minorTickMark val="none"/>
        <c:tickLblPos val="nextTo"/>
        <c:crossAx val="47799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402776160"/>
        <c:axId val="402777144"/>
      </c:barChart>
      <c:catAx>
        <c:axId val="4027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2777144"/>
        <c:crosses val="autoZero"/>
        <c:auto val="1"/>
        <c:lblAlgn val="ctr"/>
        <c:lblOffset val="100"/>
        <c:noMultiLvlLbl val="0"/>
      </c:catAx>
      <c:valAx>
        <c:axId val="402777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27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207282745839833E-2"/>
          <c:y val="2.3644178970694589E-2"/>
          <c:w val="0.96661998163262697"/>
          <c:h val="0.95271164205861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880-4711-A0FF-5E378F7A16B9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880-4711-A0FF-5E378F7A16B9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80-4711-A0FF-5E378F7A16B9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880-4711-A0FF-5E378F7A16B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880-4711-A0FF-5E378F7A16B9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fld id="{27132E85-8290-4409-BB2F-271EF707567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880-4711-A0FF-5E378F7A16B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6A7E04-6CA4-4279-9736-5ED76291F959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880-4711-A0FF-5E378F7A16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1980</c:v>
                </c:pt>
                <c:pt idx="1">
                  <c:v>1981</c:v>
                </c:pt>
                <c:pt idx="3">
                  <c:v>2001</c:v>
                </c:pt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6.0999999999999999E-2</c:v>
                </c:pt>
                <c:pt idx="1">
                  <c:v>3.5000000000000003E-2</c:v>
                </c:pt>
                <c:pt idx="2">
                  <c:v>-1.9E-2</c:v>
                </c:pt>
                <c:pt idx="3">
                  <c:v>6.6000000000000003E-2</c:v>
                </c:pt>
                <c:pt idx="4">
                  <c:v>-0.19700000000000001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80-4711-A0FF-5E378F7A16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346800840"/>
        <c:axId val="346801168"/>
      </c:barChart>
      <c:catAx>
        <c:axId val="346800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801168"/>
        <c:crosses val="autoZero"/>
        <c:auto val="1"/>
        <c:lblAlgn val="ctr"/>
        <c:lblOffset val="100"/>
        <c:noMultiLvlLbl val="0"/>
      </c:catAx>
      <c:valAx>
        <c:axId val="3468011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346800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364881901950333E-2"/>
          <c:y val="0"/>
          <c:w val="0.96642661415407805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7CF-49DE-BC68-BA433BCC3918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07CF-49DE-BC68-BA433BCC3918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7CF-49DE-BC68-BA433BCC3918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07CF-49DE-BC68-BA433BCC3918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7CF-49DE-BC68-BA433BCC39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8.5999999999999993E-2</c:v>
                </c:pt>
                <c:pt idx="1">
                  <c:v>6.5000000000000002E-2</c:v>
                </c:pt>
                <c:pt idx="2">
                  <c:v>8.5000000000000006E-2</c:v>
                </c:pt>
                <c:pt idx="3">
                  <c:v>8.6999999999999994E-2</c:v>
                </c:pt>
                <c:pt idx="4">
                  <c:v>0.125</c:v>
                </c:pt>
                <c:pt idx="5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F-49DE-BC68-BA433BCC3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54726527"/>
        <c:axId val="1335122927"/>
      </c:barChart>
      <c:catAx>
        <c:axId val="15547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22927"/>
        <c:crosses val="autoZero"/>
        <c:auto val="1"/>
        <c:lblAlgn val="ctr"/>
        <c:lblOffset val="100"/>
        <c:noMultiLvlLbl val="0"/>
      </c:catAx>
      <c:valAx>
        <c:axId val="1335122927"/>
        <c:scaling>
          <c:orientation val="minMax"/>
          <c:max val="0.1400000000000000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55472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2785813461015E-2"/>
          <c:y val="0"/>
          <c:w val="0.95274577306570907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4.3999999999999997E-2</c:v>
                </c:pt>
                <c:pt idx="1">
                  <c:v>5.1999999999999998E-2</c:v>
                </c:pt>
                <c:pt idx="2">
                  <c:v>5.5E-2</c:v>
                </c:pt>
                <c:pt idx="3">
                  <c:v>6.4000000000000001E-2</c:v>
                </c:pt>
                <c:pt idx="4">
                  <c:v>4.8000000000000001E-2</c:v>
                </c:pt>
                <c:pt idx="5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74-47A5-8CB9-2C86976BD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554726527"/>
        <c:axId val="1335122927"/>
      </c:barChart>
      <c:catAx>
        <c:axId val="1554726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122927"/>
        <c:crosses val="autoZero"/>
        <c:auto val="1"/>
        <c:lblAlgn val="ctr"/>
        <c:lblOffset val="100"/>
        <c:noMultiLvlLbl val="0"/>
      </c:catAx>
      <c:valAx>
        <c:axId val="1335122927"/>
        <c:scaling>
          <c:orientation val="minMax"/>
          <c:max val="0.1400000000000000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554726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AE-4D50-A76C-40C0F10A87B0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CAE-4D50-A76C-40C0F10A87B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CAE-4D50-A76C-40C0F10A87B0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AE-4D50-A76C-40C0F10A87B0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CCAE-4D50-A76C-40C0F10A87B0}"/>
              </c:ext>
            </c:extLst>
          </c:dPt>
          <c:dPt>
            <c:idx val="5"/>
            <c:bubble3D val="0"/>
            <c:explosion val="10"/>
            <c:spPr>
              <a:solidFill>
                <a:srgbClr val="0070C0"/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AE-4D50-A76C-40C0F10A87B0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33281C1E-2196-4012-9CE5-A8B137F8BE91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CAE-4D50-A76C-40C0F10A87B0}"/>
                </c:ext>
              </c:extLst>
            </c:dLbl>
            <c:dLbl>
              <c:idx val="2"/>
              <c:layout>
                <c:manualLayout>
                  <c:x val="-0.17890725623993461"/>
                  <c:y val="3.9243856766374985E-2"/>
                </c:manualLayout>
              </c:layout>
              <c:tx>
                <c:rich>
                  <a:bodyPr/>
                  <a:lstStyle/>
                  <a:p>
                    <a:fld id="{8DB94BC6-5E2B-4E8D-B7AD-CCCDF0D45024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CAE-4D50-A76C-40C0F10A87B0}"/>
                </c:ext>
              </c:extLst>
            </c:dLbl>
            <c:dLbl>
              <c:idx val="3"/>
              <c:layout>
                <c:manualLayout>
                  <c:x val="-0.13403311954249142"/>
                  <c:y val="-9.88974879174737E-2"/>
                </c:manualLayout>
              </c:layout>
              <c:tx>
                <c:rich>
                  <a:bodyPr/>
                  <a:lstStyle/>
                  <a:p>
                    <a:fld id="{308BEF2D-914B-426B-84F0-FD281CA1E4E6}" type="VALUE">
                      <a:rPr lang="en-US" sz="24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AE-4D50-A76C-40C0F10A87B0}"/>
                </c:ext>
              </c:extLst>
            </c:dLbl>
            <c:dLbl>
              <c:idx val="4"/>
              <c:layout>
                <c:manualLayout>
                  <c:x val="-1.6552014041140938E-2"/>
                  <c:y val="-0.16582685387886564"/>
                </c:manualLayout>
              </c:layout>
              <c:tx>
                <c:rich>
                  <a:bodyPr/>
                  <a:lstStyle/>
                  <a:p>
                    <a:fld id="{7EBF6E2E-5718-43F9-92FC-2DB144707461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CAE-4D50-A76C-40C0F10A87B0}"/>
                </c:ext>
              </c:extLst>
            </c:dLbl>
            <c:dLbl>
              <c:idx val="5"/>
              <c:layout>
                <c:manualLayout>
                  <c:x val="0.21543547450049255"/>
                  <c:y val="5.1240981970217203E-2"/>
                </c:manualLayout>
              </c:layout>
              <c:tx>
                <c:rich>
                  <a:bodyPr/>
                  <a:lstStyle/>
                  <a:p>
                    <a:fld id="{AE7D3392-48BB-4A46-A758-699560422136}" type="VALUE">
                      <a:rPr lang="en-US" sz="36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CAE-4D50-A76C-40C0F10A87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&lt; 10%</c:v>
                </c:pt>
                <c:pt idx="1">
                  <c:v>11-20%</c:v>
                </c:pt>
                <c:pt idx="2">
                  <c:v>21-40%</c:v>
                </c:pt>
                <c:pt idx="3">
                  <c:v>41-60%</c:v>
                </c:pt>
                <c:pt idx="4">
                  <c:v>60-99%</c:v>
                </c:pt>
                <c:pt idx="5">
                  <c:v>100%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7.2999999999999995E-2</c:v>
                </c:pt>
                <c:pt idx="1">
                  <c:v>6.0999999999999999E-2</c:v>
                </c:pt>
                <c:pt idx="2">
                  <c:v>0.154</c:v>
                </c:pt>
                <c:pt idx="3">
                  <c:v>0.125</c:v>
                </c:pt>
                <c:pt idx="4">
                  <c:v>0.16600000000000001</c:v>
                </c:pt>
                <c:pt idx="5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E-4D50-A76C-40C0F10A87B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37090436073534"/>
          <c:y val="0.84296388474818718"/>
          <c:w val="0.56307359932689527"/>
          <c:h val="0.1570361152518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91-4818-B2F3-B149D41FF26B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D91-4818-B2F3-B149D41FF26B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91-4818-B2F3-B149D41FF2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&gt; 30% Equity</c:v>
                </c:pt>
                <c:pt idx="1">
                  <c:v>20-30% Equity</c:v>
                </c:pt>
                <c:pt idx="2">
                  <c:v>10%-20% Equity</c:v>
                </c:pt>
                <c:pt idx="3">
                  <c:v>0%-10% Equity</c:v>
                </c:pt>
                <c:pt idx="4">
                  <c:v>Negative Equity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0.59</c:v>
                </c:pt>
                <c:pt idx="1">
                  <c:v>0.18</c:v>
                </c:pt>
                <c:pt idx="2">
                  <c:v>0.13</c:v>
                </c:pt>
                <c:pt idx="3">
                  <c:v>0.09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91-4818-B2F3-B149D41FF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965782079"/>
        <c:axId val="558803919"/>
      </c:barChart>
      <c:catAx>
        <c:axId val="965782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803919"/>
        <c:crosses val="autoZero"/>
        <c:auto val="1"/>
        <c:lblAlgn val="ctr"/>
        <c:lblOffset val="100"/>
        <c:noMultiLvlLbl val="0"/>
      </c:catAx>
      <c:valAx>
        <c:axId val="55880391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65782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4106530218822E-2"/>
          <c:y val="2.2947445947060437E-2"/>
          <c:w val="0.97388612274670516"/>
          <c:h val="0.931702363119909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FD8700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AA-4DC8-A5BE-AAD1D2D6294D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6AA-4DC8-A5BE-AAD1D2D6294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6AA-4DC8-A5BE-AAD1D2D6294D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E6AA-4DC8-A5BE-AAD1D2D6294D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6AA-4DC8-A5BE-AAD1D2D6294D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DF9A-4A0B-BAD2-520FB5EF3E4A}"/>
              </c:ext>
            </c:extLst>
          </c:dPt>
          <c:dPt>
            <c:idx val="6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6AA-4DC8-A5BE-AAD1D2D6294D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E6AA-4DC8-A5BE-AAD1D2D6294D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E-E559-466D-8587-C065C935F3DF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559-466D-8587-C065C935F3DF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2BB6-4D01-8F42-95F668C21C6F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B6-4D01-8F42-95F668C21C6F}"/>
              </c:ext>
            </c:extLst>
          </c:dPt>
          <c:dPt>
            <c:idx val="12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non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2B6-4427-9909-7FCBEFE906CD}"/>
              </c:ext>
            </c:extLst>
          </c:dPt>
          <c:dPt>
            <c:idx val="22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9BA4-4F57-AE03-05C422A5C9AE}"/>
              </c:ext>
            </c:extLst>
          </c:dPt>
          <c:dLbls>
            <c:dLbl>
              <c:idx val="0"/>
              <c:layout>
                <c:manualLayout>
                  <c:x val="-4.6739139774491928E-2"/>
                  <c:y val="-5.6945867331107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AA-4DC8-A5BE-AAD1D2D6294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AA-4DC8-A5BE-AAD1D2D6294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AA-4DC8-A5BE-AAD1D2D6294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AA-4DC8-A5BE-AAD1D2D6294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AA-4DC8-A5BE-AAD1D2D6294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9A-4A0B-BAD2-520FB5EF3E4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AA-4DC8-A5BE-AAD1D2D6294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AA-4DC8-A5BE-AAD1D2D6294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559-466D-8587-C065C935F3D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59-466D-8587-C065C935F3D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B6-4D01-8F42-95F668C21C6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B6-4D01-8F42-95F668C21C6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B6-4427-9909-7FCBEFE906C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21B-4F96-95FD-7A74A5F39A6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93F-4691-9CAC-A4480F77814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93F-4691-9CAC-A4480F77814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BA4-4F57-AE03-05C422A5C9A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24-47C8-85CE-789B1F03BBF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D82-4774-B63D-12C8D4F3CC10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88C-44D1-BD23-57F4C673926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81D-41E0-B0B3-AD2E4475AF5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BA4-4F57-AE03-05C422A5C9AE}"/>
                </c:ext>
              </c:extLst>
            </c:dLbl>
            <c:dLbl>
              <c:idx val="22"/>
              <c:layout>
                <c:manualLayout>
                  <c:x val="-1.5150188470732654E-3"/>
                  <c:y val="5.0995129550291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BA4-4F57-AE03-05C422A5C9AE}"/>
                </c:ext>
              </c:extLst>
            </c:dLbl>
            <c:spPr>
              <a:solidFill>
                <a:srgbClr val="2F393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Sheet1!$A$2:$A$24</c:f>
              <c:strCache>
                <c:ptCount val="23"/>
                <c:pt idx="0">
                  <c:v>June 2018</c:v>
                </c:pt>
                <c:pt idx="7">
                  <c:v>January 2019</c:v>
                </c:pt>
                <c:pt idx="12">
                  <c:v>June 2019</c:v>
                </c:pt>
                <c:pt idx="19">
                  <c:v>January 2020</c:v>
                </c:pt>
                <c:pt idx="22">
                  <c:v>Today</c:v>
                </c:pt>
              </c:strCache>
            </c:strRef>
          </c:cat>
          <c:val>
            <c:numRef>
              <c:f>Sheet1!$B$2:$B$24</c:f>
              <c:numCache>
                <c:formatCode>General</c:formatCode>
                <c:ptCount val="23"/>
                <c:pt idx="0">
                  <c:v>18.2</c:v>
                </c:pt>
                <c:pt idx="1">
                  <c:v>17.8</c:v>
                </c:pt>
                <c:pt idx="2">
                  <c:v>17.600000000000001</c:v>
                </c:pt>
                <c:pt idx="3">
                  <c:v>17</c:v>
                </c:pt>
                <c:pt idx="4">
                  <c:v>17</c:v>
                </c:pt>
                <c:pt idx="5">
                  <c:v>17.399999999999999</c:v>
                </c:pt>
                <c:pt idx="6">
                  <c:v>17.100000000000001</c:v>
                </c:pt>
                <c:pt idx="7">
                  <c:v>16.2</c:v>
                </c:pt>
                <c:pt idx="8">
                  <c:v>15.9</c:v>
                </c:pt>
                <c:pt idx="9">
                  <c:v>16.3</c:v>
                </c:pt>
                <c:pt idx="10">
                  <c:v>16.3</c:v>
                </c:pt>
                <c:pt idx="11">
                  <c:v>16.600000000000001</c:v>
                </c:pt>
                <c:pt idx="12">
                  <c:v>16.5</c:v>
                </c:pt>
                <c:pt idx="13">
                  <c:v>16.100000000000001</c:v>
                </c:pt>
                <c:pt idx="14">
                  <c:v>15.6</c:v>
                </c:pt>
                <c:pt idx="15">
                  <c:v>15.2</c:v>
                </c:pt>
                <c:pt idx="16">
                  <c:v>15.3</c:v>
                </c:pt>
                <c:pt idx="17">
                  <c:v>15.3</c:v>
                </c:pt>
                <c:pt idx="18">
                  <c:v>15.5</c:v>
                </c:pt>
                <c:pt idx="19">
                  <c:v>14.8</c:v>
                </c:pt>
                <c:pt idx="20">
                  <c:v>14.7</c:v>
                </c:pt>
                <c:pt idx="21">
                  <c:v>15.4</c:v>
                </c:pt>
                <c:pt idx="22">
                  <c:v>14.6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6AA-4DC8-A5BE-AAD1D2D629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16739856"/>
        <c:axId val="316744952"/>
      </c:lineChart>
      <c:catAx>
        <c:axId val="31673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6744952"/>
        <c:crosses val="autoZero"/>
        <c:auto val="1"/>
        <c:lblAlgn val="ctr"/>
        <c:lblOffset val="100"/>
        <c:noMultiLvlLbl val="0"/>
      </c:catAx>
      <c:valAx>
        <c:axId val="316744952"/>
        <c:scaling>
          <c:orientation val="minMax"/>
          <c:max val="19"/>
          <c:min val="14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1673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E-4C9C-B674-2A7E431993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CE-4C9C-B674-2A7E4319930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0.27700000000000002</c:v>
                </c:pt>
                <c:pt idx="1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E-4C9C-B674-2A7E43199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8929074752298E-2"/>
          <c:y val="2.6384153271635E-2"/>
          <c:w val="0.90737979440238192"/>
          <c:h val="0.916690318118417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June 2004</c:v>
                </c:pt>
                <c:pt idx="1">
                  <c:v>June 2005</c:v>
                </c:pt>
                <c:pt idx="2">
                  <c:v>June 2006 </c:v>
                </c:pt>
                <c:pt idx="3">
                  <c:v>June 2007</c:v>
                </c:pt>
                <c:pt idx="4">
                  <c:v>June 2008</c:v>
                </c:pt>
                <c:pt idx="5">
                  <c:v>June 2009</c:v>
                </c:pt>
                <c:pt idx="6">
                  <c:v>June 2010</c:v>
                </c:pt>
                <c:pt idx="7">
                  <c:v>June 2011</c:v>
                </c:pt>
                <c:pt idx="8">
                  <c:v>June 2012</c:v>
                </c:pt>
                <c:pt idx="9">
                  <c:v>June 2013</c:v>
                </c:pt>
                <c:pt idx="10">
                  <c:v>June 2014</c:v>
                </c:pt>
                <c:pt idx="11">
                  <c:v>June 2015</c:v>
                </c:pt>
                <c:pt idx="12">
                  <c:v>June 2016</c:v>
                </c:pt>
                <c:pt idx="13">
                  <c:v>June 2017</c:v>
                </c:pt>
                <c:pt idx="14">
                  <c:v>June 2018</c:v>
                </c:pt>
                <c:pt idx="15">
                  <c:v>June 2019</c:v>
                </c:pt>
                <c:pt idx="16">
                  <c:v>Today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378.3</c:v>
                </c:pt>
                <c:pt idx="1">
                  <c:v>802.6</c:v>
                </c:pt>
                <c:pt idx="2">
                  <c:v>868.7</c:v>
                </c:pt>
                <c:pt idx="3">
                  <c:v>547.79999999999995</c:v>
                </c:pt>
                <c:pt idx="4">
                  <c:v>117.7</c:v>
                </c:pt>
                <c:pt idx="5">
                  <c:v>126.2</c:v>
                </c:pt>
                <c:pt idx="6">
                  <c:v>97.7</c:v>
                </c:pt>
                <c:pt idx="7">
                  <c:v>92.6</c:v>
                </c:pt>
                <c:pt idx="8">
                  <c:v>101.7</c:v>
                </c:pt>
                <c:pt idx="9">
                  <c:v>110.8</c:v>
                </c:pt>
                <c:pt idx="10">
                  <c:v>127.5</c:v>
                </c:pt>
                <c:pt idx="11">
                  <c:v>150.69999999999999</c:v>
                </c:pt>
                <c:pt idx="12">
                  <c:v>163.69999999999999</c:v>
                </c:pt>
                <c:pt idx="13">
                  <c:v>178.5</c:v>
                </c:pt>
                <c:pt idx="14">
                  <c:v>181</c:v>
                </c:pt>
                <c:pt idx="15">
                  <c:v>189.8</c:v>
                </c:pt>
                <c:pt idx="16">
                  <c:v>181.3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2B-F94B-95C1-8A18070ED9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198290624"/>
        <c:axId val="-1197634048"/>
      </c:lineChart>
      <c:catAx>
        <c:axId val="-119829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C0C0C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197634048"/>
        <c:crosses val="autoZero"/>
        <c:auto val="1"/>
        <c:lblAlgn val="ctr"/>
        <c:lblOffset val="100"/>
        <c:tickMarkSkip val="1"/>
        <c:noMultiLvlLbl val="0"/>
      </c:catAx>
      <c:valAx>
        <c:axId val="-1197634048"/>
        <c:scaling>
          <c:orientation val="minMax"/>
          <c:max val="900"/>
        </c:scaling>
        <c:delete val="0"/>
        <c:axPos val="l"/>
        <c:majorGridlines>
          <c:spPr>
            <a:ln w="3175" cap="flat" cmpd="sng" algn="ctr">
              <a:solidFill>
                <a:srgbClr val="C0C0C0"/>
              </a:solidFill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C0C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19829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83C3-401B-872B-25CA0952A30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3C3-401B-872B-25CA0952A308}"/>
              </c:ext>
            </c:extLst>
          </c:dPt>
          <c:dLbls>
            <c:dLbl>
              <c:idx val="0"/>
              <c:layout>
                <c:manualLayout>
                  <c:x val="-4.7772409233127755E-3"/>
                  <c:y val="0.11386095143783316"/>
                </c:manualLayout>
              </c:layout>
              <c:tx>
                <c:rich>
                  <a:bodyPr/>
                  <a:lstStyle/>
                  <a:p>
                    <a:r>
                      <a:rPr lang="en-US" sz="6000" dirty="0"/>
                      <a:t>8.2</a:t>
                    </a:r>
                    <a:endParaRPr lang="en-US" sz="3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C3-401B-872B-25CA0952A308}"/>
                </c:ext>
              </c:extLst>
            </c:dLbl>
            <c:dLbl>
              <c:idx val="1"/>
              <c:layout>
                <c:manualLayout>
                  <c:x val="-4.7772409233127755E-3"/>
                  <c:y val="-4.503250184784376E-17"/>
                </c:manualLayout>
              </c:layout>
              <c:tx>
                <c:rich>
                  <a:bodyPr/>
                  <a:lstStyle/>
                  <a:p>
                    <a:r>
                      <a:rPr lang="en-US" sz="6000" dirty="0">
                        <a:solidFill>
                          <a:schemeClr val="tx1"/>
                        </a:solidFill>
                      </a:rPr>
                      <a:t>3.1</a:t>
                    </a:r>
                    <a:endParaRPr lang="en-US" sz="4000" dirty="0">
                      <a:solidFill>
                        <a:schemeClr val="tx1"/>
                      </a:solidFill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3-401B-872B-25CA0952A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2007</c:v>
                </c:pt>
                <c:pt idx="1">
                  <c:v>Today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3-401B-872B-25CA0952A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91894175"/>
        <c:axId val="288101247"/>
      </c:barChart>
      <c:catAx>
        <c:axId val="191894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101247"/>
        <c:crosses val="autoZero"/>
        <c:auto val="1"/>
        <c:lblAlgn val="ctr"/>
        <c:lblOffset val="100"/>
        <c:noMultiLvlLbl val="0"/>
      </c:catAx>
      <c:valAx>
        <c:axId val="28810124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1894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38288435607901E-2"/>
          <c:y val="3.4375000000000003E-2"/>
          <c:w val="0.96412342312878418"/>
          <c:h val="0.846949577009698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ln w="127000" cap="rnd">
              <a:solidFill>
                <a:srgbClr val="0CADEF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1.1299999999999999</c:v>
                </c:pt>
                <c:pt idx="1">
                  <c:v>1.1299999999999999</c:v>
                </c:pt>
                <c:pt idx="2">
                  <c:v>1.1499999999999999</c:v>
                </c:pt>
                <c:pt idx="3">
                  <c:v>1.19</c:v>
                </c:pt>
                <c:pt idx="4">
                  <c:v>1.25</c:v>
                </c:pt>
                <c:pt idx="5">
                  <c:v>1.32</c:v>
                </c:pt>
                <c:pt idx="6">
                  <c:v>1.37</c:v>
                </c:pt>
                <c:pt idx="7">
                  <c:v>1.39</c:v>
                </c:pt>
                <c:pt idx="8">
                  <c:v>1.42</c:v>
                </c:pt>
                <c:pt idx="9">
                  <c:v>1.42</c:v>
                </c:pt>
                <c:pt idx="10">
                  <c:v>1.38</c:v>
                </c:pt>
                <c:pt idx="11">
                  <c:v>1.29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1F9-44B1-A2D9-36F3B05BFB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1.21</c:v>
                </c:pt>
                <c:pt idx="1">
                  <c:v>1.2</c:v>
                </c:pt>
                <c:pt idx="2">
                  <c:v>1.21</c:v>
                </c:pt>
                <c:pt idx="3">
                  <c:v>1.23</c:v>
                </c:pt>
                <c:pt idx="4">
                  <c:v>1.28</c:v>
                </c:pt>
                <c:pt idx="5">
                  <c:v>1.33</c:v>
                </c:pt>
                <c:pt idx="6">
                  <c:v>1.35</c:v>
                </c:pt>
                <c:pt idx="7">
                  <c:v>1.36</c:v>
                </c:pt>
                <c:pt idx="8">
                  <c:v>1.36</c:v>
                </c:pt>
                <c:pt idx="9">
                  <c:v>1.32</c:v>
                </c:pt>
                <c:pt idx="10">
                  <c:v>1.25</c:v>
                </c:pt>
                <c:pt idx="11">
                  <c:v>1.1299999999999999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1F9-44B1-A2D9-36F3B05BFB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ln w="127000" cap="rnd">
              <a:solidFill>
                <a:srgbClr val="FD87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1.04</c:v>
                </c:pt>
                <c:pt idx="1">
                  <c:v>1.02</c:v>
                </c:pt>
                <c:pt idx="2">
                  <c:v>1.02</c:v>
                </c:pt>
                <c:pt idx="3">
                  <c:v>1.04</c:v>
                </c:pt>
                <c:pt idx="4">
                  <c:v>1.02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1F9-44B1-A2D9-36F3B05BF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449775"/>
        <c:axId val="670104015"/>
      </c:lineChart>
      <c:catAx>
        <c:axId val="67044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104015"/>
        <c:crosses val="autoZero"/>
        <c:auto val="1"/>
        <c:lblAlgn val="ctr"/>
        <c:lblOffset val="100"/>
        <c:noMultiLvlLbl val="0"/>
      </c:catAx>
      <c:valAx>
        <c:axId val="670104015"/>
        <c:scaling>
          <c:orientation val="minMax"/>
          <c:min val="0.8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044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7972494585267962E-2"/>
          <c:y val="0.72638407773202485"/>
          <c:w val="0.86584245910219304"/>
          <c:h val="0.112031780411610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11196967186965E-2"/>
          <c:y val="2.9493281358726128E-2"/>
          <c:w val="0.96566357778145917"/>
          <c:h val="0.9445678315914636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Total Listings</c:v>
                </c:pt>
              </c:strCache>
            </c:strRef>
          </c:tx>
          <c:spPr>
            <a:ln w="127000" cap="rnd">
              <a:solidFill>
                <a:srgbClr val="FD8700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FD87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93-461B-9FE7-F11060113296}"/>
              </c:ext>
            </c:extLst>
          </c:dPt>
          <c:cat>
            <c:strRef>
              <c:f>Sheet1!$A$2:$A$6</c:f>
              <c:strCache>
                <c:ptCount val="5"/>
                <c:pt idx="0">
                  <c:v>Early March</c:v>
                </c:pt>
                <c:pt idx="1">
                  <c:v>May 30</c:v>
                </c:pt>
                <c:pt idx="2">
                  <c:v>June 6</c:v>
                </c:pt>
                <c:pt idx="3">
                  <c:v>June 13</c:v>
                </c:pt>
                <c:pt idx="4">
                  <c:v>June 20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-0.16</c:v>
                </c:pt>
                <c:pt idx="1">
                  <c:v>-0.23</c:v>
                </c:pt>
                <c:pt idx="2">
                  <c:v>-0.25</c:v>
                </c:pt>
                <c:pt idx="3">
                  <c:v>-0.27</c:v>
                </c:pt>
                <c:pt idx="4">
                  <c:v>-0.28999999999999998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72B-455F-8BE0-DEAEF1E77D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 New Listings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none" w="lg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2B-455F-8BE0-DEAEF1E77DFB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93-461B-9FE7-F11060113296}"/>
              </c:ext>
            </c:extLst>
          </c:dPt>
          <c:cat>
            <c:strRef>
              <c:f>Sheet1!$A$2:$A$6</c:f>
              <c:strCache>
                <c:ptCount val="5"/>
                <c:pt idx="0">
                  <c:v>Early March</c:v>
                </c:pt>
                <c:pt idx="1">
                  <c:v>May 30</c:v>
                </c:pt>
                <c:pt idx="2">
                  <c:v>June 6</c:v>
                </c:pt>
                <c:pt idx="3">
                  <c:v>June 13</c:v>
                </c:pt>
                <c:pt idx="4">
                  <c:v>June 20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0.05</c:v>
                </c:pt>
                <c:pt idx="1">
                  <c:v>-0.23</c:v>
                </c:pt>
                <c:pt idx="2">
                  <c:v>-0.21</c:v>
                </c:pt>
                <c:pt idx="3">
                  <c:v>-0.2</c:v>
                </c:pt>
                <c:pt idx="4">
                  <c:v>-0.19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72B-455F-8BE0-DEAEF1E77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616080"/>
        <c:axId val="357261424"/>
      </c:lineChart>
      <c:catAx>
        <c:axId val="27561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7261424"/>
        <c:crosses val="autoZero"/>
        <c:auto val="1"/>
        <c:lblAlgn val="ctr"/>
        <c:lblOffset val="100"/>
        <c:noMultiLvlLbl val="0"/>
      </c:catAx>
      <c:valAx>
        <c:axId val="3572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5616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737005994431441"/>
          <c:y val="3.4608053924780946E-2"/>
          <c:w val="0.72262994005568559"/>
          <c:h val="0.10681423581789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590196028065743E-2"/>
          <c:y val="2.9686460402788106E-2"/>
          <c:w val="0.96481960794386856"/>
          <c:h val="0.8540622531662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Cummulative New Filings</c:v>
                </c:pt>
              </c:strCache>
            </c:strRef>
          </c:tx>
          <c:spPr>
            <a:solidFill>
              <a:srgbClr val="FF8306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2F393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3/21</c:v>
                </c:pt>
                <c:pt idx="1">
                  <c:v>3/28</c:v>
                </c:pt>
                <c:pt idx="2">
                  <c:v>4/4</c:v>
                </c:pt>
                <c:pt idx="3">
                  <c:v>4/11</c:v>
                </c:pt>
                <c:pt idx="4">
                  <c:v>4/18</c:v>
                </c:pt>
                <c:pt idx="5">
                  <c:v>4/25</c:v>
                </c:pt>
                <c:pt idx="6">
                  <c:v>5/2</c:v>
                </c:pt>
                <c:pt idx="7">
                  <c:v>5/9</c:v>
                </c:pt>
                <c:pt idx="8">
                  <c:v>5/16</c:v>
                </c:pt>
                <c:pt idx="9">
                  <c:v>5/23</c:v>
                </c:pt>
                <c:pt idx="10">
                  <c:v>5/30</c:v>
                </c:pt>
                <c:pt idx="11">
                  <c:v>6/6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3.3</c:v>
                </c:pt>
                <c:pt idx="1">
                  <c:v>10.199999999999999</c:v>
                </c:pt>
                <c:pt idx="2">
                  <c:v>16.8</c:v>
                </c:pt>
                <c:pt idx="3">
                  <c:v>22</c:v>
                </c:pt>
                <c:pt idx="4">
                  <c:v>26.4</c:v>
                </c:pt>
                <c:pt idx="5">
                  <c:v>30.3</c:v>
                </c:pt>
                <c:pt idx="6">
                  <c:v>33.5</c:v>
                </c:pt>
                <c:pt idx="7">
                  <c:v>36.200000000000003</c:v>
                </c:pt>
                <c:pt idx="8">
                  <c:v>38.6</c:v>
                </c:pt>
                <c:pt idx="9">
                  <c:v>40.700000000000003</c:v>
                </c:pt>
                <c:pt idx="10">
                  <c:v>42.5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F7-4690-A378-AFA724EC74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Currently Collecting UI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3/21</c:v>
                </c:pt>
                <c:pt idx="1">
                  <c:v>3/28</c:v>
                </c:pt>
                <c:pt idx="2">
                  <c:v>4/4</c:v>
                </c:pt>
                <c:pt idx="3">
                  <c:v>4/11</c:v>
                </c:pt>
                <c:pt idx="4">
                  <c:v>4/18</c:v>
                </c:pt>
                <c:pt idx="5">
                  <c:v>4/25</c:v>
                </c:pt>
                <c:pt idx="6">
                  <c:v>5/2</c:v>
                </c:pt>
                <c:pt idx="7">
                  <c:v>5/9</c:v>
                </c:pt>
                <c:pt idx="8">
                  <c:v>5/16</c:v>
                </c:pt>
                <c:pt idx="9">
                  <c:v>5/23</c:v>
                </c:pt>
                <c:pt idx="10">
                  <c:v>5/30</c:v>
                </c:pt>
                <c:pt idx="11">
                  <c:v>6/6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3.1</c:v>
                </c:pt>
                <c:pt idx="1">
                  <c:v>7.4</c:v>
                </c:pt>
                <c:pt idx="2">
                  <c:v>11.9</c:v>
                </c:pt>
                <c:pt idx="3">
                  <c:v>15.8</c:v>
                </c:pt>
                <c:pt idx="4">
                  <c:v>18</c:v>
                </c:pt>
                <c:pt idx="5">
                  <c:v>22.4</c:v>
                </c:pt>
                <c:pt idx="6">
                  <c:v>22.5</c:v>
                </c:pt>
                <c:pt idx="7">
                  <c:v>24.9</c:v>
                </c:pt>
                <c:pt idx="8">
                  <c:v>21.1</c:v>
                </c:pt>
                <c:pt idx="9">
                  <c:v>21</c:v>
                </c:pt>
                <c:pt idx="10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F7-4690-A378-AFA724EC7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07737632"/>
        <c:axId val="1163333680"/>
      </c:barChart>
      <c:catAx>
        <c:axId val="12077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3333680"/>
        <c:crosses val="autoZero"/>
        <c:auto val="1"/>
        <c:lblAlgn val="ctr"/>
        <c:lblOffset val="100"/>
        <c:noMultiLvlLbl val="0"/>
      </c:catAx>
      <c:valAx>
        <c:axId val="1163333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773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628784662255645E-2"/>
          <c:y val="5.8930741906074238E-2"/>
          <c:w val="0.5485821823527901"/>
          <c:h val="0.16813089214208374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454533071174368E-2"/>
          <c:y val="1.9766009761126406E-2"/>
          <c:w val="0.96707694403339728"/>
          <c:h val="0.96013940991093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95-44E2-8759-5991DAA42513}"/>
              </c:ext>
            </c:extLst>
          </c:dPt>
          <c:dPt>
            <c:idx val="1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D95-44E2-8759-5991DAA42513}"/>
              </c:ext>
            </c:extLst>
          </c:dPt>
          <c:dPt>
            <c:idx val="2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95-44E2-8759-5991DAA42513}"/>
              </c:ext>
            </c:extLst>
          </c:dPt>
          <c:dPt>
            <c:idx val="3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D95-44E2-8759-5991DAA42513}"/>
              </c:ext>
            </c:extLst>
          </c:dPt>
          <c:dPt>
            <c:idx val="4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95-44E2-8759-5991DAA42513}"/>
              </c:ext>
            </c:extLst>
          </c:dPt>
          <c:dPt>
            <c:idx val="5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D95-44E2-8759-5991DAA42513}"/>
              </c:ext>
            </c:extLst>
          </c:dPt>
          <c:dPt>
            <c:idx val="6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95-44E2-8759-5991DAA42513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D95-44E2-8759-5991DAA4251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95-44E2-8759-5991DAA42513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D95-44E2-8759-5991DAA4251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1.4M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95-44E2-8759-5991DAA4251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464K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95-44E2-8759-5991DAA4251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424K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95-44E2-8759-5991DAA425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368K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95-44E2-8759-5991DAA4251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272K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95-44E2-8759-5991DAA4251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225K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95-44E2-8759-5991DAA4251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127K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95-44E2-8759-5991DAA4251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-77K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95-44E2-8759-5991DAA4251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-148K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95-44E2-8759-5991DAA4251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-585K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95-44E2-8759-5991DAA42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Food Service and Bars</c:v>
                </c:pt>
                <c:pt idx="1">
                  <c:v>Construction</c:v>
                </c:pt>
                <c:pt idx="2">
                  <c:v>Education &amp; Health Services</c:v>
                </c:pt>
                <c:pt idx="3">
                  <c:v>Retail</c:v>
                </c:pt>
                <c:pt idx="4">
                  <c:v>Other Services</c:v>
                </c:pt>
                <c:pt idx="5">
                  <c:v>Manufacturing</c:v>
                </c:pt>
                <c:pt idx="6">
                  <c:v>Professional Services</c:v>
                </c:pt>
                <c:pt idx="7">
                  <c:v>All Others</c:v>
                </c:pt>
                <c:pt idx="8">
                  <c:v>Hotels</c:v>
                </c:pt>
                <c:pt idx="9">
                  <c:v>Government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1400000</c:v>
                </c:pt>
                <c:pt idx="1">
                  <c:v>464000</c:v>
                </c:pt>
                <c:pt idx="2">
                  <c:v>424000</c:v>
                </c:pt>
                <c:pt idx="3">
                  <c:v>368000</c:v>
                </c:pt>
                <c:pt idx="4">
                  <c:v>272000</c:v>
                </c:pt>
                <c:pt idx="5">
                  <c:v>225000</c:v>
                </c:pt>
                <c:pt idx="6">
                  <c:v>127000</c:v>
                </c:pt>
                <c:pt idx="7">
                  <c:v>-77000</c:v>
                </c:pt>
                <c:pt idx="8">
                  <c:v>-148000</c:v>
                </c:pt>
                <c:pt idx="9">
                  <c:v>-585000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95-44E2-8759-5991DAA42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894925951"/>
        <c:axId val="533493631"/>
      </c:barChart>
      <c:catAx>
        <c:axId val="89492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3493631"/>
        <c:crosses val="autoZero"/>
        <c:auto val="1"/>
        <c:lblAlgn val="ctr"/>
        <c:lblOffset val="100"/>
        <c:noMultiLvlLbl val="0"/>
      </c:catAx>
      <c:valAx>
        <c:axId val="533493631"/>
        <c:scaling>
          <c:orientation val="minMax"/>
          <c:max val="1600000"/>
          <c:min val="-700000.00000000012"/>
        </c:scaling>
        <c:delete val="1"/>
        <c:axPos val="l"/>
        <c:numFmt formatCode="#,##0" sourceLinked="1"/>
        <c:majorTickMark val="out"/>
        <c:minorTickMark val="none"/>
        <c:tickLblPos val="nextTo"/>
        <c:crossAx val="8949259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827313690534679E-2"/>
          <c:y val="0"/>
          <c:w val="0.96434537261893061"/>
          <c:h val="0.844212644018578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Unemployment Rate</c:v>
                </c:pt>
              </c:strCache>
            </c:strRef>
          </c:tx>
          <c:spPr>
            <a:solidFill>
              <a:srgbClr val="0CADE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F45F092-0ED6-4ADB-B232-DAD15DD6AF03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470-43EB-BDF3-288809B7DE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3.5%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70-43EB-BDF3-288809B7DE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4.4%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70-43EB-BDF3-288809B7DE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14.7%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70-43EB-BDF3-288809B7DE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13.3%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70-43EB-BDF3-288809B7D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3.6</c:v>
                </c:pt>
                <c:pt idx="1">
                  <c:v>3.5</c:v>
                </c:pt>
                <c:pt idx="2">
                  <c:v>4.4000000000000004</c:v>
                </c:pt>
                <c:pt idx="3">
                  <c:v>14.7</c:v>
                </c:pt>
                <c:pt idx="4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70-43EB-BDF3-288809B7D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Misclassification Error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2">
                  <c:v>1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70-43EB-BDF3-288809B7D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0536191"/>
        <c:axId val="1642778479"/>
      </c:barChart>
      <c:catAx>
        <c:axId val="180053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2778479"/>
        <c:crosses val="autoZero"/>
        <c:auto val="1"/>
        <c:lblAlgn val="ctr"/>
        <c:lblOffset val="100"/>
        <c:noMultiLvlLbl val="0"/>
      </c:catAx>
      <c:valAx>
        <c:axId val="16427784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00536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85935691507085E-2"/>
          <c:y val="0.18803274080433774"/>
          <c:w val="0.48325074748382207"/>
          <c:h val="0.20513109779899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D87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53A-4891-8BCC-DCD190761970}"/>
              </c:ext>
            </c:extLst>
          </c:dPt>
          <c:dPt>
            <c:idx val="4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53A-4891-8BCC-DCD190761970}"/>
              </c:ext>
            </c:extLst>
          </c:dPt>
          <c:dPt>
            <c:idx val="5"/>
            <c:invertIfNegative val="0"/>
            <c:bubble3D val="0"/>
            <c:spPr>
              <a:solidFill>
                <a:srgbClr val="0CADE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53A-4891-8BCC-DCD1907619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16-19 </c:v>
                </c:pt>
                <c:pt idx="1">
                  <c:v>20-24 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 and older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0.29899999999999999</c:v>
                </c:pt>
                <c:pt idx="1">
                  <c:v>0.23200000000000001</c:v>
                </c:pt>
                <c:pt idx="2">
                  <c:v>0.13400000000000001</c:v>
                </c:pt>
                <c:pt idx="3">
                  <c:v>0.10199999999999999</c:v>
                </c:pt>
                <c:pt idx="4">
                  <c:v>0.107</c:v>
                </c:pt>
                <c:pt idx="5">
                  <c:v>0.11799999999999999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3A-4891-8BCC-DCD190761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-27"/>
        <c:axId val="1403292256"/>
        <c:axId val="1497263264"/>
      </c:barChart>
      <c:catAx>
        <c:axId val="140329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263264"/>
        <c:crosses val="autoZero"/>
        <c:auto val="1"/>
        <c:lblAlgn val="ctr"/>
        <c:lblOffset val="100"/>
        <c:noMultiLvlLbl val="0"/>
      </c:catAx>
      <c:valAx>
        <c:axId val="149726326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0329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800127780754461E-2"/>
          <c:y val="4.1698377497288122E-2"/>
          <c:w val="0.9032766739320891"/>
          <c:h val="0.899435466934354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Great Recession 2006-2016 </c:v>
                </c:pt>
              </c:strCache>
            </c:strRef>
          </c:tx>
          <c:spPr>
            <a:ln w="76200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-4.4000000000000004</c:v>
                </c:pt>
                <c:pt idx="1">
                  <c:v>-5</c:v>
                </c:pt>
                <c:pt idx="2">
                  <c:v>-7.3</c:v>
                </c:pt>
                <c:pt idx="3">
                  <c:v>-9.9</c:v>
                </c:pt>
                <c:pt idx="4">
                  <c:v>-9.3000000000000007</c:v>
                </c:pt>
                <c:pt idx="5">
                  <c:v>-8.5</c:v>
                </c:pt>
                <c:pt idx="6">
                  <c:v>-7.9</c:v>
                </c:pt>
                <c:pt idx="7">
                  <c:v>-6.7</c:v>
                </c:pt>
                <c:pt idx="8">
                  <c:v>-5.6</c:v>
                </c:pt>
                <c:pt idx="9">
                  <c:v>-5</c:v>
                </c:pt>
                <c:pt idx="10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04-4CC6-8146-FFFA4EB82C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Great Depression 1929-1942</c:v>
                </c:pt>
              </c:strCache>
            </c:strRef>
          </c:tx>
          <c:spPr>
            <a:ln w="762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-3.2</c:v>
                </c:pt>
                <c:pt idx="1">
                  <c:v>-8.6999999999999993</c:v>
                </c:pt>
                <c:pt idx="2">
                  <c:v>-15.9</c:v>
                </c:pt>
                <c:pt idx="3">
                  <c:v>-23.6</c:v>
                </c:pt>
                <c:pt idx="4">
                  <c:v>-24.9</c:v>
                </c:pt>
                <c:pt idx="5">
                  <c:v>-21.7</c:v>
                </c:pt>
                <c:pt idx="6">
                  <c:v>-20.100000000000001</c:v>
                </c:pt>
                <c:pt idx="7">
                  <c:v>-16.899999999999999</c:v>
                </c:pt>
                <c:pt idx="8">
                  <c:v>-14.3</c:v>
                </c:pt>
                <c:pt idx="9">
                  <c:v>-19</c:v>
                </c:pt>
                <c:pt idx="10">
                  <c:v>-17.2</c:v>
                </c:pt>
                <c:pt idx="11">
                  <c:v>-14.6</c:v>
                </c:pt>
                <c:pt idx="12">
                  <c:v>-9.9</c:v>
                </c:pt>
                <c:pt idx="13">
                  <c:v>-4.7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04-4CC6-8146-FFFA4EB82C9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Goldman Projections</c:v>
                </c:pt>
              </c:strCache>
            </c:strRef>
          </c:tx>
          <c:spPr>
            <a:ln w="1270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-3.5</c:v>
                </c:pt>
                <c:pt idx="1">
                  <c:v>-15</c:v>
                </c:pt>
                <c:pt idx="2">
                  <c:v>-7</c:v>
                </c:pt>
                <c:pt idx="3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04-4CC6-8146-FFFA4EB82C9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 Morgan Projections</c:v>
                </c:pt>
              </c:strCache>
            </c:strRef>
          </c:tx>
          <c:spPr>
            <a:ln w="127000" cap="rnd">
              <a:solidFill>
                <a:srgbClr val="FF9300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A6DF-EA44-A9D0-CFD4080ABA78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A6DF-EA44-A9D0-CFD4080ABA78}"/>
              </c:ext>
            </c:extLst>
          </c:dPt>
          <c:cat>
            <c:strRef>
              <c:f>Sheet1!$A$2:$A$15</c:f>
              <c:strCache>
                <c:ptCount val="14"/>
                <c:pt idx="0">
                  <c:v>Before</c:v>
                </c:pt>
                <c:pt idx="1">
                  <c:v>Start</c:v>
                </c:pt>
                <c:pt idx="2">
                  <c:v>Year 1</c:v>
                </c:pt>
                <c:pt idx="3">
                  <c:v>Year 2 </c:v>
                </c:pt>
                <c:pt idx="4">
                  <c:v>Year 3</c:v>
                </c:pt>
                <c:pt idx="5">
                  <c:v>Year 4</c:v>
                </c:pt>
                <c:pt idx="6">
                  <c:v>Year 5</c:v>
                </c:pt>
                <c:pt idx="7">
                  <c:v>Year 6</c:v>
                </c:pt>
                <c:pt idx="8">
                  <c:v>Year 7</c:v>
                </c:pt>
                <c:pt idx="9">
                  <c:v>Year 8</c:v>
                </c:pt>
                <c:pt idx="10">
                  <c:v>Year 9</c:v>
                </c:pt>
                <c:pt idx="11">
                  <c:v>Year 10</c:v>
                </c:pt>
                <c:pt idx="12">
                  <c:v>Year 11</c:v>
                </c:pt>
                <c:pt idx="13">
                  <c:v>Year 12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>
                  <c:v>-3.5</c:v>
                </c:pt>
                <c:pt idx="1">
                  <c:v>-20</c:v>
                </c:pt>
                <c:pt idx="2">
                  <c:v>-8.8000000000000007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61-4C92-BC33-4960D968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3463999"/>
        <c:axId val="111339343"/>
      </c:lineChart>
      <c:catAx>
        <c:axId val="2093463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339343"/>
        <c:crosses val="autoZero"/>
        <c:auto val="1"/>
        <c:lblAlgn val="ctr"/>
        <c:lblOffset val="100"/>
        <c:noMultiLvlLbl val="0"/>
      </c:catAx>
      <c:valAx>
        <c:axId val="111339343"/>
        <c:scaling>
          <c:orientation val="minMax"/>
          <c:max val="0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46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520120902655558"/>
          <c:y val="0.72940196102987775"/>
          <c:w val="0.42479879097344453"/>
          <c:h val="0.2149441343473092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27000" cap="rnd">
              <a:solidFill>
                <a:srgbClr val="00B0F0"/>
              </a:solidFill>
              <a:miter lim="800000"/>
              <a:headEnd type="none" w="med" len="med"/>
              <a:tailEnd type="none" w="med" len="med"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D1-A44F-95B0-3613C74BDFB8}"/>
              </c:ext>
            </c:extLst>
          </c:dPt>
          <c:dPt>
            <c:idx val="1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D1-A44F-95B0-3613C74BDFB8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127000" cap="rnd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D1-A44F-95B0-3613C74BDFB8}"/>
              </c:ext>
            </c:extLst>
          </c:dPt>
          <c:dPt>
            <c:idx val="9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DCA2-2D49-8F8E-D9119CCF178B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127000" cap="rnd" cmpd="sng">
                <a:solidFill>
                  <a:srgbClr val="00B0F0"/>
                </a:solidFill>
                <a:miter lim="800000"/>
                <a:headEnd type="none" w="med" len="med"/>
                <a:tailEnd type="non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FD1-A44F-95B0-3613C74BDFB8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127000" cap="rnd">
                <a:solidFill>
                  <a:srgbClr val="00B0F0"/>
                </a:solidFill>
                <a:miter lim="800000"/>
                <a:headEnd type="none" w="med" len="med"/>
                <a:tailEnd type="triangle" w="med" len="me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DCA2-2D49-8F8E-D9119CCF178B}"/>
              </c:ext>
            </c:extLst>
          </c:dPt>
          <c:cat>
            <c:strRef>
              <c:f>Sheet1!$A$2:$A$13</c:f>
              <c:strCache>
                <c:ptCount val="12"/>
                <c:pt idx="0">
                  <c:v>March 25</c:v>
                </c:pt>
                <c:pt idx="1">
                  <c:v>April 1</c:v>
                </c:pt>
                <c:pt idx="2">
                  <c:v>April 8</c:v>
                </c:pt>
                <c:pt idx="3">
                  <c:v>April 15</c:v>
                </c:pt>
                <c:pt idx="4">
                  <c:v>April 22</c:v>
                </c:pt>
                <c:pt idx="5">
                  <c:v>April 29</c:v>
                </c:pt>
                <c:pt idx="6">
                  <c:v>May 6</c:v>
                </c:pt>
                <c:pt idx="7">
                  <c:v>May 13</c:v>
                </c:pt>
                <c:pt idx="8">
                  <c:v>May 20</c:v>
                </c:pt>
                <c:pt idx="9">
                  <c:v>May 27</c:v>
                </c:pt>
                <c:pt idx="10">
                  <c:v>June 3</c:v>
                </c:pt>
                <c:pt idx="11">
                  <c:v>June 10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-0.1</c:v>
                </c:pt>
                <c:pt idx="1">
                  <c:v>-0.25</c:v>
                </c:pt>
                <c:pt idx="2">
                  <c:v>-0.35</c:v>
                </c:pt>
                <c:pt idx="3">
                  <c:v>-0.3</c:v>
                </c:pt>
                <c:pt idx="4">
                  <c:v>-0.2</c:v>
                </c:pt>
                <c:pt idx="5">
                  <c:v>-0.19</c:v>
                </c:pt>
                <c:pt idx="6">
                  <c:v>-0.1</c:v>
                </c:pt>
                <c:pt idx="7">
                  <c:v>-0.01</c:v>
                </c:pt>
                <c:pt idx="8">
                  <c:v>0.1</c:v>
                </c:pt>
                <c:pt idx="9">
                  <c:v>0.15</c:v>
                </c:pt>
                <c:pt idx="10">
                  <c:v>0.19</c:v>
                </c:pt>
                <c:pt idx="11">
                  <c:v>0.24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FD1-A44F-95B0-3613C74BD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7010096"/>
        <c:axId val="716959584"/>
      </c:lineChart>
      <c:dateAx>
        <c:axId val="71701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b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6959584"/>
        <c:crosses val="autoZero"/>
        <c:auto val="0"/>
        <c:lblOffset val="100"/>
        <c:baseTimeUnit val="days"/>
      </c:dateAx>
      <c:valAx>
        <c:axId val="71695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701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6-4BD0-A989-77D45F42379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6-4BD0-A989-77D45F4237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5.2999999999999999E-2</c:v>
                </c:pt>
                <c:pt idx="1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86-4BD0-A989-77D45F42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Pre-COVID-19</c:v>
                </c:pt>
              </c:strCache>
            </c:strRef>
          </c:tx>
          <c:spPr>
            <a:solidFill>
              <a:srgbClr val="FD87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4.7E-2</c:v>
                </c:pt>
                <c:pt idx="1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EE-4838-9F9C-86FFABCC6A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Post-COVID-19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EE-4838-9F9C-86FFABCC6A62}"/>
              </c:ext>
            </c:extLst>
          </c:dPt>
          <c:dPt>
            <c:idx val="1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843-4CDC-84DA-0EB533214D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EE-4838-9F9C-86FFABCC6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0.0%</c:formatCode>
                <c:ptCount val="2"/>
                <c:pt idx="0">
                  <c:v>0.03</c:v>
                </c:pt>
                <c:pt idx="1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EE-4838-9F9C-86FFABCC6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55990032"/>
        <c:axId val="1999754448"/>
      </c:barChart>
      <c:catAx>
        <c:axId val="20559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754448"/>
        <c:crosses val="autoZero"/>
        <c:auto val="1"/>
        <c:lblAlgn val="ctr"/>
        <c:lblOffset val="100"/>
        <c:noMultiLvlLbl val="0"/>
      </c:catAx>
      <c:valAx>
        <c:axId val="1999754448"/>
        <c:scaling>
          <c:orientation val="minMax"/>
          <c:max val="6.0000000000000012E-2"/>
        </c:scaling>
        <c:delete val="1"/>
        <c:axPos val="l"/>
        <c:numFmt formatCode="0.0%" sourceLinked="1"/>
        <c:majorTickMark val="out"/>
        <c:minorTickMark val="none"/>
        <c:tickLblPos val="nextTo"/>
        <c:crossAx val="205599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Pre-COVID-19</c:v>
                </c:pt>
              </c:strCache>
            </c:strRef>
          </c:tx>
          <c:spPr>
            <a:solidFill>
              <a:srgbClr val="FD87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3.4000000000000002E-2</c:v>
                </c:pt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4E-4E47-9F15-62A348F0A5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Post-COVID-19</c:v>
                </c:pt>
              </c:strCache>
            </c:strRef>
          </c:tx>
          <c:spPr>
            <a:solidFill>
              <a:srgbClr val="72C45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04E-4E47-9F15-62A348F0A5E4}"/>
              </c:ext>
            </c:extLst>
          </c:dPt>
          <c:dPt>
            <c:idx val="1"/>
            <c:invertIfNegative val="0"/>
            <c:bubble3D val="0"/>
            <c:spPr>
              <a:solidFill>
                <a:srgbClr val="72C4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04E-4E47-9F15-62A348F0A5E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3%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4E-4E47-9F15-62A348F0A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Sheet1!$C$2:$C$3</c:f>
              <c:numCache>
                <c:formatCode>0.0%</c:formatCode>
                <c:ptCount val="2"/>
                <c:pt idx="0">
                  <c:v>0.03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4E-4E47-9F15-62A348F0A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55990032"/>
        <c:axId val="1999754448"/>
      </c:barChart>
      <c:catAx>
        <c:axId val="20559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754448"/>
        <c:crosses val="autoZero"/>
        <c:auto val="1"/>
        <c:lblAlgn val="ctr"/>
        <c:lblOffset val="100"/>
        <c:noMultiLvlLbl val="0"/>
      </c:catAx>
      <c:valAx>
        <c:axId val="1999754448"/>
        <c:scaling>
          <c:orientation val="minMax"/>
          <c:max val="6.0000000000000012E-2"/>
        </c:scaling>
        <c:delete val="1"/>
        <c:axPos val="l"/>
        <c:numFmt formatCode="0.0%" sourceLinked="1"/>
        <c:majorTickMark val="out"/>
        <c:minorTickMark val="none"/>
        <c:tickLblPos val="nextTo"/>
        <c:crossAx val="205599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601406340522049E-2"/>
          <c:y val="0.13232203492938735"/>
          <c:w val="0.90494041761047317"/>
          <c:h val="0.745662731063614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Real Estate</c:v>
                </c:pt>
              </c:strCache>
            </c:strRef>
          </c:tx>
          <c:spPr>
            <a:ln w="127000" cap="rnd">
              <a:solidFill>
                <a:srgbClr val="72C45A"/>
              </a:solidFill>
              <a:round/>
              <a:tailEnd type="none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127000" cap="rnd">
                <a:solidFill>
                  <a:srgbClr val="72C45A"/>
                </a:solidFill>
                <a:round/>
                <a:tailEnd type="triangle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89D-4C76-917E-63ACA2F4E75D}"/>
              </c:ext>
            </c:extLst>
          </c:dPt>
          <c:dLbls>
            <c:dLbl>
              <c:idx val="0"/>
              <c:layout>
                <c:manualLayout>
                  <c:x val="-0.12757585117037801"/>
                  <c:y val="-4.7145060509518895E-2"/>
                </c:manualLayout>
              </c:layout>
              <c:tx>
                <c:rich>
                  <a:bodyPr/>
                  <a:lstStyle/>
                  <a:p>
                    <a:fld id="{07ADBAF1-7837-49F6-B004-336746D313C3}" type="VALUE">
                      <a:rPr lang="en-US">
                        <a:solidFill>
                          <a:srgbClr val="00B8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rgbClr val="72C45A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Sheet1!$B$2:$B$11</c:f>
              <c:numCache>
                <c:formatCode>0%</c:formatCode>
                <c:ptCount val="10"/>
                <c:pt idx="0">
                  <c:v>0.19</c:v>
                </c:pt>
                <c:pt idx="1">
                  <c:v>0.2</c:v>
                </c:pt>
                <c:pt idx="2">
                  <c:v>0.25</c:v>
                </c:pt>
                <c:pt idx="3">
                  <c:v>0.3</c:v>
                </c:pt>
                <c:pt idx="4">
                  <c:v>0.31</c:v>
                </c:pt>
                <c:pt idx="5">
                  <c:v>0.35</c:v>
                </c:pt>
                <c:pt idx="6">
                  <c:v>0.34</c:v>
                </c:pt>
                <c:pt idx="7">
                  <c:v>0.34</c:v>
                </c:pt>
                <c:pt idx="8">
                  <c:v>0.35</c:v>
                </c:pt>
                <c:pt idx="9">
                  <c:v>0.35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586-4B26-9510-56071389AC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Stocks</c:v>
                </c:pt>
              </c:strCache>
            </c:strRef>
          </c:tx>
          <c:spPr>
            <a:ln w="76200" cap="rnd">
              <a:solidFill>
                <a:srgbClr val="0CADEF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0CADEF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9D-4C76-917E-63ACA2F4E75D}"/>
              </c:ext>
            </c:extLst>
          </c:dPt>
          <c:dLbls>
            <c:dLbl>
              <c:idx val="0"/>
              <c:layout>
                <c:manualLayout>
                  <c:x val="-0.12513731375806392"/>
                  <c:y val="2.58027968112306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CADE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Sheet1!$C$2:$C$11</c:f>
              <c:numCache>
                <c:formatCode>0%</c:formatCode>
                <c:ptCount val="10"/>
                <c:pt idx="0">
                  <c:v>0.17</c:v>
                </c:pt>
                <c:pt idx="1">
                  <c:v>0.19</c:v>
                </c:pt>
                <c:pt idx="2">
                  <c:v>0.22</c:v>
                </c:pt>
                <c:pt idx="3">
                  <c:v>0.24</c:v>
                </c:pt>
                <c:pt idx="4">
                  <c:v>0.25</c:v>
                </c:pt>
                <c:pt idx="5">
                  <c:v>0.22</c:v>
                </c:pt>
                <c:pt idx="6">
                  <c:v>0.26</c:v>
                </c:pt>
                <c:pt idx="7">
                  <c:v>0.26</c:v>
                </c:pt>
                <c:pt idx="8">
                  <c:v>0.27</c:v>
                </c:pt>
                <c:pt idx="9">
                  <c:v>0.21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586-4B26-9510-56071389AC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Savings Accounts</c:v>
                </c:pt>
              </c:strCache>
            </c:strRef>
          </c:tx>
          <c:spPr>
            <a:ln w="76200" cap="rnd">
              <a:solidFill>
                <a:srgbClr val="FD8700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rgbClr val="FD8700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89D-4C76-917E-63ACA2F4E75D}"/>
              </c:ext>
            </c:extLst>
          </c:dPt>
          <c:dLbls>
            <c:dLbl>
              <c:idx val="0"/>
              <c:layout>
                <c:manualLayout>
                  <c:x val="-0.12515106231227655"/>
                  <c:y val="3.8608155030203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D87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Sheet1!$D$2:$D$11</c:f>
              <c:numCache>
                <c:formatCode>0%</c:formatCode>
                <c:ptCount val="10"/>
                <c:pt idx="0">
                  <c:v>0.14000000000000001</c:v>
                </c:pt>
                <c:pt idx="1">
                  <c:v>0.19</c:v>
                </c:pt>
                <c:pt idx="2">
                  <c:v>0.17</c:v>
                </c:pt>
                <c:pt idx="3">
                  <c:v>0.14000000000000001</c:v>
                </c:pt>
                <c:pt idx="4">
                  <c:v>0.15</c:v>
                </c:pt>
                <c:pt idx="5">
                  <c:v>0.15</c:v>
                </c:pt>
                <c:pt idx="6">
                  <c:v>0.13</c:v>
                </c:pt>
                <c:pt idx="7">
                  <c:v>0.15</c:v>
                </c:pt>
                <c:pt idx="8">
                  <c:v>0.15</c:v>
                </c:pt>
                <c:pt idx="9">
                  <c:v>0.17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586-4B26-9510-56071389AC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 Gold</c:v>
                </c:pt>
              </c:strCache>
            </c:strRef>
          </c:tx>
          <c:spPr>
            <a:ln w="76200" cap="rnd">
              <a:solidFill>
                <a:schemeClr val="accent4"/>
              </a:solidFill>
              <a:round/>
              <a:tailEnd type="none"/>
            </a:ln>
            <a:effectLst/>
          </c:spPr>
          <c:marker>
            <c:symbol val="none"/>
          </c:marker>
          <c:dPt>
            <c:idx val="9"/>
            <c:marker>
              <c:symbol val="none"/>
            </c:marker>
            <c:bubble3D val="0"/>
            <c:spPr>
              <a:ln w="76200" cap="rnd">
                <a:solidFill>
                  <a:schemeClr val="accent4"/>
                </a:solidFill>
                <a:round/>
                <a:tailEnd type="triangle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89D-4C76-917E-63ACA2F4E75D}"/>
              </c:ext>
            </c:extLst>
          </c:dPt>
          <c:dLbls>
            <c:dLbl>
              <c:idx val="0"/>
              <c:layout>
                <c:manualLayout>
                  <c:x val="9.6600586709592613E-3"/>
                  <c:y val="-3.2205475920717021E-2"/>
                </c:manualLayout>
              </c:layout>
              <c:spPr>
                <a:solidFill>
                  <a:srgbClr val="2F393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rgbClr val="D6A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6-4B26-9510-56071389A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Sheet1!$E$2:$E$11</c:f>
              <c:numCache>
                <c:formatCode>0%</c:formatCode>
                <c:ptCount val="10"/>
                <c:pt idx="0">
                  <c:v>0.34</c:v>
                </c:pt>
                <c:pt idx="1">
                  <c:v>0.28000000000000003</c:v>
                </c:pt>
                <c:pt idx="2">
                  <c:v>0.24</c:v>
                </c:pt>
                <c:pt idx="3">
                  <c:v>0.24</c:v>
                </c:pt>
                <c:pt idx="4">
                  <c:v>0.19</c:v>
                </c:pt>
                <c:pt idx="5">
                  <c:v>0.17</c:v>
                </c:pt>
                <c:pt idx="6">
                  <c:v>0.18</c:v>
                </c:pt>
                <c:pt idx="7">
                  <c:v>0.17</c:v>
                </c:pt>
                <c:pt idx="8">
                  <c:v>0.14000000000000001</c:v>
                </c:pt>
                <c:pt idx="9">
                  <c:v>0.16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586-4B26-9510-56071389A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6625448"/>
        <c:axId val="396630696"/>
      </c:lineChart>
      <c:catAx>
        <c:axId val="396625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6630696"/>
        <c:crosses val="autoZero"/>
        <c:auto val="1"/>
        <c:lblAlgn val="ctr"/>
        <c:lblOffset val="100"/>
        <c:noMultiLvlLbl val="0"/>
      </c:catAx>
      <c:valAx>
        <c:axId val="396630696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396625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282252523603141E-2"/>
          <c:y val="7.1174432841945912E-2"/>
          <c:w val="0.79444478438054367"/>
          <c:h val="0.15975911138208129"/>
        </c:manualLayout>
      </c:layout>
      <c:overlay val="0"/>
      <c:spPr>
        <a:solidFill>
          <a:srgbClr val="2F393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31-425A-95C1-26757C474B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1-425A-95C1-26757C474B8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0.158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1-425A-95C1-26757C47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E-4C9C-B674-2A7E43199302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1CE-4C9C-B674-2A7E43199302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0.27700000000000002</c:v>
                </c:pt>
                <c:pt idx="1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E-4C9C-B674-2A7E43199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86-4BD0-A989-77D45F42379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86-4BD0-A989-77D45F42379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5.2999999999999999E-2</c:v>
                </c:pt>
                <c:pt idx="1">
                  <c:v>0.94699999999999995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86-4BD0-A989-77D45F423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31-425A-95C1-26757C474B8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31-425A-95C1-26757C474B88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0.158</c:v>
                </c:pt>
                <c:pt idx="1">
                  <c:v>0.84199999999999997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31-425A-95C1-26757C474B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5C-490F-BD6A-20A9BDA3473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5C-490F-BD6A-20A9BDA3473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0%</c:formatCode>
                <c:ptCount val="2"/>
                <c:pt idx="0">
                  <c:v>0.51300000000000001</c:v>
                </c:pt>
                <c:pt idx="1">
                  <c:v>0.48699999999999999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5C-490F-BD6A-20A9BDA3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E17E0-D3FA-44F3-A2DA-0705C8D79A9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5DF0D-79B1-46D2-AAE0-582C1686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usingwire.com/articles/heres-evidence-of-v-shaped-recovery/?utm_medium=email&amp;_hsmi=89073747&amp;_hsenc=p2ANqtz-_Y2M83tn81H8FoLvOm-o-Es_vfAXdHPuXsAxqjUlAt_t4g5Pso1ZzS4lM6LBKvi80hESZpxysyJ0bFFJzbDh8McV_DY7c0CrG2LGa8hVe7NNEitD0&amp;utm_content=89073747&amp;utm_source=hs_email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695325"/>
            <a:ext cx="4511675" cy="348615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>
              <a:buFontTx/>
              <a:buChar char="•"/>
            </a:pPr>
            <a:endParaRPr lang="en-US" altLang="en-US" sz="140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53648" indent="-289865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59459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23243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87027" indent="-231892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50810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014594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78378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942161" indent="-2318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BC7684-E1EE-4048-89EF-0EB96CA6D2D1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74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http://www.freddiemac.com/research/datasets/refinance-stats/index.page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76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https://www.realestateconsulting.com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6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https://cdn.blackknightinc.com/wp-content/uploads/2020/06/BKI_MM_Apr2020_Report.pdf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4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https://www.nar.realtor/blogs/economists-outlook/housing-affordability-in-april-2020?hs_social=twitter&amp;hs_profile=nar_research&amp;hs_sid=38ba364c-382e-45af-b7f3-d8b158832634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99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</a:t>
            </a:r>
            <a:r>
              <a:rPr lang="en-US" altLang="en-US" dirty="0" err="1"/>
              <a:t>www.mba.org</a:t>
            </a:r>
            <a:r>
              <a:rPr lang="en-US" altLang="en-US" dirty="0"/>
              <a:t>/news-research-and-resources/newsroom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https://</a:t>
            </a:r>
            <a:r>
              <a:rPr lang="en-US" altLang="en-US" dirty="0" err="1"/>
              <a:t>www.mba.org</a:t>
            </a:r>
            <a:r>
              <a:rPr lang="en-US" altLang="en-US" dirty="0"/>
              <a:t>/news-research-and-resources/research-and-economics/single-family-research/mortgage-credit-availability-index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C4D00-A67A-3749-A6B2-C4B558EADA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419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err="1"/>
              <a:t>nar.realtor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655293-A01F-1A42-9F35-6A9EF92421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503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https://www.realtor.com/research/housing-market-recovery-index-trends-june-6-data/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83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https://news.move.com/2020-06-18-Realtor-com-R-Weekly-Recovery-Report-Tech-Jobs-are-the-Key-to-a-Quick-Recovery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9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file:///C:/Users/Steve%20Harney/AppData/Local/Microsoft/Windows/INetCache/Content.Outlook/VM0A22XH/data.pdf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797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https://www.bls.gov/news.release/empsit.nr0.htm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C44F5A-5136-4D7C-AFD9-C37F51CB1B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132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D4B903-A3CD-465A-903C-7ABA1CDDA6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1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3786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www.washingtonpost.com/business/2020/06/05/may-2020-jobs-report-misclassification-error/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9901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https://www.bls.gov/web/empsit/cpseea10.htm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6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https://www.calculatedriskblog.com/2020/03/the-economic-outlook.html</a:t>
            </a:r>
          </a:p>
          <a:p>
            <a:r>
              <a:rPr lang="en-US" dirty="0"/>
              <a:t>https://markets.businessinsider.com/news/stocks/us-recession-coronavirus-gdp-plunge-2q-forecast-economy-morgan-stanley-2020-3-1029023137</a:t>
            </a:r>
          </a:p>
          <a:p>
            <a:r>
              <a:rPr lang="en-US" dirty="0"/>
              <a:t>https://www.foxbusiness.com/markets/coronavirus-gdp-impact-bigger-than-financial-crisis-j-p-morgan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1204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www.thebalance.com/unemployment-rate-by-year-3305506</a:t>
            </a:r>
          </a:p>
          <a:p>
            <a:endParaRPr lang="en-US" dirty="0"/>
          </a:p>
          <a:p>
            <a:r>
              <a:rPr lang="en-US" dirty="0"/>
              <a:t>What about unemployment and the housing market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141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6CC74-0904-412C-971A-AA36B7FD7F21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8108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ousingwire.com/articles/heres-evidence-of-v-shaped-recovery/?utm_medium=email&amp;_hsmi=89073747&amp;_hsenc=p2ANqtz-_Y2M83tn81H8FoLvOm-o-Es_vfAXdHPuXsAxqjUlAt_t4g5Pso1ZzS4lM6LBKvi80hESZpxysyJ0bFFJzbDh8McV_DY7c0CrG2LGa8hVe7NNEitD0&amp;utm_content=89073747&amp;utm_source=hs_email#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9BC8B-CB52-4542-BBF1-7477726E6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8433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https://www.nar.realtor/blogs/economists-outlook/nearly-3-offers-per-home-sold-in-may-2020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921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www.zelmanandassociates.com (subscription required)</a:t>
            </a:r>
          </a:p>
          <a:p>
            <a:r>
              <a:rPr lang="en-US" dirty="0"/>
              <a:t>Overall, we now expect 2020-21 year-end home price appreciation of 3.0% and 4.2%, respectively, versus our prior estimates of 4.7% and 3.8%. We are also introducing our 2022 year-end forecast of 4.6%.”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83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https://pulsenomics.com/surveys/</a:t>
            </a:r>
          </a:p>
          <a:p>
            <a:r>
              <a:rPr lang="en-US" dirty="0"/>
              <a:t>http://www.freddiemac.com/fmac-resources/research/pdf/202004-Forecast.pdf</a:t>
            </a:r>
          </a:p>
          <a:p>
            <a:r>
              <a:rPr lang="en-US" dirty="0"/>
              <a:t>https://www.fanniemae.com/resources/file/research/emma/pdf/Housing_Forecast_061520.pdf</a:t>
            </a:r>
          </a:p>
          <a:p>
            <a:r>
              <a:rPr lang="en-US" dirty="0"/>
              <a:t>https://www.nar.realtor/sites/default/files/documents/forecast-Q2-2020-us-economic-outlook-05-28-2020.pdf</a:t>
            </a:r>
          </a:p>
          <a:p>
            <a:r>
              <a:rPr lang="en-US" dirty="0"/>
              <a:t>https://www.mba.org/news-research-and-resources/research-and-economics/forecasts-and-commentary</a:t>
            </a:r>
          </a:p>
          <a:p>
            <a:r>
              <a:rPr lang="en-US" dirty="0"/>
              <a:t>www.zelmanassociates.com (subscription required)</a:t>
            </a:r>
          </a:p>
          <a:p>
            <a:r>
              <a:rPr lang="en-US" dirty="0"/>
              <a:t>wsj.com (subscription required)</a:t>
            </a:r>
          </a:p>
          <a:p>
            <a:r>
              <a:rPr lang="en-US" dirty="0"/>
              <a:t>Source Slide: December 2019 Monthly Market Report Slide #8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5C8A-81A1-4C93-B7AD-A3785F2C27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187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https://news.gallup.com/poll/309233/stock-investments-lose-luster-covid-sell-off.aspx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A7694-F0F1-42C9-BC56-1663342B6C6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612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6D5C8A-81A1-4C93-B7AD-A3785F2C27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https://www.nar.realtor/sites/default/files/documents/2019-state-economic-impact-of-real-estate-activity-us-04-14-2020.pdf</a:t>
            </a:r>
          </a:p>
          <a:p>
            <a:r>
              <a:rPr lang="en-US" dirty="0"/>
              <a:t>https://www.nar.realtor/reports/state-by-state-economic-impact-of-real-estate-activity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62AB2-D219-4AA8-8FB8-02DC09FDCC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3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https://www.census.gov/housing/hvs/files/currenthvspress.pdf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A980-D333-284A-BF59-16285F4B9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65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https://www.census.gov/housing/hvs/files/currenthvspress.pdf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DA980-D333-284A-BF59-16285F4B93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54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https://www.corelogic.com/blog/2019/03/housing-recessions-and-recoveries.aspx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https://www.blackknightinc.com/black-knights-december-2019-mortgage-monitor-2/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23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4A7694-F0F1-42C9-BC56-1663342B6C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2233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61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532F6-AD82-4B7E-A8E4-D3DEEA21D5F7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D918-ACE5-4416-99CC-091ED074C5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1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6D9837-4537-4B09-AE48-9A724A59E91B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3EB1A2-C40C-471D-86C4-BF21C219B4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0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23556-B5A3-4547-8B63-E3621CBE34F7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B8CA2-1D04-4FDC-82C7-9643DE1D0BB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53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21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lank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542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30"/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3D2FBA-7DA3-4967-BFD2-7D8A02CD34E3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17674-074C-4B39-B724-CBF88ACE82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6B50AA-3CD6-463C-B2C6-852D612012D1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C7E9E7-B712-4DCB-9C53-B18211F1CD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4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768955-B8CD-430B-BB01-4D28BE9A3AC9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83EBB-F5DD-4C46-BAC9-05E9AB44E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6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EFE8FB-B76B-4DCD-B1BE-534454C8200F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5DF02-CA3A-46EC-A353-B52A02168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243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6D152E-AECF-4E38-8449-9105817EC3F1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90BAB-1ACC-4B74-BFF1-34816A54C8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07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21C0AC-7E65-403C-A4E2-D9F53FB72F94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515B-51DB-4360-9A55-E53B2998E0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8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1526F-9A57-44F0-9241-F0D042D263E3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6ED65A-B971-49BD-AD1D-16EF7B4F9E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65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BFC4F-E0AD-4211-9471-33F76FFF5259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7C00AC-CE86-4822-B456-29770D3D18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10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305A-EEAB-4D76-81A2-AF25A35941BB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68586-11AE-467B-86CB-639967AC45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87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DD7C5-3961-44CA-9230-931242359154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B700B-EB9D-4B75-8955-0E41715CA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379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B2D65-5D49-4EB6-AFA5-610EAC22C70A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0E9FE-0949-41AA-A165-2D7B2557A5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62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8BE1B7-2A5D-44CD-BCA8-22E524648635}" type="datetimeFigureOut">
              <a:rPr lang="en-US" smtClean="0"/>
              <a:pPr>
                <a:defRPr/>
              </a:pPr>
              <a:t>6/30/2020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6002E-C24A-48F5-8538-1B6DD52DE5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7FB53-865E-43C2-98E5-D62E9553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A8B9F-DE0E-4703-9583-74F20246C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7BEFC-02F3-4054-93AF-4910E0EF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37D63-0839-432C-90DD-CEEF838E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6654B-1578-4E46-B496-68F5DD86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41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C044F-C534-42EE-8C07-BBDA625A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E713F-A7E4-47AF-85F2-DB98B3D38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EFD60-33A9-4DCA-AF6E-BD058C58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8338-1476-4309-8A93-15A7E74A3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38D2-2EF3-4F54-89BF-EA7DDABCE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272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43554-A000-4483-9FDD-0D13117F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998E-F2FD-46AB-BF3D-AD198801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FE005-3561-430D-A028-D7F245B66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42EE1-6172-4BA3-A1DE-E7A52F41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E12-969A-4E04-93C8-ACFA604D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28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95D0-718A-44FA-8BB7-38523354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11F2-09B8-4F4F-89EA-C9AC3D923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6F24D-8350-4B91-A75F-A5F057446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0755B5-7138-4AA8-8CBA-9B7BFE0AA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C3B8E-6E4B-4DB8-AA97-37A150BEB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53B9A-955C-4E2D-AF1B-5BE0D56FC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A4DD4-8092-4E15-ACD5-ECB106119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C687F4-9B37-4D8A-A9C9-8EF71EDE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3DCA0-4637-4249-BF5B-6605E2548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C6003D-ACB6-45C7-9067-BAE55B9FF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6648B-FDC5-4101-B99D-0F8314D8E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5EA61-4711-4384-B4FC-67950F5B1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363AC-D0FB-4FCA-9964-87C5116E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BF2BE4-228E-4F8C-9B34-B8B5283D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8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30">
                <a:solidFill>
                  <a:schemeClr val="tx1"/>
                </a:solidFill>
              </a:defRPr>
            </a:lvl1pPr>
            <a:lvl2pPr marL="443777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2pPr>
            <a:lvl3pPr marL="887553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3pPr>
            <a:lvl4pPr marL="133133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4pPr>
            <a:lvl5pPr marL="177510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5pPr>
            <a:lvl6pPr marL="221888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6pPr>
            <a:lvl7pPr marL="2662660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7pPr>
            <a:lvl8pPr marL="3106436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8pPr>
            <a:lvl9pPr marL="3550213" indent="0">
              <a:buNone/>
              <a:defRPr sz="15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593E2-8AE0-4C39-8CED-D518630D14DB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4E6B4-2FA8-4E97-97C5-E7D61E8E60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941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764B-01B9-43BA-843F-68875227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6C1FDE-BE38-4814-A048-288E44C9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A45CB-622B-44C0-B225-CB091614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FD8FE-3EFA-413B-B0E0-73ACDB1E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007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37C6EE-B7C8-4916-B3C5-ACC4B8685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02824-F3D0-467D-A0E2-9663AFD09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F4B6-479C-4C76-91A7-32CD9417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38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A150-84DC-4F52-97D2-4C0DE9C8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6D490-432A-4F37-A5D7-70C0B26FD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0497C-AA65-47F1-B827-C1740A460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F95F3-55CD-4950-B55C-4539CD1F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BC57C-66BD-4B76-8AEC-AE94669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B3C14-BB81-46D8-AEE2-32330BF9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88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8C60A-C3F0-4DC5-A077-A0C450E7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9418A-4087-4AAD-A8EF-76EB7A7CE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7490-B99E-441F-924C-AB9EF4875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84E0-BDF4-4776-B2CC-FCAE94D8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2B97D-51F8-4144-A6A1-06D042BD2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91599-690C-470F-950C-7CE38708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19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F8EC7-A7AF-4B4C-885F-3848EAB85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A63D8-A19B-4C5A-B76F-DC5FC863E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0374-1508-4498-B25B-C781DF47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F56B6-726C-449B-A38F-5B07F6FF5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694AC-4687-4A42-B8B4-9F7C0C0FC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330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E7E3D-DEBF-443A-B805-C8FC901C8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F1509-BE90-4DF7-A30B-2D53762D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6500A-5496-48D8-A52F-62DD48D3A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86E3E-4710-4796-8F9A-4B59BD3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796E3-036B-46B9-A409-D125F9F50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57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56F06-6B14-4308-BC55-8CBA82009709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4A97F-CB28-431E-A017-03BD771058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26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330" b="1"/>
            </a:lvl1pPr>
            <a:lvl2pPr marL="443777" indent="0">
              <a:buNone/>
              <a:defRPr sz="1941" b="1"/>
            </a:lvl2pPr>
            <a:lvl3pPr marL="887553" indent="0">
              <a:buNone/>
              <a:defRPr sz="1747" b="1"/>
            </a:lvl3pPr>
            <a:lvl4pPr marL="1331330" indent="0">
              <a:buNone/>
              <a:defRPr sz="1553" b="1"/>
            </a:lvl4pPr>
            <a:lvl5pPr marL="1775106" indent="0">
              <a:buNone/>
              <a:defRPr sz="1553" b="1"/>
            </a:lvl5pPr>
            <a:lvl6pPr marL="2218883" indent="0">
              <a:buNone/>
              <a:defRPr sz="1553" b="1"/>
            </a:lvl6pPr>
            <a:lvl7pPr marL="2662660" indent="0">
              <a:buNone/>
              <a:defRPr sz="1553" b="1"/>
            </a:lvl7pPr>
            <a:lvl8pPr marL="3106436" indent="0">
              <a:buNone/>
              <a:defRPr sz="1553" b="1"/>
            </a:lvl8pPr>
            <a:lvl9pPr marL="3550213" indent="0">
              <a:buNone/>
              <a:defRPr sz="155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F2A92-F030-4BC2-8DB6-65B9B7C83C92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FCDEF-12EA-4FC5-8A8A-F8FB3B9498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3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EF9D2-28FB-417F-81F8-141D06637D6C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08E7E-4EB8-4837-A275-46A411D306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9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8F8F8-9179-4021-A558-A165392B9D32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874C3-1741-46C7-B7D7-79E8A4C214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6" descr="Blank-03.jpg">
            <a:extLst>
              <a:ext uri="{FF2B5EF4-FFF2-40B4-BE49-F238E27FC236}">
                <a16:creationId xmlns:a16="http://schemas.microsoft.com/office/drawing/2014/main" id="{578B2C02-BE04-4548-96E6-FBB192EB6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4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06"/>
            </a:lvl1pPr>
            <a:lvl2pPr>
              <a:defRPr sz="2718"/>
            </a:lvl2pPr>
            <a:lvl3pPr>
              <a:defRPr sz="2330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C2931C-F5FF-44A9-9D68-D2D9129DAB12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888E-9C60-4873-B2DE-C674345C83A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9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06"/>
            </a:lvl1pPr>
            <a:lvl2pPr marL="443777" indent="0">
              <a:buNone/>
              <a:defRPr sz="2718"/>
            </a:lvl2pPr>
            <a:lvl3pPr marL="887553" indent="0">
              <a:buNone/>
              <a:defRPr sz="2330"/>
            </a:lvl3pPr>
            <a:lvl4pPr marL="1331330" indent="0">
              <a:buNone/>
              <a:defRPr sz="1941"/>
            </a:lvl4pPr>
            <a:lvl5pPr marL="1775106" indent="0">
              <a:buNone/>
              <a:defRPr sz="1941"/>
            </a:lvl5pPr>
            <a:lvl6pPr marL="2218883" indent="0">
              <a:buNone/>
              <a:defRPr sz="1941"/>
            </a:lvl6pPr>
            <a:lvl7pPr marL="2662660" indent="0">
              <a:buNone/>
              <a:defRPr sz="1941"/>
            </a:lvl7pPr>
            <a:lvl8pPr marL="3106436" indent="0">
              <a:buNone/>
              <a:defRPr sz="1941"/>
            </a:lvl8pPr>
            <a:lvl9pPr marL="3550213" indent="0">
              <a:buNone/>
              <a:defRPr sz="1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53"/>
            </a:lvl1pPr>
            <a:lvl2pPr marL="443777" indent="0">
              <a:buNone/>
              <a:defRPr sz="1359"/>
            </a:lvl2pPr>
            <a:lvl3pPr marL="887553" indent="0">
              <a:buNone/>
              <a:defRPr sz="1165"/>
            </a:lvl3pPr>
            <a:lvl4pPr marL="1331330" indent="0">
              <a:buNone/>
              <a:defRPr sz="971"/>
            </a:lvl4pPr>
            <a:lvl5pPr marL="1775106" indent="0">
              <a:buNone/>
              <a:defRPr sz="971"/>
            </a:lvl5pPr>
            <a:lvl6pPr marL="2218883" indent="0">
              <a:buNone/>
              <a:defRPr sz="971"/>
            </a:lvl6pPr>
            <a:lvl7pPr marL="2662660" indent="0">
              <a:buNone/>
              <a:defRPr sz="971"/>
            </a:lvl7pPr>
            <a:lvl8pPr marL="3106436" indent="0">
              <a:buNone/>
              <a:defRPr sz="971"/>
            </a:lvl8pPr>
            <a:lvl9pPr marL="3550213" indent="0">
              <a:buNone/>
              <a:defRPr sz="97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C281B7-F8EC-460F-A6AD-22913E341FAA}" type="datetimeFigureOut">
              <a:rPr lang="en-US" smtClean="0"/>
              <a:pPr>
                <a:defRPr/>
              </a:pPr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61598-5124-44A8-8A30-91C39CF037A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6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10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1B9529-ED7B-4569-A68D-D416B66FE5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7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887553" rtl="0" eaLnBrk="1" latinLnBrk="0" hangingPunct="1">
        <a:lnSpc>
          <a:spcPct val="90000"/>
        </a:lnSpc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888" indent="-221888" algn="l" defTabSz="887553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2718" kern="1200">
          <a:solidFill>
            <a:schemeClr val="tx1"/>
          </a:solidFill>
          <a:latin typeface="+mn-lt"/>
          <a:ea typeface="+mn-ea"/>
          <a:cs typeface="+mn-cs"/>
        </a:defRPr>
      </a:lvl1pPr>
      <a:lvl2pPr marL="66566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4C06A8-67A1-4358-A401-D0988AC4F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FC2E2-12A7-4562-9071-6EF2F4B7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D24BD-52C7-4030-9F2E-562D93F96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25F8B-BD23-4CCD-BAB3-15C4FA0D1C6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8FC2B-DE39-4741-9BD2-F1D2132E1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EC88-D608-46F6-BE81-44E69D302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41D54-5931-47A3-B439-05C812DB00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726941" y="605118"/>
            <a:ext cx="8101770" cy="53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542" b="1" dirty="0">
                <a:solidFill>
                  <a:prstClr val="white"/>
                </a:solidFill>
              </a:rPr>
              <a:t>Comparisons To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Prior Economic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Downturns </a:t>
            </a:r>
            <a:br>
              <a:rPr lang="en-US" altLang="en-US" sz="8542" b="1" dirty="0">
                <a:solidFill>
                  <a:prstClr val="white"/>
                </a:solidFill>
              </a:rPr>
            </a:br>
            <a:r>
              <a:rPr lang="en-US" altLang="en-US" sz="8542" b="1" dirty="0">
                <a:solidFill>
                  <a:prstClr val="white"/>
                </a:solidFill>
              </a:rPr>
              <a:t>Or Recessions</a:t>
            </a:r>
            <a:endParaRPr lang="en-US" altLang="en-US" sz="2718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7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p sign&#10;&#10;Description generated with very high confidence">
            <a:extLst>
              <a:ext uri="{FF2B5EF4-FFF2-40B4-BE49-F238E27FC236}">
                <a16:creationId xmlns:a16="http://schemas.microsoft.com/office/drawing/2014/main" id="{EC1787F8-A50D-4B16-BFCE-EE4E15D62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471" y="100853"/>
            <a:ext cx="8892133" cy="6669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046C62-7BF3-483D-B721-FDD18F477D4E}"/>
              </a:ext>
            </a:extLst>
          </p:cNvPr>
          <p:cNvSpPr txBox="1"/>
          <p:nvPr/>
        </p:nvSpPr>
        <p:spPr>
          <a:xfrm>
            <a:off x="230177" y="154408"/>
            <a:ext cx="6181213" cy="3650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Yes, We Are In A Recession. 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35" dirty="0">
              <a:solidFill>
                <a:prstClr val="white"/>
              </a:solidFill>
              <a:latin typeface="Times" panose="02020603050405020304" pitchFamily="18" charset="0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Recession DOES NOT 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Equal Housing Crisis.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71" dirty="0">
              <a:solidFill>
                <a:prstClr val="white"/>
              </a:solidFill>
              <a:latin typeface="Times" panose="02020603050405020304" pitchFamily="18" charset="0"/>
            </a:endParaRP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This Is NOT Like</a:t>
            </a:r>
            <a:b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</a:br>
            <a:r>
              <a:rPr lang="en-US" sz="3883" dirty="0">
                <a:solidFill>
                  <a:prstClr val="white"/>
                </a:solidFill>
                <a:latin typeface="Times" panose="02020603050405020304" pitchFamily="18" charset="0"/>
              </a:rPr>
              <a:t>The Last Time!</a:t>
            </a:r>
          </a:p>
        </p:txBody>
      </p:sp>
    </p:spTree>
    <p:extLst>
      <p:ext uri="{BB962C8B-B14F-4D97-AF65-F5344CB8AC3E}">
        <p14:creationId xmlns:p14="http://schemas.microsoft.com/office/powerpoint/2010/main" val="332666053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97A73B-1FFE-4C8C-BCAE-0BA4F86AB79E}"/>
              </a:ext>
            </a:extLst>
          </p:cNvPr>
          <p:cNvGraphicFramePr/>
          <p:nvPr/>
        </p:nvGraphicFramePr>
        <p:xfrm>
          <a:off x="313679" y="551432"/>
          <a:ext cx="8431305" cy="5866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1B16E5-E555-4E5B-A6F9-D7931A757613}"/>
              </a:ext>
            </a:extLst>
          </p:cNvPr>
          <p:cNvSpPr txBox="1"/>
          <p:nvPr/>
        </p:nvSpPr>
        <p:spPr>
          <a:xfrm>
            <a:off x="920053" y="3691838"/>
            <a:ext cx="5192447" cy="1347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4271" dirty="0">
                <a:solidFill>
                  <a:prstClr val="black"/>
                </a:solidFill>
                <a:latin typeface="Calibri"/>
              </a:rPr>
              <a:t>HOME PRICE CHANGE </a:t>
            </a:r>
          </a:p>
          <a:p>
            <a:pPr defTabSz="887553">
              <a:defRPr/>
            </a:pPr>
            <a:r>
              <a:rPr lang="en-US" sz="3883" dirty="0">
                <a:solidFill>
                  <a:prstClr val="black"/>
                </a:solidFill>
                <a:latin typeface="Calibri"/>
              </a:rPr>
              <a:t>During Last 5 Recessions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B06E9-FE58-4207-8E58-29CB1E09DEEC}"/>
              </a:ext>
            </a:extLst>
          </p:cNvPr>
          <p:cNvSpPr txBox="1"/>
          <p:nvPr/>
        </p:nvSpPr>
        <p:spPr>
          <a:xfrm>
            <a:off x="4209852" y="1776889"/>
            <a:ext cx="691215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941" dirty="0">
                <a:solidFill>
                  <a:prstClr val="black"/>
                </a:solidFill>
                <a:latin typeface="Calibri"/>
              </a:rPr>
              <a:t>1991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8DE45E-6321-42C6-B447-D108711B97FA}"/>
              </a:ext>
            </a:extLst>
          </p:cNvPr>
          <p:cNvSpPr txBox="1"/>
          <p:nvPr/>
        </p:nvSpPr>
        <p:spPr>
          <a:xfrm>
            <a:off x="7330049" y="1776889"/>
            <a:ext cx="691215" cy="391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553">
              <a:defRPr/>
            </a:pPr>
            <a:r>
              <a:rPr lang="en-US" sz="1941" dirty="0">
                <a:solidFill>
                  <a:prstClr val="black"/>
                </a:solidFill>
                <a:latin typeface="Calibri"/>
              </a:rPr>
              <a:t>2008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B1AD7-D4F0-4744-B3F1-E9A5F8E0A105}"/>
              </a:ext>
            </a:extLst>
          </p:cNvPr>
          <p:cNvSpPr txBox="1"/>
          <p:nvPr/>
        </p:nvSpPr>
        <p:spPr>
          <a:xfrm>
            <a:off x="7954659" y="6418248"/>
            <a:ext cx="790324" cy="450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CoreLogic</a:t>
            </a:r>
          </a:p>
        </p:txBody>
      </p:sp>
    </p:spTree>
    <p:extLst>
      <p:ext uri="{BB962C8B-B14F-4D97-AF65-F5344CB8AC3E}">
        <p14:creationId xmlns:p14="http://schemas.microsoft.com/office/powerpoint/2010/main" val="127028195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C089E5-572C-4514-B4C3-9B5C0121932F}"/>
              </a:ext>
            </a:extLst>
          </p:cNvPr>
          <p:cNvGrpSpPr/>
          <p:nvPr/>
        </p:nvGrpSpPr>
        <p:grpSpPr>
          <a:xfrm>
            <a:off x="426151" y="1467015"/>
            <a:ext cx="8375454" cy="4597081"/>
            <a:chOff x="462532" y="292608"/>
            <a:chExt cx="8314629" cy="5959336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5ED033E8-0C77-4221-BEC0-AC39FA5F7205}"/>
                </a:ext>
              </a:extLst>
            </p:cNvPr>
            <p:cNvGraphicFramePr/>
            <p:nvPr/>
          </p:nvGraphicFramePr>
          <p:xfrm>
            <a:off x="462532" y="292608"/>
            <a:ext cx="4109468" cy="5959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026565A3-2B0C-479A-A944-339C331CA59B}"/>
                </a:ext>
              </a:extLst>
            </p:cNvPr>
            <p:cNvGraphicFramePr/>
            <p:nvPr/>
          </p:nvGraphicFramePr>
          <p:xfrm>
            <a:off x="4667693" y="292608"/>
            <a:ext cx="4109468" cy="59593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109100A-BBDD-4A93-A7A6-294894D6103C}"/>
              </a:ext>
            </a:extLst>
          </p:cNvPr>
          <p:cNvSpPr txBox="1"/>
          <p:nvPr/>
        </p:nvSpPr>
        <p:spPr>
          <a:xfrm>
            <a:off x="721618" y="4253559"/>
            <a:ext cx="3548594" cy="7195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The 6 years leading up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to the housing crash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D7F6B-198C-44B8-871E-94C577A528DB}"/>
              </a:ext>
            </a:extLst>
          </p:cNvPr>
          <p:cNvSpPr txBox="1"/>
          <p:nvPr/>
        </p:nvSpPr>
        <p:spPr>
          <a:xfrm>
            <a:off x="5550262" y="4410389"/>
            <a:ext cx="2449738" cy="4059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38" i="1" dirty="0">
                <a:solidFill>
                  <a:prstClr val="white"/>
                </a:solidFill>
                <a:latin typeface="Times" panose="02020603050405020304" pitchFamily="18" charset="0"/>
              </a:rPr>
              <a:t>The last 6 years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A7EBA-A99D-4F3D-A6F4-D5EC46D07FC2}"/>
              </a:ext>
            </a:extLst>
          </p:cNvPr>
          <p:cNvSpPr txBox="1"/>
          <p:nvPr/>
        </p:nvSpPr>
        <p:spPr>
          <a:xfrm>
            <a:off x="128151" y="469045"/>
            <a:ext cx="8875059" cy="8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659" dirty="0">
                <a:solidFill>
                  <a:prstClr val="black"/>
                </a:solidFill>
                <a:latin typeface="Times" panose="02020603050405020304" pitchFamily="18" charset="0"/>
              </a:rPr>
              <a:t>Annual Home Price Appreciation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ECB972-07B5-F94E-97BB-866BC41CE358}"/>
              </a:ext>
            </a:extLst>
          </p:cNvPr>
          <p:cNvSpPr txBox="1"/>
          <p:nvPr/>
        </p:nvSpPr>
        <p:spPr>
          <a:xfrm>
            <a:off x="7821850" y="6286032"/>
            <a:ext cx="986167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Black Knight</a:t>
            </a:r>
          </a:p>
        </p:txBody>
      </p:sp>
    </p:spTree>
    <p:extLst>
      <p:ext uri="{BB962C8B-B14F-4D97-AF65-F5344CB8AC3E}">
        <p14:creationId xmlns:p14="http://schemas.microsoft.com/office/powerpoint/2010/main" val="189287177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23C9A4-5A28-441F-A1F1-E66DCD2992BE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2D0584-08D2-4498-B26D-B2FC18E283BF}"/>
              </a:ext>
            </a:extLst>
          </p:cNvPr>
          <p:cNvSpPr txBox="1"/>
          <p:nvPr/>
        </p:nvSpPr>
        <p:spPr>
          <a:xfrm>
            <a:off x="134471" y="383924"/>
            <a:ext cx="8875059" cy="122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/>
            <a:r>
              <a:rPr lang="en-US" sz="4659" dirty="0">
                <a:solidFill>
                  <a:prstClr val="white"/>
                </a:solidFill>
                <a:latin typeface="Calibri" panose="020F0502020204030204"/>
              </a:rPr>
              <a:t>Total Home Equity </a:t>
            </a:r>
            <a:r>
              <a:rPr lang="en-US" sz="4659" dirty="0">
                <a:solidFill>
                  <a:srgbClr val="FF8306"/>
                </a:solidFill>
                <a:latin typeface="Calibri" panose="020F0502020204030204"/>
              </a:rPr>
              <a:t>Cashed Out </a:t>
            </a:r>
          </a:p>
          <a:p>
            <a:pPr algn="ctr" defTabSz="443777"/>
            <a:r>
              <a:rPr lang="en-US" sz="2718" i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by Refinance in Billions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01EB8EA-7094-40A5-955B-3E218F5D2541}"/>
              </a:ext>
            </a:extLst>
          </p:cNvPr>
          <p:cNvGraphicFramePr>
            <a:graphicFrameLocks noGrp="1"/>
          </p:cNvGraphicFramePr>
          <p:nvPr/>
        </p:nvGraphicFramePr>
        <p:xfrm>
          <a:off x="539166" y="2189747"/>
          <a:ext cx="3820930" cy="363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65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1910465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Year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Dollars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A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2005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$263B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2006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$321B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2007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$240B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$824B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CC05874-169B-4F32-BB9E-3156BDC448A1}"/>
              </a:ext>
            </a:extLst>
          </p:cNvPr>
          <p:cNvGraphicFramePr>
            <a:graphicFrameLocks noGrp="1"/>
          </p:cNvGraphicFramePr>
          <p:nvPr/>
        </p:nvGraphicFramePr>
        <p:xfrm>
          <a:off x="4783903" y="2189746"/>
          <a:ext cx="3820930" cy="363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65">
                  <a:extLst>
                    <a:ext uri="{9D8B030D-6E8A-4147-A177-3AD203B41FA5}">
                      <a16:colId xmlns:a16="http://schemas.microsoft.com/office/drawing/2014/main" val="2544634853"/>
                    </a:ext>
                  </a:extLst>
                </a:gridCol>
                <a:gridCol w="1910465">
                  <a:extLst>
                    <a:ext uri="{9D8B030D-6E8A-4147-A177-3AD203B41FA5}">
                      <a16:colId xmlns:a16="http://schemas.microsoft.com/office/drawing/2014/main" val="2625473833"/>
                    </a:ext>
                  </a:extLst>
                </a:gridCol>
              </a:tblGrid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Year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500" dirty="0"/>
                        <a:t>Dollars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030201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2017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$71B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711118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2018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$87B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84560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2019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/>
                        <a:t>$89B*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8482"/>
                  </a:ext>
                </a:extLst>
              </a:tr>
              <a:tr h="727003"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b="1" dirty="0">
                          <a:solidFill>
                            <a:schemeClr val="bg1"/>
                          </a:solidFill>
                        </a:rPr>
                        <a:t>$247B</a:t>
                      </a:r>
                    </a:p>
                  </a:txBody>
                  <a:tcPr marL="66563" marR="66563" marT="33281" marB="332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87981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9320E2-CDD5-4FA3-B7B5-950371D30CF1}"/>
              </a:ext>
            </a:extLst>
          </p:cNvPr>
          <p:cNvSpPr txBox="1"/>
          <p:nvPr/>
        </p:nvSpPr>
        <p:spPr>
          <a:xfrm>
            <a:off x="559113" y="1652043"/>
            <a:ext cx="1261644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2912" dirty="0">
                <a:solidFill>
                  <a:prstClr val="white"/>
                </a:solidFill>
                <a:latin typeface="Calibri" panose="020F0502020204030204"/>
              </a:rPr>
              <a:t>Then…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8E54F8-C994-4413-A45B-6CFA0D689D59}"/>
              </a:ext>
            </a:extLst>
          </p:cNvPr>
          <p:cNvSpPr txBox="1"/>
          <p:nvPr/>
        </p:nvSpPr>
        <p:spPr>
          <a:xfrm>
            <a:off x="4732833" y="1652044"/>
            <a:ext cx="1454367" cy="540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2912" dirty="0">
                <a:solidFill>
                  <a:prstClr val="white"/>
                </a:solidFill>
                <a:latin typeface="Calibri" panose="020F0502020204030204"/>
              </a:rPr>
              <a:t>Now…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618F72-099E-4C44-A6D4-BD65253054D9}"/>
              </a:ext>
            </a:extLst>
          </p:cNvPr>
          <p:cNvSpPr txBox="1"/>
          <p:nvPr/>
        </p:nvSpPr>
        <p:spPr>
          <a:xfrm>
            <a:off x="7710376" y="6352918"/>
            <a:ext cx="1149270" cy="27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1165" dirty="0">
                <a:solidFill>
                  <a:prstClr val="white"/>
                </a:solidFill>
                <a:latin typeface="Calibri" panose="020F0502020204030204"/>
              </a:rPr>
              <a:t>Freddie Mac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73B191-400D-49C0-9D9E-52C7B5248010}"/>
              </a:ext>
            </a:extLst>
          </p:cNvPr>
          <p:cNvSpPr txBox="1"/>
          <p:nvPr/>
        </p:nvSpPr>
        <p:spPr>
          <a:xfrm>
            <a:off x="4732833" y="5943214"/>
            <a:ext cx="1743815" cy="29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3777"/>
            <a:r>
              <a:rPr lang="en-US" sz="1310" i="1" dirty="0">
                <a:solidFill>
                  <a:prstClr val="white"/>
                </a:solidFill>
                <a:latin typeface="Calibri" panose="020F0502020204030204"/>
              </a:rPr>
              <a:t>*Freddie Mac estimate</a:t>
            </a:r>
          </a:p>
        </p:txBody>
      </p:sp>
    </p:spTree>
    <p:extLst>
      <p:ext uri="{BB962C8B-B14F-4D97-AF65-F5344CB8AC3E}">
        <p14:creationId xmlns:p14="http://schemas.microsoft.com/office/powerpoint/2010/main" val="1586545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CAC2B6-1AD1-8343-93E8-C649423F8F32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04E32EA-3296-4135-B49D-5A761F127D4A}"/>
              </a:ext>
            </a:extLst>
          </p:cNvPr>
          <p:cNvGraphicFramePr/>
          <p:nvPr/>
        </p:nvGraphicFramePr>
        <p:xfrm>
          <a:off x="2623587" y="355356"/>
          <a:ext cx="6591476" cy="603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2D6477D-00CA-4DCD-AFBB-A369CE147F5E}"/>
              </a:ext>
            </a:extLst>
          </p:cNvPr>
          <p:cNvSpPr txBox="1"/>
          <p:nvPr/>
        </p:nvSpPr>
        <p:spPr>
          <a:xfrm>
            <a:off x="636544" y="893624"/>
            <a:ext cx="3078087" cy="18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/>
            <a:r>
              <a:rPr lang="en-US" sz="3883" dirty="0">
                <a:solidFill>
                  <a:prstClr val="white"/>
                </a:solidFill>
                <a:latin typeface="Calibri" panose="020F0502020204030204"/>
              </a:rPr>
              <a:t>Percentage of </a:t>
            </a:r>
          </a:p>
          <a:p>
            <a:pPr defTabSz="443777"/>
            <a:r>
              <a:rPr lang="en-US" sz="3883" dirty="0">
                <a:solidFill>
                  <a:prstClr val="white"/>
                </a:solidFill>
                <a:latin typeface="Calibri" panose="020F0502020204030204"/>
              </a:rPr>
              <a:t>Homeowner </a:t>
            </a:r>
          </a:p>
          <a:p>
            <a:pPr defTabSz="443777"/>
            <a:r>
              <a:rPr lang="en-US" sz="3883" dirty="0">
                <a:solidFill>
                  <a:prstClr val="white"/>
                </a:solidFill>
                <a:latin typeface="Calibri" panose="020F0502020204030204"/>
              </a:rPr>
              <a:t>Equity 2020</a:t>
            </a:r>
            <a:endParaRPr lang="en-US" sz="3106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00FF3-6AAF-447E-B1A3-5503819FAC5D}"/>
              </a:ext>
            </a:extLst>
          </p:cNvPr>
          <p:cNvSpPr txBox="1"/>
          <p:nvPr/>
        </p:nvSpPr>
        <p:spPr>
          <a:xfrm>
            <a:off x="424326" y="6236634"/>
            <a:ext cx="1749197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/>
            <a:r>
              <a:rPr lang="en-US" sz="1359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John Burns Consulting</a:t>
            </a:r>
          </a:p>
        </p:txBody>
      </p:sp>
    </p:spTree>
    <p:extLst>
      <p:ext uri="{BB962C8B-B14F-4D97-AF65-F5344CB8AC3E}">
        <p14:creationId xmlns:p14="http://schemas.microsoft.com/office/powerpoint/2010/main" val="689915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5E749-57DE-492B-BD78-6F6D19B49A93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DF3EB8-6FFB-4813-AACE-736F4F376CF0}"/>
              </a:ext>
            </a:extLst>
          </p:cNvPr>
          <p:cNvSpPr txBox="1"/>
          <p:nvPr/>
        </p:nvSpPr>
        <p:spPr>
          <a:xfrm>
            <a:off x="6885014" y="6164688"/>
            <a:ext cx="1829091" cy="4916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595" dirty="0">
                <a:solidFill>
                  <a:schemeClr val="bg1">
                    <a:lumMod val="75000"/>
                  </a:schemeClr>
                </a:solidFill>
              </a:rPr>
              <a:t>Black Knight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32C6035-03A3-4DE0-812D-356888F3606F}"/>
              </a:ext>
            </a:extLst>
          </p:cNvPr>
          <p:cNvGraphicFramePr/>
          <p:nvPr/>
        </p:nvGraphicFramePr>
        <p:xfrm>
          <a:off x="643042" y="334844"/>
          <a:ext cx="7778141" cy="5749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1965862-F2DD-413C-88F0-6EC788CDAD1B}"/>
              </a:ext>
            </a:extLst>
          </p:cNvPr>
          <p:cNvSpPr txBox="1"/>
          <p:nvPr/>
        </p:nvSpPr>
        <p:spPr>
          <a:xfrm>
            <a:off x="2639192" y="396935"/>
            <a:ext cx="6002105" cy="2780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94" dirty="0">
                <a:solidFill>
                  <a:schemeClr val="bg1"/>
                </a:solidFill>
              </a:rPr>
              <a:t>Of all active forbearances which are past due on their mortgage payment, 77% have at least 20% equity in their home and 90% have at least 10% equity. </a:t>
            </a:r>
          </a:p>
        </p:txBody>
      </p:sp>
    </p:spTree>
    <p:extLst>
      <p:ext uri="{BB962C8B-B14F-4D97-AF65-F5344CB8AC3E}">
        <p14:creationId xmlns:p14="http://schemas.microsoft.com/office/powerpoint/2010/main" val="201954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664CEE-066D-4283-8D12-9ACA831E900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598EFE-BFD5-4D62-8921-B09608E84308}"/>
              </a:ext>
            </a:extLst>
          </p:cNvPr>
          <p:cNvGraphicFramePr/>
          <p:nvPr/>
        </p:nvGraphicFramePr>
        <p:xfrm>
          <a:off x="360574" y="1222599"/>
          <a:ext cx="8382734" cy="5121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0FF512D-C6BB-481B-98D5-EDC29179BB80}"/>
              </a:ext>
            </a:extLst>
          </p:cNvPr>
          <p:cNvSpPr txBox="1"/>
          <p:nvPr/>
        </p:nvSpPr>
        <p:spPr>
          <a:xfrm>
            <a:off x="3287730" y="1910688"/>
            <a:ext cx="4853306" cy="646331"/>
          </a:xfrm>
          <a:prstGeom prst="rect">
            <a:avLst/>
          </a:prstGeom>
          <a:solidFill>
            <a:srgbClr val="2F393F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Historic Norm 21.2%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E6BC9-131E-4444-AD36-12DF4FC0C697}"/>
              </a:ext>
            </a:extLst>
          </p:cNvPr>
          <p:cNvSpPr txBox="1"/>
          <p:nvPr/>
        </p:nvSpPr>
        <p:spPr>
          <a:xfrm>
            <a:off x="0" y="145381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Percentage of Income Needed for a Mortgage Payment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Decreasing Dramatically as Mortgage Rates Fall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1F7A0-E0C0-4E6A-84A5-F8B77359E695}"/>
              </a:ext>
            </a:extLst>
          </p:cNvPr>
          <p:cNvSpPr txBox="1"/>
          <p:nvPr/>
        </p:nvSpPr>
        <p:spPr>
          <a:xfrm>
            <a:off x="552992" y="5091094"/>
            <a:ext cx="2504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Association of Realtors</a:t>
            </a:r>
          </a:p>
        </p:txBody>
      </p:sp>
    </p:spTree>
    <p:extLst>
      <p:ext uri="{BB962C8B-B14F-4D97-AF65-F5344CB8AC3E}">
        <p14:creationId xmlns:p14="http://schemas.microsoft.com/office/powerpoint/2010/main" val="3748862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822832-356C-4318-8493-AFEF5704880F}"/>
              </a:ext>
            </a:extLst>
          </p:cNvPr>
          <p:cNvGrpSpPr/>
          <p:nvPr/>
        </p:nvGrpSpPr>
        <p:grpSpPr>
          <a:xfrm>
            <a:off x="406063" y="1067975"/>
            <a:ext cx="8144756" cy="5261875"/>
            <a:chOff x="1731264" y="11283"/>
            <a:chExt cx="8662416" cy="6465718"/>
          </a:xfrm>
        </p:grpSpPr>
        <p:graphicFrame>
          <p:nvGraphicFramePr>
            <p:cNvPr id="7" name="Chart 6"/>
            <p:cNvGraphicFramePr/>
            <p:nvPr/>
          </p:nvGraphicFramePr>
          <p:xfrm>
            <a:off x="1731264" y="342322"/>
            <a:ext cx="8662416" cy="6134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5300406" y="11283"/>
              <a:ext cx="4876800" cy="29216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charset="0"/>
                </a:defRPr>
              </a:lvl9pPr>
            </a:lstStyle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3494" b="1" dirty="0">
                  <a:solidFill>
                    <a:prstClr val="black"/>
                  </a:solidFill>
                  <a:latin typeface="Calibri Regular"/>
                </a:rPr>
                <a:t>MORTGAGE CREDIT AVAILABILITY INDEX</a:t>
              </a:r>
            </a:p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971" b="1" dirty="0">
                  <a:solidFill>
                    <a:prstClr val="black"/>
                  </a:solidFill>
                  <a:latin typeface="Calibri Regular"/>
                </a:rPr>
                <a:t> </a:t>
              </a:r>
            </a:p>
            <a:p>
              <a:pPr algn="ctr" defTabSz="665665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718" i="1" dirty="0">
                  <a:solidFill>
                    <a:srgbClr val="0070C0"/>
                  </a:solidFill>
                  <a:latin typeface="Calibri Regular"/>
                </a:rPr>
                <a:t>The taller the graph, the </a:t>
              </a:r>
            </a:p>
            <a:p>
              <a:pPr algn="ctr" defTabSz="665665" eaLnBrk="0" fontAlgn="base" hangingPunct="0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2718" i="1" dirty="0">
                  <a:solidFill>
                    <a:srgbClr val="0070C0"/>
                  </a:solidFill>
                  <a:latin typeface="Calibri Regular"/>
                </a:rPr>
                <a:t>easier it is to get a loan</a:t>
              </a:r>
            </a:p>
            <a:p>
              <a:pPr algn="ctr" defTabSz="665665">
                <a:spcBef>
                  <a:spcPct val="0"/>
                </a:spcBef>
                <a:buNone/>
                <a:defRPr/>
              </a:pPr>
              <a:r>
                <a:rPr lang="en-US" altLang="en-US" sz="1456" i="1" dirty="0">
                  <a:solidFill>
                    <a:prstClr val="black"/>
                  </a:solidFill>
                  <a:latin typeface="Calibri Regular"/>
                </a:rPr>
                <a:t> </a:t>
              </a:r>
            </a:p>
          </p:txBody>
        </p:sp>
      </p:grpSp>
      <p:sp>
        <p:nvSpPr>
          <p:cNvPr id="11" name="Callout: Down Arrow 10">
            <a:extLst>
              <a:ext uri="{FF2B5EF4-FFF2-40B4-BE49-F238E27FC236}">
                <a16:creationId xmlns:a16="http://schemas.microsoft.com/office/drawing/2014/main" id="{3D1E4AD0-8E58-4589-B26B-E2B045E620C2}"/>
              </a:ext>
            </a:extLst>
          </p:cNvPr>
          <p:cNvSpPr/>
          <p:nvPr/>
        </p:nvSpPr>
        <p:spPr>
          <a:xfrm>
            <a:off x="1181527" y="330209"/>
            <a:ext cx="1804927" cy="1176693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9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A3C0C0-3D58-49FD-899E-8AF46BFB883F}"/>
              </a:ext>
            </a:extLst>
          </p:cNvPr>
          <p:cNvSpPr txBox="1"/>
          <p:nvPr/>
        </p:nvSpPr>
        <p:spPr>
          <a:xfrm>
            <a:off x="1145421" y="357833"/>
            <a:ext cx="1854786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65" dirty="0">
                <a:solidFill>
                  <a:prstClr val="white"/>
                </a:solidFill>
                <a:latin typeface="Times" panose="02020603050405020304" pitchFamily="18" charset="0"/>
              </a:rPr>
              <a:t>Housing Bubble 2006: 868.7</a:t>
            </a:r>
          </a:p>
        </p:txBody>
      </p: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3574A6AC-5230-477B-820E-5AF56F1C8C3B}"/>
              </a:ext>
            </a:extLst>
          </p:cNvPr>
          <p:cNvSpPr/>
          <p:nvPr/>
        </p:nvSpPr>
        <p:spPr>
          <a:xfrm>
            <a:off x="7603480" y="3750597"/>
            <a:ext cx="1076974" cy="1141071"/>
          </a:xfrm>
          <a:prstGeom prst="downArrow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Calibri" panose="020F0502020204030204"/>
              </a:rPr>
              <a:t>Today: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dirty="0">
                <a:solidFill>
                  <a:prstClr val="white"/>
                </a:solidFill>
                <a:latin typeface="Calibri" panose="020F0502020204030204"/>
              </a:rPr>
              <a:t>181.3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D7BA4-BCE5-5E42-997A-A06153352B1A}"/>
              </a:ext>
            </a:extLst>
          </p:cNvPr>
          <p:cNvSpPr txBox="1"/>
          <p:nvPr/>
        </p:nvSpPr>
        <p:spPr>
          <a:xfrm>
            <a:off x="8314111" y="6329849"/>
            <a:ext cx="524503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MBA</a:t>
            </a:r>
          </a:p>
        </p:txBody>
      </p:sp>
    </p:spTree>
    <p:extLst>
      <p:ext uri="{BB962C8B-B14F-4D97-AF65-F5344CB8AC3E}">
        <p14:creationId xmlns:p14="http://schemas.microsoft.com/office/powerpoint/2010/main" val="213482140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7C61435-D621-4B0A-8F7D-ADEF6B3A03F4}"/>
              </a:ext>
            </a:extLst>
          </p:cNvPr>
          <p:cNvSpPr txBox="1"/>
          <p:nvPr/>
        </p:nvSpPr>
        <p:spPr>
          <a:xfrm>
            <a:off x="134470" y="435858"/>
            <a:ext cx="8875059" cy="69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931" dirty="0">
                <a:solidFill>
                  <a:prstClr val="black"/>
                </a:solidFill>
                <a:latin typeface="Times" panose="02020603050405020304" pitchFamily="18" charset="0"/>
              </a:rPr>
              <a:t>Months Inventory of Homes for Sale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1D8178AD-73E3-4568-A126-27CE07BFEFEF}"/>
              </a:ext>
            </a:extLst>
          </p:cNvPr>
          <p:cNvGraphicFramePr/>
          <p:nvPr/>
        </p:nvGraphicFramePr>
        <p:xfrm>
          <a:off x="523378" y="1327521"/>
          <a:ext cx="8157077" cy="4971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B3F404-435A-B045-A1BD-AE0F00988D87}"/>
              </a:ext>
            </a:extLst>
          </p:cNvPr>
          <p:cNvSpPr txBox="1"/>
          <p:nvPr/>
        </p:nvSpPr>
        <p:spPr>
          <a:xfrm>
            <a:off x="8294208" y="6352918"/>
            <a:ext cx="498855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65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93301611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C4A3113-12A8-497C-B275-BFB7FA7A0B14}"/>
              </a:ext>
            </a:extLst>
          </p:cNvPr>
          <p:cNvGraphicFramePr/>
          <p:nvPr/>
        </p:nvGraphicFramePr>
        <p:xfrm>
          <a:off x="400692" y="1694698"/>
          <a:ext cx="8496727" cy="460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829FE0-2B9F-4CA8-B0E2-CC648EC6E246}"/>
              </a:ext>
            </a:extLst>
          </p:cNvPr>
          <p:cNvSpPr txBox="1"/>
          <p:nvPr/>
        </p:nvSpPr>
        <p:spPr>
          <a:xfrm>
            <a:off x="7541832" y="6247587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realtor.com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354C8A-2D71-4714-9F90-26420320B965}"/>
              </a:ext>
            </a:extLst>
          </p:cNvPr>
          <p:cNvSpPr txBox="1"/>
          <p:nvPr/>
        </p:nvSpPr>
        <p:spPr>
          <a:xfrm>
            <a:off x="0" y="37527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Available Listings have been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decreasing since September 2019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E33FBF-2041-48E2-94C1-E6E1CE3CD380}"/>
              </a:ext>
            </a:extLst>
          </p:cNvPr>
          <p:cNvSpPr txBox="1"/>
          <p:nvPr/>
        </p:nvSpPr>
        <p:spPr>
          <a:xfrm>
            <a:off x="760286" y="1889327"/>
            <a:ext cx="188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</a:rPr>
              <a:t>Listings in millions</a:t>
            </a:r>
          </a:p>
        </p:txBody>
      </p:sp>
    </p:spTree>
    <p:extLst>
      <p:ext uri="{BB962C8B-B14F-4D97-AF65-F5344CB8AC3E}">
        <p14:creationId xmlns:p14="http://schemas.microsoft.com/office/powerpoint/2010/main" val="687800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471999" y="955496"/>
            <a:ext cx="840056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1.) Is this going to be like 2008?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2.) What about the impact of  job losses?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3.) When is the economy going to recover?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4.) What should I do right now?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2971794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9810F-83E1-1643-9273-905EBBFC484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6430E9-EF4E-4FE7-B729-13C9EC8D602E}"/>
              </a:ext>
            </a:extLst>
          </p:cNvPr>
          <p:cNvGraphicFramePr/>
          <p:nvPr/>
        </p:nvGraphicFramePr>
        <p:xfrm>
          <a:off x="328773" y="1397000"/>
          <a:ext cx="8373438" cy="473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19E0E87-29E2-4F4D-8C47-BAC66B8AC78C}"/>
              </a:ext>
            </a:extLst>
          </p:cNvPr>
          <p:cNvSpPr txBox="1"/>
          <p:nvPr/>
        </p:nvSpPr>
        <p:spPr>
          <a:xfrm>
            <a:off x="7911101" y="6369977"/>
            <a:ext cx="946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move.com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C8C24-19A6-4592-8491-2D5C15C29D59}"/>
              </a:ext>
            </a:extLst>
          </p:cNvPr>
          <p:cNvSpPr txBox="1"/>
          <p:nvPr/>
        </p:nvSpPr>
        <p:spPr>
          <a:xfrm>
            <a:off x="0" y="37038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Year-Over-Year Change in Listings</a:t>
            </a:r>
          </a:p>
        </p:txBody>
      </p:sp>
    </p:spTree>
    <p:extLst>
      <p:ext uri="{BB962C8B-B14F-4D97-AF65-F5344CB8AC3E}">
        <p14:creationId xmlns:p14="http://schemas.microsoft.com/office/powerpoint/2010/main" val="52713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3B0089-6573-46B6-A301-D7E716519B62}"/>
              </a:ext>
            </a:extLst>
          </p:cNvPr>
          <p:cNvSpPr/>
          <p:nvPr/>
        </p:nvSpPr>
        <p:spPr>
          <a:xfrm>
            <a:off x="134471" y="100853"/>
            <a:ext cx="8875059" cy="57886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59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134473" y="1354209"/>
            <a:ext cx="8875058" cy="302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77" dirty="0">
              <a:solidFill>
                <a:prstClr val="white"/>
              </a:solidFill>
              <a:latin typeface="Times" panose="02020603050405020304" pitchFamily="18" charset="0"/>
            </a:endParaRP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824" dirty="0">
                <a:solidFill>
                  <a:prstClr val="white"/>
                </a:solidFill>
                <a:latin typeface="Times" panose="02020603050405020304" pitchFamily="18" charset="0"/>
              </a:rPr>
              <a:t>What About </a:t>
            </a:r>
            <a:br>
              <a:rPr lang="en-US" sz="5824" dirty="0">
                <a:solidFill>
                  <a:prstClr val="white"/>
                </a:solidFill>
                <a:latin typeface="Times" panose="02020603050405020304" pitchFamily="18" charset="0"/>
              </a:rPr>
            </a:br>
            <a:r>
              <a:rPr lang="en-US" sz="5824" dirty="0">
                <a:solidFill>
                  <a:prstClr val="white"/>
                </a:solidFill>
                <a:latin typeface="Times" panose="02020603050405020304" pitchFamily="18" charset="0"/>
              </a:rPr>
              <a:t>The Impact of Unemployment?</a:t>
            </a:r>
          </a:p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77" dirty="0">
              <a:solidFill>
                <a:prstClr val="white"/>
              </a:solidFill>
              <a:latin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48DD0-4670-A640-B49A-3F3228D3B71B}"/>
              </a:ext>
            </a:extLst>
          </p:cNvPr>
          <p:cNvSpPr txBox="1"/>
          <p:nvPr/>
        </p:nvSpPr>
        <p:spPr>
          <a:xfrm flipH="1">
            <a:off x="134471" y="6075287"/>
            <a:ext cx="8875059" cy="510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18" i="1" dirty="0">
                <a:solidFill>
                  <a:srgbClr val="0070C0"/>
                </a:solidFill>
                <a:latin typeface="Times" panose="02020603050405020304" pitchFamily="18" charset="0"/>
              </a:rPr>
              <a:t>Will Job Loss Have A Significant Impact On Real Estate?</a:t>
            </a:r>
            <a:endParaRPr lang="en-US" sz="2718" b="1" i="1" dirty="0">
              <a:solidFill>
                <a:srgbClr val="0070C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4746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631F452-F77B-4DA8-A978-D2B34E9C34A8}"/>
              </a:ext>
            </a:extLst>
          </p:cNvPr>
          <p:cNvGraphicFramePr/>
          <p:nvPr/>
        </p:nvGraphicFramePr>
        <p:xfrm>
          <a:off x="433631" y="928113"/>
          <a:ext cx="8316628" cy="5435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204AE79-5F0B-4ADB-B05F-2C44ABE4DD87}"/>
              </a:ext>
            </a:extLst>
          </p:cNvPr>
          <p:cNvSpPr txBox="1"/>
          <p:nvPr/>
        </p:nvSpPr>
        <p:spPr>
          <a:xfrm>
            <a:off x="7211767" y="6363256"/>
            <a:ext cx="1670650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9" dirty="0">
                <a:solidFill>
                  <a:schemeClr val="bg1">
                    <a:lumMod val="85000"/>
                  </a:schemeClr>
                </a:solidFill>
              </a:rPr>
              <a:t>Department of Labor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04912-E910-4CDC-81A7-379118B9087D}"/>
              </a:ext>
            </a:extLst>
          </p:cNvPr>
          <p:cNvSpPr txBox="1"/>
          <p:nvPr/>
        </p:nvSpPr>
        <p:spPr>
          <a:xfrm>
            <a:off x="134471" y="360537"/>
            <a:ext cx="8875059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6" dirty="0">
                <a:solidFill>
                  <a:schemeClr val="bg1"/>
                </a:solidFill>
              </a:rPr>
              <a:t>A Complete Look at Unemployment Numbers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1665F-1322-4B23-AAA9-B45C2DBC7F51}"/>
              </a:ext>
            </a:extLst>
          </p:cNvPr>
          <p:cNvSpPr txBox="1"/>
          <p:nvPr/>
        </p:nvSpPr>
        <p:spPr>
          <a:xfrm>
            <a:off x="664142" y="2929164"/>
            <a:ext cx="1614545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18" i="1" dirty="0">
                <a:solidFill>
                  <a:schemeClr val="bg1">
                    <a:lumMod val="85000"/>
                  </a:schemeClr>
                </a:solidFill>
              </a:rPr>
              <a:t>in millions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5074F-3B94-284A-A6AA-2488F2CA2BC8}"/>
              </a:ext>
            </a:extLst>
          </p:cNvPr>
          <p:cNvSpPr txBox="1"/>
          <p:nvPr/>
        </p:nvSpPr>
        <p:spPr>
          <a:xfrm>
            <a:off x="8232740" y="5438046"/>
            <a:ext cx="425116" cy="271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5" dirty="0">
                <a:solidFill>
                  <a:srgbClr val="0CADEF"/>
                </a:solidFill>
              </a:rPr>
              <a:t>N/A</a:t>
            </a:r>
          </a:p>
        </p:txBody>
      </p:sp>
    </p:spTree>
    <p:extLst>
      <p:ext uri="{BB962C8B-B14F-4D97-AF65-F5344CB8AC3E}">
        <p14:creationId xmlns:p14="http://schemas.microsoft.com/office/powerpoint/2010/main" val="962606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F9E720-1E6D-B743-A7FE-A24EF4CE15BE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>
              <a:defRPr/>
            </a:pPr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AC7F62-487B-4D38-917C-E299A01220DD}"/>
              </a:ext>
            </a:extLst>
          </p:cNvPr>
          <p:cNvGraphicFramePr/>
          <p:nvPr/>
        </p:nvGraphicFramePr>
        <p:xfrm>
          <a:off x="503435" y="261381"/>
          <a:ext cx="8236852" cy="590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EB86CB4-9028-4003-803E-822AE69F6141}"/>
              </a:ext>
            </a:extLst>
          </p:cNvPr>
          <p:cNvSpPr txBox="1"/>
          <p:nvPr/>
        </p:nvSpPr>
        <p:spPr>
          <a:xfrm>
            <a:off x="6275476" y="6297896"/>
            <a:ext cx="2734054" cy="3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>
              <a:defRPr/>
            </a:pPr>
            <a:r>
              <a:rPr lang="en-US" sz="1359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U.S. Bureau of Labor Statistics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C69B94-E2F8-40E0-8E18-6D0116D19AE3}"/>
              </a:ext>
            </a:extLst>
          </p:cNvPr>
          <p:cNvSpPr txBox="1"/>
          <p:nvPr/>
        </p:nvSpPr>
        <p:spPr>
          <a:xfrm>
            <a:off x="659232" y="5101537"/>
            <a:ext cx="4630627" cy="450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2330" dirty="0">
                <a:solidFill>
                  <a:prstClr val="white"/>
                </a:solidFill>
                <a:latin typeface="Calibri" panose="020F0502020204030204"/>
              </a:rPr>
              <a:t>Employment Gains/Losses by Sector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0AC142-4E4F-4CC4-B618-86B03287B44B}"/>
              </a:ext>
            </a:extLst>
          </p:cNvPr>
          <p:cNvSpPr/>
          <p:nvPr/>
        </p:nvSpPr>
        <p:spPr>
          <a:xfrm>
            <a:off x="639865" y="5470021"/>
            <a:ext cx="3935757" cy="331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3777">
              <a:defRPr/>
            </a:pPr>
            <a:r>
              <a:rPr lang="en-US" sz="1553" dirty="0">
                <a:solidFill>
                  <a:prstClr val="white"/>
                </a:solidFill>
                <a:latin typeface="Calibri" panose="020F0502020204030204"/>
              </a:rPr>
              <a:t>Unemployment Report Covering Up Until 5/12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F625B-8A92-40F3-8696-7315098BA294}"/>
              </a:ext>
            </a:extLst>
          </p:cNvPr>
          <p:cNvSpPr txBox="1"/>
          <p:nvPr/>
        </p:nvSpPr>
        <p:spPr>
          <a:xfrm>
            <a:off x="2947273" y="615255"/>
            <a:ext cx="5205464" cy="1884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5824" dirty="0">
                <a:solidFill>
                  <a:prstClr val="white"/>
                </a:solidFill>
                <a:latin typeface="Calibri" panose="020F0502020204030204"/>
              </a:rPr>
              <a:t>Economy </a:t>
            </a:r>
            <a:r>
              <a:rPr lang="en-US" sz="5824" dirty="0">
                <a:solidFill>
                  <a:srgbClr val="0CADEF"/>
                </a:solidFill>
                <a:latin typeface="Calibri" panose="020F0502020204030204"/>
              </a:rPr>
              <a:t>GAINS</a:t>
            </a:r>
            <a:r>
              <a:rPr lang="en-US" sz="5824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  <a:p>
            <a:pPr defTabSz="443777">
              <a:defRPr/>
            </a:pPr>
            <a:r>
              <a:rPr lang="en-US" sz="5824" dirty="0">
                <a:solidFill>
                  <a:prstClr val="white"/>
                </a:solidFill>
                <a:latin typeface="Calibri" panose="020F0502020204030204"/>
              </a:rPr>
              <a:t>2.5 Million Jobs</a:t>
            </a:r>
          </a:p>
        </p:txBody>
      </p:sp>
    </p:spTree>
    <p:extLst>
      <p:ext uri="{BB962C8B-B14F-4D97-AF65-F5344CB8AC3E}">
        <p14:creationId xmlns:p14="http://schemas.microsoft.com/office/powerpoint/2010/main" val="3019705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519638" y="1405008"/>
            <a:ext cx="8104724" cy="482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3777"/>
            <a:r>
              <a:rPr lang="en-US" sz="3494" spc="10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Some people who should have been classified as </a:t>
            </a:r>
            <a:r>
              <a:rPr lang="en-US" sz="3494" spc="10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“temporarily unemployed” </a:t>
            </a:r>
            <a:r>
              <a:rPr lang="en-US" sz="3494" spc="10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during the shutdown were instead misclassified as employed but </a:t>
            </a:r>
            <a:r>
              <a:rPr lang="en-US" sz="3494" spc="10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“absent” </a:t>
            </a:r>
            <a:r>
              <a:rPr lang="en-US" sz="3494" spc="10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for </a:t>
            </a:r>
            <a:r>
              <a:rPr lang="en-US" sz="3494" spc="10" dirty="0">
                <a:solidFill>
                  <a:srgbClr val="FD8700"/>
                </a:solidFill>
                <a:latin typeface="Calibri" panose="020F0502020204030204"/>
                <a:ea typeface="Times New Roman" panose="02020603050405020304" pitchFamily="18" charset="0"/>
              </a:rPr>
              <a:t>“other reasons”</a:t>
            </a:r>
            <a:r>
              <a:rPr lang="en-US" sz="3494" spc="10" dirty="0">
                <a:solidFill>
                  <a:prstClr val="white"/>
                </a:solidFill>
                <a:latin typeface="Calibri" panose="020F0502020204030204"/>
                <a:ea typeface="Times New Roman" panose="02020603050405020304" pitchFamily="18" charset="0"/>
              </a:rPr>
              <a:t>.</a:t>
            </a:r>
          </a:p>
          <a:p>
            <a:pPr defTabSz="443777"/>
            <a:endParaRPr lang="en-US" sz="874" spc="10" dirty="0">
              <a:solidFill>
                <a:prstClr val="white"/>
              </a:solidFill>
              <a:latin typeface="Calibri" panose="020F0502020204030204"/>
              <a:ea typeface="Calibri" panose="020F0502020204030204" pitchFamily="34" charset="0"/>
            </a:endParaRPr>
          </a:p>
          <a:p>
            <a:pPr defTabSz="443777"/>
            <a:br>
              <a:rPr lang="en-US" sz="1941" dirty="0">
                <a:solidFill>
                  <a:srgbClr val="FD8700"/>
                </a:solidFill>
                <a:latin typeface="Calibri" panose="020F0502020204030204"/>
                <a:ea typeface="Calibri" panose="020F0502020204030204" pitchFamily="34" charset="0"/>
              </a:rPr>
            </a:br>
            <a:r>
              <a:rPr lang="en-US" sz="3494" dirty="0">
                <a:solidFill>
                  <a:srgbClr val="FD8700"/>
                </a:solidFill>
                <a:latin typeface="Calibri" panose="020F0502020204030204"/>
                <a:ea typeface="Calibri" panose="020F0502020204030204" pitchFamily="34" charset="0"/>
              </a:rPr>
              <a:t>“Other reasons”</a:t>
            </a:r>
            <a:r>
              <a:rPr lang="en-US" sz="3494" dirty="0">
                <a:solidFill>
                  <a:prstClr val="white"/>
                </a:solidFill>
                <a:latin typeface="Calibri" panose="020F0502020204030204"/>
                <a:ea typeface="Calibri" panose="020F0502020204030204" pitchFamily="34" charset="0"/>
              </a:rPr>
              <a:t> are usually people taking a leave to go on vacation, to serve on jury duty or take care of a child or relative.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E8F33-6E32-44D2-96AF-43BDE5EC120B}"/>
              </a:ext>
            </a:extLst>
          </p:cNvPr>
          <p:cNvSpPr txBox="1"/>
          <p:nvPr/>
        </p:nvSpPr>
        <p:spPr>
          <a:xfrm>
            <a:off x="832279" y="255190"/>
            <a:ext cx="7136634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/>
            <a:r>
              <a:rPr lang="en-US" sz="4271" dirty="0">
                <a:solidFill>
                  <a:prstClr val="white"/>
                </a:solidFill>
                <a:latin typeface="Calibri" panose="020F0502020204030204"/>
              </a:rPr>
              <a:t>Explanation of “miscalculation”</a:t>
            </a:r>
          </a:p>
        </p:txBody>
      </p:sp>
    </p:spTree>
    <p:extLst>
      <p:ext uri="{BB962C8B-B14F-4D97-AF65-F5344CB8AC3E}">
        <p14:creationId xmlns:p14="http://schemas.microsoft.com/office/powerpoint/2010/main" val="322918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148025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>
              <a:defRPr/>
            </a:pPr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F59E8-5691-4DE8-8C95-4FF82D2AC870}"/>
              </a:ext>
            </a:extLst>
          </p:cNvPr>
          <p:cNvSpPr txBox="1"/>
          <p:nvPr/>
        </p:nvSpPr>
        <p:spPr>
          <a:xfrm>
            <a:off x="8381945" y="6223864"/>
            <a:ext cx="433132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43777">
              <a:defRPr/>
            </a:pPr>
            <a:r>
              <a:rPr lang="en-US" sz="1359" dirty="0">
                <a:solidFill>
                  <a:prstClr val="white">
                    <a:lumMod val="75000"/>
                  </a:prstClr>
                </a:solidFill>
                <a:latin typeface="Calibri" panose="020F0502020204030204"/>
              </a:rPr>
              <a:t>BLS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3B69F0-A1F4-44B1-B0F8-5D489ED0E418}"/>
              </a:ext>
            </a:extLst>
          </p:cNvPr>
          <p:cNvSpPr txBox="1"/>
          <p:nvPr/>
        </p:nvSpPr>
        <p:spPr>
          <a:xfrm>
            <a:off x="473520" y="386299"/>
            <a:ext cx="8291697" cy="140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>
              <a:defRPr/>
            </a:pPr>
            <a:r>
              <a:rPr lang="en-US" sz="4659" dirty="0">
                <a:solidFill>
                  <a:prstClr val="white"/>
                </a:solidFill>
                <a:latin typeface="Calibri" panose="020F0502020204030204"/>
              </a:rPr>
              <a:t>Unemployment Rate Improved</a:t>
            </a:r>
          </a:p>
          <a:p>
            <a:pPr algn="ctr" defTabSz="443777">
              <a:defRPr/>
            </a:pPr>
            <a:r>
              <a:rPr lang="en-US" sz="3883" i="1" dirty="0">
                <a:solidFill>
                  <a:prstClr val="white"/>
                </a:solidFill>
                <a:latin typeface="Calibri" panose="020F0502020204030204"/>
              </a:rPr>
              <a:t>even with the correction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B9940A-0E78-47A9-BFB0-8C719DD03C65}"/>
              </a:ext>
            </a:extLst>
          </p:cNvPr>
          <p:cNvGraphicFramePr/>
          <p:nvPr/>
        </p:nvGraphicFramePr>
        <p:xfrm>
          <a:off x="782649" y="1636538"/>
          <a:ext cx="7605811" cy="4457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A9EBEC-BA1D-4EFC-A2E9-30BB834E12CC}"/>
              </a:ext>
            </a:extLst>
          </p:cNvPr>
          <p:cNvSpPr txBox="1"/>
          <p:nvPr/>
        </p:nvSpPr>
        <p:spPr>
          <a:xfrm>
            <a:off x="4183572" y="4069811"/>
            <a:ext cx="873957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2718" dirty="0">
                <a:solidFill>
                  <a:prstClr val="white"/>
                </a:solidFill>
                <a:latin typeface="Calibri" panose="020F0502020204030204"/>
              </a:rPr>
              <a:t>5.4%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C5284-3930-4A91-BC0B-5A6C4BC1471C}"/>
              </a:ext>
            </a:extLst>
          </p:cNvPr>
          <p:cNvSpPr txBox="1"/>
          <p:nvPr/>
        </p:nvSpPr>
        <p:spPr>
          <a:xfrm>
            <a:off x="7023924" y="2418067"/>
            <a:ext cx="1050288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2718" dirty="0">
                <a:solidFill>
                  <a:prstClr val="white"/>
                </a:solidFill>
                <a:latin typeface="Calibri" panose="020F0502020204030204"/>
              </a:rPr>
              <a:t>16.3%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89D93-FD07-4FDD-BE9F-A08AF6844CC7}"/>
              </a:ext>
            </a:extLst>
          </p:cNvPr>
          <p:cNvSpPr txBox="1"/>
          <p:nvPr/>
        </p:nvSpPr>
        <p:spPr>
          <a:xfrm>
            <a:off x="5526464" y="1920208"/>
            <a:ext cx="1050288" cy="5105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43777">
              <a:defRPr/>
            </a:pPr>
            <a:r>
              <a:rPr lang="en-US" sz="2718" dirty="0">
                <a:solidFill>
                  <a:prstClr val="white"/>
                </a:solidFill>
                <a:latin typeface="Calibri" panose="020F0502020204030204"/>
              </a:rPr>
              <a:t>19.7%</a:t>
            </a:r>
          </a:p>
        </p:txBody>
      </p:sp>
    </p:spTree>
    <p:extLst>
      <p:ext uri="{BB962C8B-B14F-4D97-AF65-F5344CB8AC3E}">
        <p14:creationId xmlns:p14="http://schemas.microsoft.com/office/powerpoint/2010/main" val="857655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7DF384-CC39-4114-8EE7-81E3929C8FCF}"/>
              </a:ext>
            </a:extLst>
          </p:cNvPr>
          <p:cNvGraphicFramePr/>
          <p:nvPr>
            <p:extLst/>
          </p:nvPr>
        </p:nvGraphicFramePr>
        <p:xfrm>
          <a:off x="626723" y="236306"/>
          <a:ext cx="7952198" cy="6072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B955B3-9C80-4062-85B7-7A73404C06D6}"/>
              </a:ext>
            </a:extLst>
          </p:cNvPr>
          <p:cNvSpPr txBox="1"/>
          <p:nvPr/>
        </p:nvSpPr>
        <p:spPr>
          <a:xfrm>
            <a:off x="3791163" y="765424"/>
            <a:ext cx="43665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Unemployment rates much higher in younger population </a:t>
            </a:r>
          </a:p>
        </p:txBody>
      </p:sp>
    </p:spTree>
    <p:extLst>
      <p:ext uri="{BB962C8B-B14F-4D97-AF65-F5344CB8AC3E}">
        <p14:creationId xmlns:p14="http://schemas.microsoft.com/office/powerpoint/2010/main" val="4131471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AFDD1571-F66C-4611-B99A-2727D16A89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r="13816" b="12085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1712F2F-2A5B-4642-9242-C53CF2AF1E00}"/>
              </a:ext>
            </a:extLst>
          </p:cNvPr>
          <p:cNvSpPr/>
          <p:nvPr/>
        </p:nvSpPr>
        <p:spPr>
          <a:xfrm>
            <a:off x="360771" y="1404750"/>
            <a:ext cx="3499140" cy="181266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+mj-lt"/>
                <a:ea typeface="+mj-ea"/>
                <a:cs typeface="+mj-cs"/>
              </a:rPr>
              <a:t>When is the economy going to recover?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47D8EA-FB64-4052-9621-6FDD3C9C7CFD}"/>
              </a:ext>
            </a:extLst>
          </p:cNvPr>
          <p:cNvSpPr/>
          <p:nvPr/>
        </p:nvSpPr>
        <p:spPr>
          <a:xfrm>
            <a:off x="276225" y="605790"/>
            <a:ext cx="723900" cy="1661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76FFB00-1053-4027-8E5F-B9B65F85D23D}"/>
              </a:ext>
            </a:extLst>
          </p:cNvPr>
          <p:cNvGrpSpPr/>
          <p:nvPr/>
        </p:nvGrpSpPr>
        <p:grpSpPr>
          <a:xfrm>
            <a:off x="5914946" y="997615"/>
            <a:ext cx="2731951" cy="4078229"/>
            <a:chOff x="5914946" y="997615"/>
            <a:chExt cx="2731951" cy="4078229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8E9741E4-EB20-47ED-8657-8554038DC64E}"/>
                </a:ext>
              </a:extLst>
            </p:cNvPr>
            <p:cNvSpPr/>
            <p:nvPr/>
          </p:nvSpPr>
          <p:spPr>
            <a:xfrm rot="1803962" flipH="1">
              <a:off x="6477296" y="1834553"/>
              <a:ext cx="1372382" cy="2622096"/>
            </a:xfrm>
            <a:prstGeom prst="flowChartInputOutpu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66C0A811-4B6A-46D0-8ADE-6A85CB425463}"/>
                </a:ext>
              </a:extLst>
            </p:cNvPr>
            <p:cNvSpPr/>
            <p:nvPr/>
          </p:nvSpPr>
          <p:spPr>
            <a:xfrm rot="17757120" flipH="1">
              <a:off x="6052935" y="4108964"/>
              <a:ext cx="828891" cy="110486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6569F7D6-426E-4580-B5AA-74A71E320F0A}"/>
                </a:ext>
              </a:extLst>
            </p:cNvPr>
            <p:cNvSpPr/>
            <p:nvPr/>
          </p:nvSpPr>
          <p:spPr>
            <a:xfrm flipH="1">
              <a:off x="6409805" y="997615"/>
              <a:ext cx="1695969" cy="1278846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D2903217-8666-4F5F-BBF8-9946483787BB}"/>
                </a:ext>
              </a:extLst>
            </p:cNvPr>
            <p:cNvSpPr/>
            <p:nvPr/>
          </p:nvSpPr>
          <p:spPr>
            <a:xfrm>
              <a:off x="8105774" y="1007140"/>
              <a:ext cx="541123" cy="1269321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83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7598B-E7B6-4C6E-A550-13016794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958916"/>
            <a:ext cx="8875059" cy="5707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ECB2DA-95D9-4EF7-8D3A-FB48061EDBA1}"/>
              </a:ext>
            </a:extLst>
          </p:cNvPr>
          <p:cNvSpPr/>
          <p:nvPr/>
        </p:nvSpPr>
        <p:spPr>
          <a:xfrm>
            <a:off x="1292575" y="263841"/>
            <a:ext cx="6688450" cy="450529"/>
          </a:xfrm>
          <a:prstGeom prst="rect">
            <a:avLst/>
          </a:prstGeom>
          <a:solidFill>
            <a:srgbClr val="4E7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r>
              <a:rPr lang="en-US" sz="1747" dirty="0">
                <a:solidFill>
                  <a:prstClr val="white"/>
                </a:solidFill>
                <a:latin typeface="Calibri" panose="020F0502020204030204"/>
              </a:rPr>
              <a:t>Bureau of Labor Statistics Industry Data  - April 2020 </a:t>
            </a:r>
          </a:p>
        </p:txBody>
      </p:sp>
    </p:spTree>
    <p:extLst>
      <p:ext uri="{BB962C8B-B14F-4D97-AF65-F5344CB8AC3E}">
        <p14:creationId xmlns:p14="http://schemas.microsoft.com/office/powerpoint/2010/main" val="3956579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6ABF1B-8647-413C-9FAC-477BDB55E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1" y="1000393"/>
            <a:ext cx="8875059" cy="54292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671D45-A696-4D06-B219-072B931763FF}"/>
              </a:ext>
            </a:extLst>
          </p:cNvPr>
          <p:cNvSpPr/>
          <p:nvPr/>
        </p:nvSpPr>
        <p:spPr>
          <a:xfrm>
            <a:off x="1292575" y="263841"/>
            <a:ext cx="6688450" cy="450529"/>
          </a:xfrm>
          <a:prstGeom prst="rect">
            <a:avLst/>
          </a:prstGeom>
          <a:solidFill>
            <a:srgbClr val="4E7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r>
              <a:rPr lang="en-US" sz="1747" dirty="0">
                <a:solidFill>
                  <a:prstClr val="white"/>
                </a:solidFill>
                <a:latin typeface="Calibri" panose="020F0502020204030204"/>
              </a:rPr>
              <a:t>Bureau of Labor Statistics Industry Data  - May 2020 </a:t>
            </a:r>
          </a:p>
        </p:txBody>
      </p:sp>
    </p:spTree>
    <p:extLst>
      <p:ext uri="{BB962C8B-B14F-4D97-AF65-F5344CB8AC3E}">
        <p14:creationId xmlns:p14="http://schemas.microsoft.com/office/powerpoint/2010/main" val="136187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265A42-2C94-4BF3-8DC5-61332BBD4416}"/>
              </a:ext>
            </a:extLst>
          </p:cNvPr>
          <p:cNvGraphicFramePr/>
          <p:nvPr>
            <p:extLst/>
          </p:nvPr>
        </p:nvGraphicFramePr>
        <p:xfrm>
          <a:off x="593182" y="1206830"/>
          <a:ext cx="8067328" cy="534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40FF8A-7D9C-4C48-88A0-9527837C342F}"/>
              </a:ext>
            </a:extLst>
          </p:cNvPr>
          <p:cNvSpPr txBox="1"/>
          <p:nvPr/>
        </p:nvSpPr>
        <p:spPr>
          <a:xfrm>
            <a:off x="3738538" y="1417157"/>
            <a:ext cx="4921971" cy="1208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dirty="0">
                <a:solidFill>
                  <a:srgbClr val="00B0F0"/>
                </a:solidFill>
                <a:latin typeface="Times" panose="02020603050405020304" pitchFamily="18" charset="0"/>
              </a:rPr>
              <a:t>What do you believe is the safest 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30" dirty="0">
                <a:solidFill>
                  <a:srgbClr val="00B0F0"/>
                </a:solidFill>
                <a:latin typeface="Times" panose="02020603050405020304" pitchFamily="18" charset="0"/>
              </a:rPr>
              <a:t>investment over the next 10 years?</a:t>
            </a:r>
          </a:p>
          <a:p>
            <a:pPr algn="ctr"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95" i="1" dirty="0">
                <a:solidFill>
                  <a:srgbClr val="00B0F0"/>
                </a:solidFill>
                <a:latin typeface="Times" panose="02020603050405020304" pitchFamily="18" charset="0"/>
              </a:rPr>
              <a:t>(Top 5 Answers)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F876B-A743-418A-B3EA-4FD9C9C67DB7}"/>
              </a:ext>
            </a:extLst>
          </p:cNvPr>
          <p:cNvSpPr txBox="1"/>
          <p:nvPr/>
        </p:nvSpPr>
        <p:spPr>
          <a:xfrm>
            <a:off x="7992389" y="6333340"/>
            <a:ext cx="931665" cy="301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9" dirty="0">
                <a:solidFill>
                  <a:prstClr val="white">
                    <a:lumMod val="65000"/>
                  </a:prstClr>
                </a:solidFill>
                <a:latin typeface="Times" panose="02020603050405020304" pitchFamily="18" charset="0"/>
              </a:rPr>
              <a:t>Porch.com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DC5A7-56EF-4330-B48F-2509C6F329EE}"/>
              </a:ext>
            </a:extLst>
          </p:cNvPr>
          <p:cNvSpPr txBox="1"/>
          <p:nvPr/>
        </p:nvSpPr>
        <p:spPr>
          <a:xfrm>
            <a:off x="434842" y="446126"/>
            <a:ext cx="8473795" cy="570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686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06" dirty="0">
                <a:solidFill>
                  <a:prstClr val="black"/>
                </a:solidFill>
                <a:latin typeface="Times" panose="02020603050405020304" pitchFamily="18" charset="0"/>
              </a:rPr>
              <a:t>Americans Choose Real Estate as Safest Investment</a:t>
            </a:r>
          </a:p>
        </p:txBody>
      </p:sp>
    </p:spTree>
    <p:extLst>
      <p:ext uri="{BB962C8B-B14F-4D97-AF65-F5344CB8AC3E}">
        <p14:creationId xmlns:p14="http://schemas.microsoft.com/office/powerpoint/2010/main" val="1149530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0EE3E5-DC15-4867-8B04-6E7FDF05B82C}"/>
              </a:ext>
            </a:extLst>
          </p:cNvPr>
          <p:cNvSpPr/>
          <p:nvPr/>
        </p:nvSpPr>
        <p:spPr>
          <a:xfrm>
            <a:off x="336176" y="154942"/>
            <a:ext cx="8530151" cy="6602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665665"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Retail Sales Up 17.7% for May!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64DE3-B701-41A5-B5B0-B2F46B52D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150" y="1251390"/>
            <a:ext cx="8268156" cy="53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53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07AD5-26EC-4FEC-B2DB-54B838DE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64" y="100853"/>
            <a:ext cx="8866272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4538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1CC39C-C7D3-474D-961A-8FA075FB3A80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>
              <a:defRPr/>
            </a:pPr>
            <a:endParaRPr lang="en-US" sz="1747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15F6DA-EC66-473B-8746-6F7E0EB957E5}"/>
              </a:ext>
            </a:extLst>
          </p:cNvPr>
          <p:cNvGraphicFramePr/>
          <p:nvPr>
            <p:extLst/>
          </p:nvPr>
        </p:nvGraphicFramePr>
        <p:xfrm>
          <a:off x="443601" y="910261"/>
          <a:ext cx="8077301" cy="503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8B041A-23EA-4FBD-951B-E5D7D43E78AF}"/>
              </a:ext>
            </a:extLst>
          </p:cNvPr>
          <p:cNvSpPr txBox="1"/>
          <p:nvPr/>
        </p:nvSpPr>
        <p:spPr>
          <a:xfrm>
            <a:off x="2849884" y="1620401"/>
            <a:ext cx="723276" cy="809452"/>
          </a:xfrm>
          <a:prstGeom prst="rect">
            <a:avLst/>
          </a:prstGeom>
          <a:solidFill>
            <a:srgbClr val="33475F"/>
          </a:solidFill>
        </p:spPr>
        <p:txBody>
          <a:bodyPr wrap="none" rtlCol="0">
            <a:spAutoFit/>
          </a:bodyPr>
          <a:lstStyle/>
          <a:p>
            <a:pPr algn="ctr" defTabSz="443777"/>
            <a:r>
              <a:rPr lang="en-US" sz="2330" b="1" dirty="0">
                <a:solidFill>
                  <a:srgbClr val="FF0000"/>
                </a:solidFill>
                <a:latin typeface="Calibri" panose="020F0502020204030204"/>
              </a:rPr>
              <a:t>2nd </a:t>
            </a:r>
          </a:p>
          <a:p>
            <a:pPr algn="ctr" defTabSz="443777"/>
            <a:r>
              <a:rPr lang="en-US" sz="2330" b="1" dirty="0">
                <a:solidFill>
                  <a:srgbClr val="FF0000"/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2BD3E-4EE7-4B10-9694-3A8665CC6065}"/>
              </a:ext>
            </a:extLst>
          </p:cNvPr>
          <p:cNvSpPr txBox="1"/>
          <p:nvPr/>
        </p:nvSpPr>
        <p:spPr>
          <a:xfrm>
            <a:off x="6285561" y="1620402"/>
            <a:ext cx="787523" cy="809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3777"/>
            <a:r>
              <a:rPr lang="en-US" sz="233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9th</a:t>
            </a:r>
          </a:p>
          <a:p>
            <a:pPr algn="ctr" defTabSz="443777"/>
            <a:r>
              <a:rPr lang="en-US" sz="2330" b="1" dirty="0">
                <a:solidFill>
                  <a:srgbClr val="FFC000">
                    <a:lumMod val="60000"/>
                    <a:lumOff val="40000"/>
                  </a:srgbClr>
                </a:solidFill>
                <a:latin typeface="Calibri" panose="020F0502020204030204"/>
              </a:rPr>
              <a:t>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B8071-EB38-4AAE-877D-495441090902}"/>
              </a:ext>
            </a:extLst>
          </p:cNvPr>
          <p:cNvSpPr txBox="1"/>
          <p:nvPr/>
        </p:nvSpPr>
        <p:spPr>
          <a:xfrm>
            <a:off x="7885664" y="1574649"/>
            <a:ext cx="817853" cy="8094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43777"/>
            <a:r>
              <a:rPr lang="en-US" sz="233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12th </a:t>
            </a:r>
          </a:p>
          <a:p>
            <a:pPr algn="ctr" defTabSz="443777"/>
            <a:r>
              <a:rPr lang="en-US" sz="2330" b="1" dirty="0">
                <a:solidFill>
                  <a:srgbClr val="A5A5A5">
                    <a:lumMod val="60000"/>
                    <a:lumOff val="40000"/>
                  </a:srgbClr>
                </a:solidFill>
                <a:latin typeface="Calibri" panose="020F0502020204030204"/>
              </a:rPr>
              <a:t>Year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B3E8CE6-C06F-4C30-8ED8-257D2D0BFF11}"/>
              </a:ext>
            </a:extLst>
          </p:cNvPr>
          <p:cNvSpPr/>
          <p:nvPr/>
        </p:nvSpPr>
        <p:spPr>
          <a:xfrm>
            <a:off x="124499" y="100853"/>
            <a:ext cx="8875059" cy="6656294"/>
          </a:xfrm>
          <a:prstGeom prst="frame">
            <a:avLst>
              <a:gd name="adj1" fmla="val 5309"/>
            </a:avLst>
          </a:prstGeom>
          <a:solidFill>
            <a:srgbClr val="334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E1F17E-C81B-40F6-A6E3-2AD44355E08A}"/>
              </a:ext>
            </a:extLst>
          </p:cNvPr>
          <p:cNvSpPr/>
          <p:nvPr/>
        </p:nvSpPr>
        <p:spPr>
          <a:xfrm>
            <a:off x="443601" y="453608"/>
            <a:ext cx="8256798" cy="806556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686650-23D1-4D5E-8422-D5B9387EFE4B}"/>
              </a:ext>
            </a:extLst>
          </p:cNvPr>
          <p:cNvSpPr/>
          <p:nvPr/>
        </p:nvSpPr>
        <p:spPr>
          <a:xfrm>
            <a:off x="144443" y="221822"/>
            <a:ext cx="8852621" cy="898836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443777"/>
            <a:r>
              <a:rPr lang="en-US" sz="5241" dirty="0">
                <a:solidFill>
                  <a:prstClr val="white"/>
                </a:solidFill>
                <a:latin typeface="Calibri" panose="020F0502020204030204"/>
              </a:rPr>
              <a:t>More Depth, Less Length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C5539F-9FCE-4E45-87B8-0D47DC560144}"/>
              </a:ext>
            </a:extLst>
          </p:cNvPr>
          <p:cNvSpPr/>
          <p:nvPr/>
        </p:nvSpPr>
        <p:spPr>
          <a:xfrm>
            <a:off x="124500" y="6046145"/>
            <a:ext cx="8872564" cy="510589"/>
          </a:xfrm>
          <a:prstGeom prst="rect">
            <a:avLst/>
          </a:prstGeom>
          <a:solidFill>
            <a:srgbClr val="33485F"/>
          </a:solidFill>
        </p:spPr>
        <p:txBody>
          <a:bodyPr wrap="square">
            <a:spAutoFit/>
          </a:bodyPr>
          <a:lstStyle/>
          <a:p>
            <a:pPr algn="ctr" defTabSz="443777"/>
            <a:r>
              <a:rPr lang="en-US" sz="2718" dirty="0">
                <a:solidFill>
                  <a:prstClr val="white"/>
                </a:solidFill>
                <a:latin typeface="Calibri" panose="020F0502020204030204"/>
              </a:rPr>
              <a:t>Years for unemployment rate to return to pre-crisis level </a:t>
            </a:r>
          </a:p>
        </p:txBody>
      </p:sp>
    </p:spTree>
    <p:extLst>
      <p:ext uri="{BB962C8B-B14F-4D97-AF65-F5344CB8AC3E}">
        <p14:creationId xmlns:p14="http://schemas.microsoft.com/office/powerpoint/2010/main" val="135861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922C0-BFA4-4EEB-8E9A-D1B45F0EB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177" y="310941"/>
            <a:ext cx="8538881" cy="623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026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E74276-9F67-5240-A7B8-46D54D11CC4D}"/>
              </a:ext>
            </a:extLst>
          </p:cNvPr>
          <p:cNvSpPr/>
          <p:nvPr/>
        </p:nvSpPr>
        <p:spPr>
          <a:xfrm>
            <a:off x="134471" y="100853"/>
            <a:ext cx="8875059" cy="6656295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43777"/>
            <a:endParaRPr lang="en-US" sz="1747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F9FC703-12B0-D64D-811B-4DB2D91E49D3}"/>
              </a:ext>
            </a:extLst>
          </p:cNvPr>
          <p:cNvGraphicFramePr/>
          <p:nvPr/>
        </p:nvGraphicFramePr>
        <p:xfrm>
          <a:off x="802909" y="1710722"/>
          <a:ext cx="7538183" cy="420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D0297F6-F4B0-7244-871B-3D3E0E2B66C1}"/>
              </a:ext>
            </a:extLst>
          </p:cNvPr>
          <p:cNvSpPr txBox="1"/>
          <p:nvPr/>
        </p:nvSpPr>
        <p:spPr>
          <a:xfrm>
            <a:off x="134471" y="330213"/>
            <a:ext cx="8875059" cy="8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3777"/>
            <a:r>
              <a:rPr lang="en-US" sz="4659" dirty="0">
                <a:solidFill>
                  <a:prstClr val="white"/>
                </a:solidFill>
                <a:latin typeface="Calibri" panose="020F0502020204030204"/>
              </a:rPr>
              <a:t>Purchase Applications Increase</a:t>
            </a:r>
            <a:endParaRPr lang="en-US" sz="4659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3651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29E617-D003-4535-892F-9939D98B88C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A6037-856E-44EF-998C-E8DE4B944752}"/>
              </a:ext>
            </a:extLst>
          </p:cNvPr>
          <p:cNvSpPr/>
          <p:nvPr/>
        </p:nvSpPr>
        <p:spPr>
          <a:xfrm>
            <a:off x="475179" y="413000"/>
            <a:ext cx="79676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“On average, there were about </a:t>
            </a:r>
            <a:r>
              <a:rPr lang="en-US" sz="4800" spc="10" dirty="0">
                <a:solidFill>
                  <a:srgbClr val="FD8700"/>
                </a:solidFill>
                <a:ea typeface="Times New Roman" panose="02020603050405020304" pitchFamily="18" charset="0"/>
              </a:rPr>
              <a:t>three offers on a home that closed in May</a:t>
            </a:r>
            <a:r>
              <a:rPr lang="en-US" sz="4800" spc="10" dirty="0">
                <a:solidFill>
                  <a:schemeClr val="bg1"/>
                </a:solidFill>
                <a:ea typeface="Times New Roman" panose="02020603050405020304" pitchFamily="18" charset="0"/>
              </a:rPr>
              <a:t>, up from just about two in April 2020 and in May 2019 (2.3 offers).”</a:t>
            </a:r>
            <a:endParaRPr lang="en-US" sz="4800" dirty="0">
              <a:solidFill>
                <a:srgbClr val="00B0F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5E280-04B8-FD44-9875-082A5AA7E344}"/>
              </a:ext>
            </a:extLst>
          </p:cNvPr>
          <p:cNvSpPr txBox="1"/>
          <p:nvPr/>
        </p:nvSpPr>
        <p:spPr>
          <a:xfrm>
            <a:off x="532453" y="5037159"/>
            <a:ext cx="631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National Association of Realtors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8C4BD3-1B7E-4B83-ADD9-6112A9E063D8}"/>
              </a:ext>
            </a:extLst>
          </p:cNvPr>
          <p:cNvGrpSpPr/>
          <p:nvPr/>
        </p:nvGrpSpPr>
        <p:grpSpPr>
          <a:xfrm>
            <a:off x="7116038" y="4643281"/>
            <a:ext cx="1834556" cy="1667685"/>
            <a:chOff x="5922499" y="3249637"/>
            <a:chExt cx="2771335" cy="2700998"/>
          </a:xfrm>
          <a:solidFill>
            <a:schemeClr val="tx1"/>
          </a:solidFill>
        </p:grpSpPr>
        <p:sp>
          <p:nvSpPr>
            <p:cNvPr id="17" name="Speech Bubble: Oval 7">
              <a:extLst>
                <a:ext uri="{FF2B5EF4-FFF2-40B4-BE49-F238E27FC236}">
                  <a16:creationId xmlns:a16="http://schemas.microsoft.com/office/drawing/2014/main" id="{91B346D9-1716-4FAC-B72E-012A7AD76DB4}"/>
                </a:ext>
              </a:extLst>
            </p:cNvPr>
            <p:cNvSpPr/>
            <p:nvPr/>
          </p:nvSpPr>
          <p:spPr>
            <a:xfrm>
              <a:off x="5922499" y="3249637"/>
              <a:ext cx="2771335" cy="2700998"/>
            </a:xfrm>
            <a:prstGeom prst="wedgeEllipseCallout">
              <a:avLst>
                <a:gd name="adj1" fmla="val 36048"/>
                <a:gd name="adj2" fmla="val 67262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603D85-B850-4863-97C8-08DF1610CFAA}"/>
                </a:ext>
              </a:extLst>
            </p:cNvPr>
            <p:cNvGrpSpPr/>
            <p:nvPr/>
          </p:nvGrpSpPr>
          <p:grpSpPr>
            <a:xfrm>
              <a:off x="6998677" y="3787727"/>
              <a:ext cx="618978" cy="1744394"/>
              <a:chOff x="6914271" y="3854544"/>
              <a:chExt cx="618978" cy="1744394"/>
            </a:xfrm>
            <a:grpFill/>
          </p:grpSpPr>
          <p:sp>
            <p:nvSpPr>
              <p:cNvPr id="19" name="Trapezoid 18">
                <a:extLst>
                  <a:ext uri="{FF2B5EF4-FFF2-40B4-BE49-F238E27FC236}">
                    <a16:creationId xmlns:a16="http://schemas.microsoft.com/office/drawing/2014/main" id="{3890D175-21D2-4C60-8B3F-70AE389D540E}"/>
                  </a:ext>
                </a:extLst>
              </p:cNvPr>
              <p:cNvSpPr/>
              <p:nvPr/>
            </p:nvSpPr>
            <p:spPr>
              <a:xfrm rot="10800000">
                <a:off x="6914271" y="3854544"/>
                <a:ext cx="618978" cy="1280160"/>
              </a:xfrm>
              <a:prstGeom prst="trapezoid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1189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86391B27-CF17-47A4-BF47-2FC8CEB0BBBB}"/>
                  </a:ext>
                </a:extLst>
              </p:cNvPr>
              <p:cNvSpPr/>
              <p:nvPr/>
            </p:nvSpPr>
            <p:spPr>
              <a:xfrm>
                <a:off x="7076049" y="5275382"/>
                <a:ext cx="337624" cy="323556"/>
              </a:xfrm>
              <a:prstGeom prst="ellipse">
                <a:avLst/>
              </a:prstGeom>
              <a:solidFill>
                <a:srgbClr val="2F393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3798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now, window, clouds, covered&#10;&#10;Description automatically generated">
            <a:extLst>
              <a:ext uri="{FF2B5EF4-FFF2-40B4-BE49-F238E27FC236}">
                <a16:creationId xmlns:a16="http://schemas.microsoft.com/office/drawing/2014/main" id="{53D87A63-002C-4A43-8CB7-746046CEB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1" y="100852"/>
            <a:ext cx="8875059" cy="66205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0EE3E5-DC15-4867-8B04-6E7FDF05B82C}"/>
              </a:ext>
            </a:extLst>
          </p:cNvPr>
          <p:cNvSpPr/>
          <p:nvPr/>
        </p:nvSpPr>
        <p:spPr>
          <a:xfrm>
            <a:off x="336176" y="154942"/>
            <a:ext cx="8530151" cy="6602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Google reports that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searches for “homes for sale” are up 54%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 from 2020 lows. </a:t>
            </a: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Zillow reports that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traffic is up 51% from last year.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Mortgage Bankers Association reports that new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mortgage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applications increased 9.3 percent 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from the prior week.   </a:t>
            </a:r>
            <a:endParaRPr lang="en-US" sz="971" dirty="0">
              <a:solidFill>
                <a:prstClr val="black"/>
              </a:solidFill>
              <a:latin typeface="Calibri" panose="020F0502020204030204"/>
            </a:endParaRPr>
          </a:p>
          <a:p>
            <a:pPr defTabSz="665665"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NAR revised their 2020 Units Forecast 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to -11% (up from  -15%) and home values to +3.8% (up from flat). </a:t>
            </a:r>
          </a:p>
          <a:p>
            <a:pPr defTabSz="665665"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Zelman &amp; Associates revised their 2020 Units Forecast </a:t>
            </a:r>
            <a:r>
              <a:rPr lang="en-US" sz="2824" dirty="0">
                <a:solidFill>
                  <a:prstClr val="black"/>
                </a:solidFill>
                <a:latin typeface="Calibri" panose="020F0502020204030204"/>
              </a:rPr>
              <a:t>to -8% (up from -12%) and forecasts home values to gain 3% due to extremely low inventory.   </a:t>
            </a: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endParaRPr lang="en-US" sz="1235" b="1" dirty="0">
              <a:solidFill>
                <a:prstClr val="black"/>
              </a:solidFill>
              <a:latin typeface="Calibri" panose="020F0502020204030204"/>
            </a:endParaRPr>
          </a:p>
          <a:p>
            <a:pPr marL="332832" indent="-332832" defTabSz="665665">
              <a:buFont typeface="Arial" panose="020B0604020202020204" pitchFamily="34" charset="0"/>
              <a:buChar char="•"/>
              <a:tabLst>
                <a:tab pos="291229" algn="l"/>
                <a:tab pos="374437" algn="l"/>
                <a:tab pos="501560" algn="l"/>
                <a:tab pos="581302" algn="l"/>
              </a:tabLst>
              <a:defRPr/>
            </a:pPr>
            <a:r>
              <a:rPr lang="en-US" sz="2824" b="1" dirty="0">
                <a:solidFill>
                  <a:prstClr val="black"/>
                </a:solidFill>
                <a:latin typeface="Calibri" panose="020F0502020204030204"/>
              </a:rPr>
              <a:t>Fed announced program to by $750 Billion in U.S.  Corporate Bonds - helps large business maintain jobs. </a:t>
            </a:r>
            <a:endParaRPr lang="en-US" sz="2824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13208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>
            <a:extLst>
              <a:ext uri="{FF2B5EF4-FFF2-40B4-BE49-F238E27FC236}">
                <a16:creationId xmlns:a16="http://schemas.microsoft.com/office/drawing/2014/main" id="{C7BB40D4-3DEE-49DB-93F5-AC1AFA0B2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105" y="4875942"/>
            <a:ext cx="2201757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lang="en-US" altLang="en-US" sz="36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Ivy Zelman</a:t>
            </a:r>
          </a:p>
          <a:p>
            <a:pPr lvl="0" defTabSz="914400" eaLnBrk="0" fontAlgn="base" hangingPunct="0">
              <a:spcAft>
                <a:spcPct val="0"/>
              </a:spcAft>
              <a:buNone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‘Z’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4E01A0-E9EB-4DD5-943C-916ABD11040D}"/>
              </a:ext>
            </a:extLst>
          </p:cNvPr>
          <p:cNvSpPr/>
          <p:nvPr/>
        </p:nvSpPr>
        <p:spPr>
          <a:xfrm>
            <a:off x="419030" y="304339"/>
            <a:ext cx="80813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Overall, we now expect 2020-21 year-end home price appreciation of 3.% and 4.2%… We are also introducing our 2022 year-end forecast of 4.6%.”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D5BA26-6DE8-49C6-BAF5-8F5317081A0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A815166-790F-4FF1-9C23-205E2663C8CB}"/>
              </a:ext>
            </a:extLst>
          </p:cNvPr>
          <p:cNvGraphicFramePr/>
          <p:nvPr>
            <p:extLst/>
          </p:nvPr>
        </p:nvGraphicFramePr>
        <p:xfrm>
          <a:off x="339047" y="2115891"/>
          <a:ext cx="4068566" cy="4192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998C13-1E92-4FFB-92EE-F1A137E89615}"/>
              </a:ext>
            </a:extLst>
          </p:cNvPr>
          <p:cNvSpPr txBox="1"/>
          <p:nvPr/>
        </p:nvSpPr>
        <p:spPr>
          <a:xfrm>
            <a:off x="0" y="36500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 Appreciation Adjustments </a:t>
            </a: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C77A66F-D08C-43E5-9E3C-C5AFD6C46010}"/>
              </a:ext>
            </a:extLst>
          </p:cNvPr>
          <p:cNvGraphicFramePr/>
          <p:nvPr>
            <p:extLst/>
          </p:nvPr>
        </p:nvGraphicFramePr>
        <p:xfrm>
          <a:off x="4603983" y="2115890"/>
          <a:ext cx="4068566" cy="4192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F0F9EC6-338A-4EA1-8DA8-5340435CA78F}"/>
              </a:ext>
            </a:extLst>
          </p:cNvPr>
          <p:cNvGrpSpPr/>
          <p:nvPr/>
        </p:nvGrpSpPr>
        <p:grpSpPr>
          <a:xfrm>
            <a:off x="1906178" y="1227669"/>
            <a:ext cx="5395609" cy="523220"/>
            <a:chOff x="1847672" y="1794822"/>
            <a:chExt cx="5395609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0FDC27-6D9E-4D45-9E45-00F0998806E4}"/>
                </a:ext>
              </a:extLst>
            </p:cNvPr>
            <p:cNvSpPr txBox="1"/>
            <p:nvPr/>
          </p:nvSpPr>
          <p:spPr>
            <a:xfrm>
              <a:off x="2121613" y="1794822"/>
              <a:ext cx="51216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 u="none" strike="noStrike" baseline="0" dirty="0">
                  <a:solidFill>
                    <a:schemeClr val="bg1"/>
                  </a:solidFill>
                  <a:latin typeface="Calibri" panose="020F0502020204030204" pitchFamily="34" charset="0"/>
                </a:rPr>
                <a:t>Pre-COVID-19       Post-COVID-19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F10E30-1CE2-431F-BD91-21AF35CAA295}"/>
                </a:ext>
              </a:extLst>
            </p:cNvPr>
            <p:cNvSpPr/>
            <p:nvPr/>
          </p:nvSpPr>
          <p:spPr>
            <a:xfrm>
              <a:off x="4421036" y="1878325"/>
              <a:ext cx="267128" cy="315343"/>
            </a:xfrm>
            <a:prstGeom prst="rect">
              <a:avLst/>
            </a:prstGeom>
            <a:solidFill>
              <a:srgbClr val="72C4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639CD1-4FF3-4639-855F-553C8BEA098C}"/>
                </a:ext>
              </a:extLst>
            </p:cNvPr>
            <p:cNvSpPr/>
            <p:nvPr/>
          </p:nvSpPr>
          <p:spPr>
            <a:xfrm>
              <a:off x="1847672" y="1868051"/>
              <a:ext cx="267128" cy="315343"/>
            </a:xfrm>
            <a:prstGeom prst="rect">
              <a:avLst/>
            </a:prstGeom>
            <a:solidFill>
              <a:srgbClr val="FD8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1212ACF-777B-4825-832E-0D6E284855F9}"/>
              </a:ext>
            </a:extLst>
          </p:cNvPr>
          <p:cNvSpPr txBox="1"/>
          <p:nvPr/>
        </p:nvSpPr>
        <p:spPr>
          <a:xfrm>
            <a:off x="1669350" y="2209117"/>
            <a:ext cx="1982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Ivy Zelman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58ECC4-BB8A-4265-B370-C3FA722D2C7A}"/>
              </a:ext>
            </a:extLst>
          </p:cNvPr>
          <p:cNvSpPr txBox="1"/>
          <p:nvPr/>
        </p:nvSpPr>
        <p:spPr>
          <a:xfrm>
            <a:off x="5254564" y="2190884"/>
            <a:ext cx="266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Reuters Survey</a:t>
            </a:r>
          </a:p>
        </p:txBody>
      </p:sp>
    </p:spTree>
    <p:extLst>
      <p:ext uri="{BB962C8B-B14F-4D97-AF65-F5344CB8AC3E}">
        <p14:creationId xmlns:p14="http://schemas.microsoft.com/office/powerpoint/2010/main" val="1656978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2D07997-5BEE-4EE3-AF96-9D19858288C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EBD83E-62F1-4BD6-96F9-995BD37D9CE9}"/>
              </a:ext>
            </a:extLst>
          </p:cNvPr>
          <p:cNvGraphicFramePr>
            <a:graphicFrameLocks noGrp="1"/>
          </p:cNvGraphicFramePr>
          <p:nvPr/>
        </p:nvGraphicFramePr>
        <p:xfrm>
          <a:off x="368749" y="1076013"/>
          <a:ext cx="8406500" cy="5225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8800">
                  <a:extLst>
                    <a:ext uri="{9D8B030D-6E8A-4147-A177-3AD203B41FA5}">
                      <a16:colId xmlns:a16="http://schemas.microsoft.com/office/drawing/2014/main" val="2672373301"/>
                    </a:ext>
                  </a:extLst>
                </a:gridCol>
                <a:gridCol w="1187986">
                  <a:extLst>
                    <a:ext uri="{9D8B030D-6E8A-4147-A177-3AD203B41FA5}">
                      <a16:colId xmlns:a16="http://schemas.microsoft.com/office/drawing/2014/main" val="2844753835"/>
                    </a:ext>
                  </a:extLst>
                </a:gridCol>
                <a:gridCol w="1204717">
                  <a:extLst>
                    <a:ext uri="{9D8B030D-6E8A-4147-A177-3AD203B41FA5}">
                      <a16:colId xmlns:a16="http://schemas.microsoft.com/office/drawing/2014/main" val="2811374395"/>
                    </a:ext>
                  </a:extLst>
                </a:gridCol>
                <a:gridCol w="1014997">
                  <a:extLst>
                    <a:ext uri="{9D8B030D-6E8A-4147-A177-3AD203B41FA5}">
                      <a16:colId xmlns:a16="http://schemas.microsoft.com/office/drawing/2014/main" val="2609632681"/>
                    </a:ext>
                  </a:extLst>
                </a:gridCol>
              </a:tblGrid>
              <a:tr h="836141"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6255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 Price Expectation Survey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-0.32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+0.94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+2.88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5311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Mortgage Bankers Association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+4.0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+2.9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+2.2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49010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Zelman &amp; Assoc.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+3.0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+4.2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+4.6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7955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Fannie Mae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00382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Association of Realtors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+3.8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+2.1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59426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Freddie Mac</a:t>
                      </a:r>
                    </a:p>
                  </a:txBody>
                  <a:tcPr anchor="ctr">
                    <a:solidFill>
                      <a:srgbClr val="2F39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+2.3</a:t>
                      </a:r>
                    </a:p>
                  </a:txBody>
                  <a:tcPr anchor="ctr">
                    <a:solidFill>
                      <a:srgbClr val="72C4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+0.4</a:t>
                      </a:r>
                    </a:p>
                  </a:txBody>
                  <a:tcPr anchor="ctr">
                    <a:solidFill>
                      <a:srgbClr val="FF830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4092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023AE5A-A62B-4061-9E6E-27F121FEE86D}"/>
              </a:ext>
            </a:extLst>
          </p:cNvPr>
          <p:cNvSpPr txBox="1"/>
          <p:nvPr/>
        </p:nvSpPr>
        <p:spPr>
          <a:xfrm flipH="1">
            <a:off x="-1" y="31244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830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 Prices Projected to Continue to Appreciate</a:t>
            </a:r>
          </a:p>
        </p:txBody>
      </p:sp>
    </p:spTree>
    <p:extLst>
      <p:ext uri="{BB962C8B-B14F-4D97-AF65-F5344CB8AC3E}">
        <p14:creationId xmlns:p14="http://schemas.microsoft.com/office/powerpoint/2010/main" val="1663499956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3C3142C-CE17-4E08-920D-9A8EDC071B15}"/>
              </a:ext>
            </a:extLst>
          </p:cNvPr>
          <p:cNvSpPr/>
          <p:nvPr/>
        </p:nvSpPr>
        <p:spPr>
          <a:xfrm>
            <a:off x="134471" y="100853"/>
            <a:ext cx="8875059" cy="6656294"/>
          </a:xfrm>
          <a:prstGeom prst="rect">
            <a:avLst/>
          </a:prstGeom>
          <a:solidFill>
            <a:srgbClr val="2F3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5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2F1E415-ACEA-4646-9137-5062B7181620}"/>
              </a:ext>
            </a:extLst>
          </p:cNvPr>
          <p:cNvGraphicFramePr/>
          <p:nvPr/>
        </p:nvGraphicFramePr>
        <p:xfrm>
          <a:off x="553296" y="647011"/>
          <a:ext cx="7768169" cy="577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87B1CE1-B227-4DCB-A56E-C88D4E58852C}"/>
              </a:ext>
            </a:extLst>
          </p:cNvPr>
          <p:cNvSpPr txBox="1"/>
          <p:nvPr/>
        </p:nvSpPr>
        <p:spPr>
          <a:xfrm>
            <a:off x="137528" y="306378"/>
            <a:ext cx="8875058" cy="92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18" dirty="0">
                <a:solidFill>
                  <a:schemeClr val="bg1"/>
                </a:solidFill>
              </a:rPr>
              <a:t>Americans’ Top 4 Choices for Best Long-Term Investment</a:t>
            </a:r>
            <a:br>
              <a:rPr lang="en-US" sz="2718" dirty="0">
                <a:solidFill>
                  <a:schemeClr val="bg1"/>
                </a:solidFill>
              </a:rPr>
            </a:br>
            <a:r>
              <a:rPr lang="en-US" sz="2718" dirty="0">
                <a:solidFill>
                  <a:schemeClr val="bg1"/>
                </a:solidFill>
              </a:rPr>
              <a:t>Real Estate Continues to be the Top Choice! 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C5E98324-4247-4E6C-BE81-0417AC32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13" y="6298080"/>
            <a:ext cx="1326275" cy="30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887553">
              <a:defRPr/>
            </a:pPr>
            <a:r>
              <a:rPr lang="en-US" altLang="en-US" sz="1359" dirty="0">
                <a:solidFill>
                  <a:srgbClr val="A6A6A6"/>
                </a:solidFill>
                <a:cs typeface="Calibri" panose="020F0502020204030204" pitchFamily="34" charset="0"/>
              </a:rPr>
              <a:t>Gallup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B4642B-E544-42EE-9D09-E6D9CA05EF8E}"/>
              </a:ext>
            </a:extLst>
          </p:cNvPr>
          <p:cNvGrpSpPr/>
          <p:nvPr/>
        </p:nvGrpSpPr>
        <p:grpSpPr>
          <a:xfrm>
            <a:off x="7811048" y="1812049"/>
            <a:ext cx="785793" cy="3442953"/>
            <a:chOff x="8196875" y="1763050"/>
            <a:chExt cx="809605" cy="35472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1B82E0-12C0-4BEC-AE02-132898001065}"/>
                </a:ext>
              </a:extLst>
            </p:cNvPr>
            <p:cNvSpPr txBox="1"/>
            <p:nvPr/>
          </p:nvSpPr>
          <p:spPr>
            <a:xfrm>
              <a:off x="8196875" y="1763050"/>
              <a:ext cx="809605" cy="526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18" dirty="0">
                  <a:solidFill>
                    <a:srgbClr val="72C45A"/>
                  </a:solidFill>
                </a:rPr>
                <a:t>35%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49448B-B283-4D58-A18E-606AF7772B4C}"/>
                </a:ext>
              </a:extLst>
            </p:cNvPr>
            <p:cNvSpPr txBox="1"/>
            <p:nvPr/>
          </p:nvSpPr>
          <p:spPr>
            <a:xfrm>
              <a:off x="8253722" y="3893111"/>
              <a:ext cx="720419" cy="464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30" dirty="0">
                  <a:solidFill>
                    <a:srgbClr val="0CADEF"/>
                  </a:solidFill>
                </a:rPr>
                <a:t>21%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1F214D-5ADC-497D-99E3-96F13A673647}"/>
                </a:ext>
              </a:extLst>
            </p:cNvPr>
            <p:cNvSpPr txBox="1"/>
            <p:nvPr/>
          </p:nvSpPr>
          <p:spPr>
            <a:xfrm>
              <a:off x="8256239" y="4845778"/>
              <a:ext cx="720419" cy="4645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330" dirty="0">
                  <a:solidFill>
                    <a:srgbClr val="D6A300"/>
                  </a:solidFill>
                </a:rPr>
                <a:t>16%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EFEA96-C0D4-4CF1-9842-CC8F6FB809EB}"/>
                </a:ext>
              </a:extLst>
            </p:cNvPr>
            <p:cNvSpPr txBox="1"/>
            <p:nvPr/>
          </p:nvSpPr>
          <p:spPr>
            <a:xfrm>
              <a:off x="8254741" y="4450087"/>
              <a:ext cx="720419" cy="464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330" dirty="0">
                  <a:solidFill>
                    <a:srgbClr val="FD8700"/>
                  </a:solidFill>
                </a:rPr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217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F9D7D31-7FBF-4E40-8093-3801A556C4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6526A7-A5D9-4004-9F20-87EEDB44D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31152"/>
              </p:ext>
            </p:extLst>
          </p:nvPr>
        </p:nvGraphicFramePr>
        <p:xfrm>
          <a:off x="1417053" y="3037727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6A55AAD-D936-44FE-812D-433F80F142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2980"/>
              </p:ext>
            </p:extLst>
          </p:nvPr>
        </p:nvGraphicFramePr>
        <p:xfrm>
          <a:off x="3620463" y="3037726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71FE6-01BA-4D89-BDC4-ED12399AC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299588"/>
              </p:ext>
            </p:extLst>
          </p:nvPr>
        </p:nvGraphicFramePr>
        <p:xfrm>
          <a:off x="5776570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F48345-73F1-4907-94F8-349EEFE04925}"/>
              </a:ext>
            </a:extLst>
          </p:cNvPr>
          <p:cNvGraphicFramePr/>
          <p:nvPr/>
        </p:nvGraphicFramePr>
        <p:xfrm>
          <a:off x="6852173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BF91EE-F8AC-4945-B0B0-73206D89CA31}"/>
              </a:ext>
            </a:extLst>
          </p:cNvPr>
          <p:cNvSpPr txBox="1"/>
          <p:nvPr/>
        </p:nvSpPr>
        <p:spPr>
          <a:xfrm>
            <a:off x="1752576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$24,471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27.7%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CA447-D6C2-477C-92CE-305C58FA7731}"/>
              </a:ext>
            </a:extLst>
          </p:cNvPr>
          <p:cNvSpPr txBox="1"/>
          <p:nvPr/>
        </p:nvSpPr>
        <p:spPr>
          <a:xfrm>
            <a:off x="3944442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$4,650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76D1E-AF41-48C9-B78E-7C53CFEA73DD}"/>
              </a:ext>
            </a:extLst>
          </p:cNvPr>
          <p:cNvSpPr txBox="1"/>
          <p:nvPr/>
        </p:nvSpPr>
        <p:spPr>
          <a:xfrm>
            <a:off x="6122445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$13,978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15.8%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EBE28-E2D4-46AA-BCBB-86D5777E9B62}"/>
              </a:ext>
            </a:extLst>
          </p:cNvPr>
          <p:cNvSpPr txBox="1"/>
          <p:nvPr/>
        </p:nvSpPr>
        <p:spPr>
          <a:xfrm>
            <a:off x="3248554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C3A5D-1CE3-40B9-966E-43263EFBE392}"/>
              </a:ext>
            </a:extLst>
          </p:cNvPr>
          <p:cNvSpPr txBox="1"/>
          <p:nvPr/>
        </p:nvSpPr>
        <p:spPr>
          <a:xfrm>
            <a:off x="5414073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89248-0A10-41AE-97C8-19EF562CE3EE}"/>
              </a:ext>
            </a:extLst>
          </p:cNvPr>
          <p:cNvSpPr txBox="1"/>
          <p:nvPr/>
        </p:nvSpPr>
        <p:spPr>
          <a:xfrm>
            <a:off x="1443002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Income generated from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real estate industries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64F89-63FE-4019-9017-29B84E301DEF}"/>
              </a:ext>
            </a:extLst>
          </p:cNvPr>
          <p:cNvSpPr txBox="1"/>
          <p:nvPr/>
        </p:nvSpPr>
        <p:spPr>
          <a:xfrm>
            <a:off x="3663485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Expenditures related 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to home purchase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AEE9E-4F67-46AA-94A8-DC7FEE7365FA}"/>
              </a:ext>
            </a:extLst>
          </p:cNvPr>
          <p:cNvSpPr txBox="1"/>
          <p:nvPr/>
        </p:nvSpPr>
        <p:spPr>
          <a:xfrm>
            <a:off x="5812871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Multiplier of housing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related expenditures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8ED1-3ABC-493E-94B2-89E62D1A4262}"/>
              </a:ext>
            </a:extLst>
          </p:cNvPr>
          <p:cNvSpPr txBox="1"/>
          <p:nvPr/>
        </p:nvSpPr>
        <p:spPr>
          <a:xfrm>
            <a:off x="192403" y="364215"/>
            <a:ext cx="86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Average Economic Impact of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One Existing Home Sale in the U.S.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05E18-E27D-4384-B5C1-1A81B2A9CFD6}"/>
              </a:ext>
            </a:extLst>
          </p:cNvPr>
          <p:cNvSpPr txBox="1"/>
          <p:nvPr/>
        </p:nvSpPr>
        <p:spPr>
          <a:xfrm>
            <a:off x="2951489" y="1444817"/>
            <a:ext cx="30768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$43,099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06E669-B85A-4FA4-8BA3-484189450C8D}"/>
              </a:ext>
            </a:extLst>
          </p:cNvPr>
          <p:cNvSpPr/>
          <p:nvPr/>
        </p:nvSpPr>
        <p:spPr>
          <a:xfrm>
            <a:off x="213835" y="5172683"/>
            <a:ext cx="8678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NAR calculated the total economic impact of real estate-related industries on the state economy, as well as the expenditures that result from a single home sale.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62D3D-2E68-4080-870E-A4B2597A3F86}"/>
              </a:ext>
            </a:extLst>
          </p:cNvPr>
          <p:cNvSpPr txBox="1"/>
          <p:nvPr/>
        </p:nvSpPr>
        <p:spPr>
          <a:xfrm>
            <a:off x="8345742" y="6354995"/>
            <a:ext cx="511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23246029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B27E5-D102-4E72-8FB7-F451511B3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4" y="1344706"/>
            <a:ext cx="8454232" cy="4304677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8FA7AC60-47D2-4B3B-9868-769059F90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97" y="537883"/>
            <a:ext cx="8215268" cy="2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defTabSz="665665">
              <a:spcBef>
                <a:spcPct val="0"/>
              </a:spcBef>
              <a:buNone/>
              <a:defRPr/>
            </a:pPr>
            <a:r>
              <a:rPr lang="en-US" altLang="en-US" sz="4271" b="1" dirty="0">
                <a:solidFill>
                  <a:prstClr val="black"/>
                </a:solidFill>
              </a:rPr>
              <a:t>Baby Boomers &amp; Millennials </a:t>
            </a:r>
            <a:br>
              <a:rPr lang="en-US" altLang="en-US" sz="4271" b="1" dirty="0">
                <a:solidFill>
                  <a:prstClr val="black"/>
                </a:solidFill>
              </a:rPr>
            </a:br>
            <a:r>
              <a:rPr lang="en-US" altLang="en-US" sz="4271" b="1" dirty="0">
                <a:solidFill>
                  <a:prstClr val="black"/>
                </a:solidFill>
              </a:rPr>
              <a:t>Will Drive The Market!</a:t>
            </a:r>
            <a:endParaRPr lang="en-US" altLang="en-US" sz="4271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CFD1F1-539B-4FFF-91E2-3F5E8C5F9B64}"/>
              </a:ext>
            </a:extLst>
          </p:cNvPr>
          <p:cNvSpPr/>
          <p:nvPr/>
        </p:nvSpPr>
        <p:spPr>
          <a:xfrm>
            <a:off x="268942" y="5804140"/>
            <a:ext cx="8673352" cy="107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717" indent="-201717"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Millennials will represent over half of all mortgages in 2020 (Realtor.com)</a:t>
            </a:r>
          </a:p>
          <a:p>
            <a:pPr marL="201717" indent="-201717"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Largest Group of Millennials (4.8 million born in 1990) are turning 30</a:t>
            </a:r>
          </a:p>
          <a:p>
            <a:pPr marL="201717" indent="-201717">
              <a:buFont typeface="Arial" panose="020B0604020202020204" pitchFamily="34" charset="0"/>
              <a:buChar char="•"/>
            </a:pP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Baby Boomers are largest buyer segment for Metro Atlanta (</a:t>
            </a:r>
            <a:r>
              <a:rPr lang="en-US" sz="2118" dirty="0" err="1">
                <a:solidFill>
                  <a:prstClr val="black"/>
                </a:solidFill>
                <a:latin typeface="Calibri" panose="020F0502020204030204"/>
              </a:rPr>
              <a:t>marketNsight</a:t>
            </a:r>
            <a:r>
              <a:rPr lang="en-US" sz="2118" dirty="0">
                <a:solidFill>
                  <a:prstClr val="black"/>
                </a:solidFill>
                <a:latin typeface="Calibri" panose="020F0502020204030204"/>
              </a:rPr>
              <a:t>)</a:t>
            </a:r>
            <a:endParaRPr lang="en-US" sz="1765" dirty="0"/>
          </a:p>
        </p:txBody>
      </p:sp>
    </p:spTree>
    <p:extLst>
      <p:ext uri="{BB962C8B-B14F-4D97-AF65-F5344CB8AC3E}">
        <p14:creationId xmlns:p14="http://schemas.microsoft.com/office/powerpoint/2010/main" val="538077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D0A2D1-E4E0-4528-A4AC-709379D9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11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471999" y="955496"/>
            <a:ext cx="8400569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1.) Is this going to be like 2008?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2.) What about the impact of  job losses?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3.) When is the economy going to recover?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</a:rPr>
              <a:t>4.) What should I do right now?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331941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F9D7D31-7FBF-4E40-8093-3801A556C47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6526A7-A5D9-4004-9F20-87EEDB44DAE9}"/>
              </a:ext>
            </a:extLst>
          </p:cNvPr>
          <p:cNvGraphicFramePr/>
          <p:nvPr/>
        </p:nvGraphicFramePr>
        <p:xfrm>
          <a:off x="251297" y="3037727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6A55AAD-D936-44FE-812D-433F80F1423B}"/>
              </a:ext>
            </a:extLst>
          </p:cNvPr>
          <p:cNvGraphicFramePr/>
          <p:nvPr/>
        </p:nvGraphicFramePr>
        <p:xfrm>
          <a:off x="2454707" y="3037726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9371FE6-01BA-4D89-BDC4-ED12399ACB0B}"/>
              </a:ext>
            </a:extLst>
          </p:cNvPr>
          <p:cNvGraphicFramePr/>
          <p:nvPr/>
        </p:nvGraphicFramePr>
        <p:xfrm>
          <a:off x="4610814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F48345-73F1-4907-94F8-349EEFE04925}"/>
              </a:ext>
            </a:extLst>
          </p:cNvPr>
          <p:cNvGraphicFramePr/>
          <p:nvPr/>
        </p:nvGraphicFramePr>
        <p:xfrm>
          <a:off x="6852173" y="3037725"/>
          <a:ext cx="1930893" cy="215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8BF91EE-F8AC-4945-B0B0-73206D89CA31}"/>
              </a:ext>
            </a:extLst>
          </p:cNvPr>
          <p:cNvSpPr txBox="1"/>
          <p:nvPr/>
        </p:nvSpPr>
        <p:spPr>
          <a:xfrm>
            <a:off x="586820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$24,471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27.7%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6CA447-D6C2-477C-92CE-305C58FA7731}"/>
              </a:ext>
            </a:extLst>
          </p:cNvPr>
          <p:cNvSpPr txBox="1"/>
          <p:nvPr/>
        </p:nvSpPr>
        <p:spPr>
          <a:xfrm>
            <a:off x="2778686" y="3706480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$4,650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076D1E-AF41-48C9-B78E-7C53CFEA73DD}"/>
              </a:ext>
            </a:extLst>
          </p:cNvPr>
          <p:cNvSpPr txBox="1"/>
          <p:nvPr/>
        </p:nvSpPr>
        <p:spPr>
          <a:xfrm>
            <a:off x="4956689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$13,978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15.8%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3E322-E766-462F-A5A2-EACB1A7D76DF}"/>
              </a:ext>
            </a:extLst>
          </p:cNvPr>
          <p:cNvSpPr txBox="1"/>
          <p:nvPr/>
        </p:nvSpPr>
        <p:spPr>
          <a:xfrm>
            <a:off x="7203340" y="3706479"/>
            <a:ext cx="122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$45,317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51.3%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of total impact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EEBE28-E2D4-46AA-BCBB-86D5777E9B62}"/>
              </a:ext>
            </a:extLst>
          </p:cNvPr>
          <p:cNvSpPr txBox="1"/>
          <p:nvPr/>
        </p:nvSpPr>
        <p:spPr>
          <a:xfrm>
            <a:off x="2082798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C3A5D-1CE3-40B9-966E-43263EFBE392}"/>
              </a:ext>
            </a:extLst>
          </p:cNvPr>
          <p:cNvSpPr txBox="1"/>
          <p:nvPr/>
        </p:nvSpPr>
        <p:spPr>
          <a:xfrm>
            <a:off x="4248317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21C2F-804C-44A4-90CF-3E874AA0237C}"/>
              </a:ext>
            </a:extLst>
          </p:cNvPr>
          <p:cNvSpPr txBox="1"/>
          <p:nvPr/>
        </p:nvSpPr>
        <p:spPr>
          <a:xfrm>
            <a:off x="6431181" y="3764188"/>
            <a:ext cx="48324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389248-0A10-41AE-97C8-19EF562CE3EE}"/>
              </a:ext>
            </a:extLst>
          </p:cNvPr>
          <p:cNvSpPr txBox="1"/>
          <p:nvPr/>
        </p:nvSpPr>
        <p:spPr>
          <a:xfrm>
            <a:off x="277246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Income generated from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real estate industries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264F89-63FE-4019-9017-29B84E301DEF}"/>
              </a:ext>
            </a:extLst>
          </p:cNvPr>
          <p:cNvSpPr txBox="1"/>
          <p:nvPr/>
        </p:nvSpPr>
        <p:spPr>
          <a:xfrm>
            <a:off x="2497729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Expenditures related 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to home purchase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5AEE9E-4F67-46AA-94A8-DC7FEE7365FA}"/>
              </a:ext>
            </a:extLst>
          </p:cNvPr>
          <p:cNvSpPr txBox="1"/>
          <p:nvPr/>
        </p:nvSpPr>
        <p:spPr>
          <a:xfrm>
            <a:off x="4647115" y="2644981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Multiplier of housing</a:t>
            </a:r>
            <a:br>
              <a:rPr lang="en-US" sz="1350" dirty="0">
                <a:solidFill>
                  <a:schemeClr val="bg1"/>
                </a:solidFill>
              </a:rPr>
            </a:br>
            <a:r>
              <a:rPr lang="en-US" sz="1350" dirty="0">
                <a:solidFill>
                  <a:schemeClr val="bg1"/>
                </a:solidFill>
              </a:rPr>
              <a:t>related expenditures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74EB63-D3FF-4225-BEFE-9960FB5C0847}"/>
              </a:ext>
            </a:extLst>
          </p:cNvPr>
          <p:cNvSpPr txBox="1"/>
          <p:nvPr/>
        </p:nvSpPr>
        <p:spPr>
          <a:xfrm>
            <a:off x="6914421" y="2724222"/>
            <a:ext cx="18477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New home construction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038ED1-3ABC-493E-94B2-89E62D1A4262}"/>
              </a:ext>
            </a:extLst>
          </p:cNvPr>
          <p:cNvSpPr txBox="1"/>
          <p:nvPr/>
        </p:nvSpPr>
        <p:spPr>
          <a:xfrm>
            <a:off x="192403" y="364215"/>
            <a:ext cx="866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</a:rPr>
              <a:t>Average Economic Impact of 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</a:rPr>
              <a:t>One New Home Sale in the U.S.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F205E18-E27D-4384-B5C1-1A81B2A9CFD6}"/>
              </a:ext>
            </a:extLst>
          </p:cNvPr>
          <p:cNvSpPr txBox="1"/>
          <p:nvPr/>
        </p:nvSpPr>
        <p:spPr>
          <a:xfrm>
            <a:off x="2951489" y="1444817"/>
            <a:ext cx="307689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B0F0"/>
                </a:solidFill>
              </a:rPr>
              <a:t>$88,416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06E669-B85A-4FA4-8BA3-484189450C8D}"/>
              </a:ext>
            </a:extLst>
          </p:cNvPr>
          <p:cNvSpPr/>
          <p:nvPr/>
        </p:nvSpPr>
        <p:spPr>
          <a:xfrm>
            <a:off x="213835" y="5172683"/>
            <a:ext cx="86788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NAR calculated the total economic impact of real estate-related industries on the state economy, as well as the expenditures that result from a single home sale, including aspects like home construction costs, real estate brokerage, mortgage lending and title insurance.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162D3D-2E68-4080-870E-A4B2597A3F86}"/>
              </a:ext>
            </a:extLst>
          </p:cNvPr>
          <p:cNvSpPr txBox="1"/>
          <p:nvPr/>
        </p:nvSpPr>
        <p:spPr>
          <a:xfrm>
            <a:off x="8345742" y="6354995"/>
            <a:ext cx="511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878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1E047DB0-8C1C-DB45-BB36-242181143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50" y="575497"/>
            <a:ext cx="8130298" cy="6282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DEF87-F335-4DB5-B4EC-B7411902EF8E}"/>
              </a:ext>
            </a:extLst>
          </p:cNvPr>
          <p:cNvSpPr txBox="1"/>
          <p:nvPr/>
        </p:nvSpPr>
        <p:spPr>
          <a:xfrm>
            <a:off x="67234" y="207327"/>
            <a:ext cx="900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Average Economic Impact of One Home Sale by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B51072-4B74-4A93-A704-97481AD15D47}"/>
              </a:ext>
            </a:extLst>
          </p:cNvPr>
          <p:cNvSpPr txBox="1"/>
          <p:nvPr/>
        </p:nvSpPr>
        <p:spPr>
          <a:xfrm>
            <a:off x="8210374" y="6366767"/>
            <a:ext cx="555182" cy="283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NAR</a:t>
            </a:r>
          </a:p>
        </p:txBody>
      </p:sp>
    </p:spTree>
    <p:extLst>
      <p:ext uri="{BB962C8B-B14F-4D97-AF65-F5344CB8AC3E}">
        <p14:creationId xmlns:p14="http://schemas.microsoft.com/office/powerpoint/2010/main" val="145692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5C7F22-F5B8-D54D-8682-89F682A023C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2DD9A0-80CE-4C35-9C0B-AFFD0741274A}"/>
              </a:ext>
            </a:extLst>
          </p:cNvPr>
          <p:cNvGraphicFramePr/>
          <p:nvPr/>
        </p:nvGraphicFramePr>
        <p:xfrm>
          <a:off x="344774" y="289919"/>
          <a:ext cx="8304551" cy="106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C47CF7-9656-4825-9909-65D4152863A2}"/>
              </a:ext>
            </a:extLst>
          </p:cNvPr>
          <p:cNvSpPr/>
          <p:nvPr/>
        </p:nvSpPr>
        <p:spPr>
          <a:xfrm>
            <a:off x="0" y="28991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U.S. Homeownership % Rates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05AB8C4-5B7E-4DD9-A706-D52F9A63F840}"/>
              </a:ext>
            </a:extLst>
          </p:cNvPr>
          <p:cNvGraphicFramePr/>
          <p:nvPr>
            <p:extLst/>
          </p:nvPr>
        </p:nvGraphicFramePr>
        <p:xfrm>
          <a:off x="344774" y="1350497"/>
          <a:ext cx="8574143" cy="498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3723C6-2EFD-D34F-AA7C-4B2A0892768D}"/>
              </a:ext>
            </a:extLst>
          </p:cNvPr>
          <p:cNvSpPr txBox="1"/>
          <p:nvPr/>
        </p:nvSpPr>
        <p:spPr>
          <a:xfrm>
            <a:off x="344774" y="1051040"/>
            <a:ext cx="1495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Q1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6C1DD-4B47-43ED-98F3-673391FB9D3D}"/>
              </a:ext>
            </a:extLst>
          </p:cNvPr>
          <p:cNvSpPr txBox="1"/>
          <p:nvPr/>
        </p:nvSpPr>
        <p:spPr>
          <a:xfrm>
            <a:off x="8010757" y="647450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</p:spTree>
    <p:extLst>
      <p:ext uri="{BB962C8B-B14F-4D97-AF65-F5344CB8AC3E}">
        <p14:creationId xmlns:p14="http://schemas.microsoft.com/office/powerpoint/2010/main" val="131250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D4350F-F790-7C4F-92ED-5CFE95F9BA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E67BC-D3B9-4D73-B514-C4C067DE5F27}"/>
              </a:ext>
            </a:extLst>
          </p:cNvPr>
          <p:cNvSpPr txBox="1"/>
          <p:nvPr/>
        </p:nvSpPr>
        <p:spPr>
          <a:xfrm>
            <a:off x="8010757" y="6474501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Census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7C026A-C6F6-4066-B479-8B6DCC5C37C0}"/>
              </a:ext>
            </a:extLst>
          </p:cNvPr>
          <p:cNvGraphicFramePr/>
          <p:nvPr>
            <p:extLst/>
          </p:nvPr>
        </p:nvGraphicFramePr>
        <p:xfrm>
          <a:off x="205438" y="1280160"/>
          <a:ext cx="8733124" cy="519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1DA4A69-CD5B-469C-8BDB-8C9AB713548C}"/>
              </a:ext>
            </a:extLst>
          </p:cNvPr>
          <p:cNvGrpSpPr/>
          <p:nvPr/>
        </p:nvGrpSpPr>
        <p:grpSpPr>
          <a:xfrm>
            <a:off x="344774" y="21847"/>
            <a:ext cx="8304551" cy="1390701"/>
            <a:chOff x="344774" y="289918"/>
            <a:chExt cx="8304551" cy="1390701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8D2DD9A0-80CE-4C35-9C0B-AFFD0741274A}"/>
                </a:ext>
              </a:extLst>
            </p:cNvPr>
            <p:cNvGraphicFramePr/>
            <p:nvPr>
              <p:extLst/>
            </p:nvPr>
          </p:nvGraphicFramePr>
          <p:xfrm>
            <a:off x="344774" y="289919"/>
            <a:ext cx="8304551" cy="10605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C47CF7-9656-4825-9909-65D4152863A2}"/>
                </a:ext>
              </a:extLst>
            </p:cNvPr>
            <p:cNvSpPr/>
            <p:nvPr/>
          </p:nvSpPr>
          <p:spPr>
            <a:xfrm>
              <a:off x="344774" y="289918"/>
              <a:ext cx="81846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Homeownership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Rates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E7C210-BD66-40E7-9EF8-9B9957C889FF}"/>
                </a:ext>
              </a:extLst>
            </p:cNvPr>
            <p:cNvSpPr txBox="1"/>
            <p:nvPr/>
          </p:nvSpPr>
          <p:spPr>
            <a:xfrm>
              <a:off x="371861" y="1218954"/>
              <a:ext cx="4092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U.S. Percentage Last 4 Quarters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806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5ECF7E-B4B9-454B-9492-449686030F7A}"/>
              </a:ext>
            </a:extLst>
          </p:cNvPr>
          <p:cNvSpPr/>
          <p:nvPr/>
        </p:nvSpPr>
        <p:spPr>
          <a:xfrm>
            <a:off x="0" y="0"/>
            <a:ext cx="9144000" cy="5902504"/>
          </a:xfrm>
          <a:prstGeom prst="rect">
            <a:avLst/>
          </a:prstGeom>
          <a:solidFill>
            <a:srgbClr val="3348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2B45A-E2A9-45A9-9CF6-D28F2C847390}"/>
              </a:ext>
            </a:extLst>
          </p:cNvPr>
          <p:cNvSpPr txBox="1"/>
          <p:nvPr/>
        </p:nvSpPr>
        <p:spPr>
          <a:xfrm>
            <a:off x="471999" y="955496"/>
            <a:ext cx="8200002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1.) When is the economy going to recover?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2.) Are we going into a recession?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3.) Is this going to be like 2008?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4.) What about all those job losses?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5.) What should I do right now?</a:t>
            </a: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B658D-CD05-4EB6-B150-E2ABEAE14157}"/>
              </a:ext>
            </a:extLst>
          </p:cNvPr>
          <p:cNvSpPr txBox="1"/>
          <p:nvPr/>
        </p:nvSpPr>
        <p:spPr>
          <a:xfrm flipH="1">
            <a:off x="0" y="601123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Be smart…be patient…but most of all – Stay Safe</a:t>
            </a:r>
          </a:p>
        </p:txBody>
      </p:sp>
    </p:spTree>
    <p:extLst>
      <p:ext uri="{BB962C8B-B14F-4D97-AF65-F5344CB8AC3E}">
        <p14:creationId xmlns:p14="http://schemas.microsoft.com/office/powerpoint/2010/main" val="357657376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1844</Words>
  <Application>Microsoft Office PowerPoint</Application>
  <PresentationFormat>On-screen Show (4:3)</PresentationFormat>
  <Paragraphs>354</Paragraphs>
  <Slides>42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Calibri Regular</vt:lpstr>
      <vt:lpstr>Times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Floyd</dc:creator>
  <cp:lastModifiedBy>Tony Floyd</cp:lastModifiedBy>
  <cp:revision>35</cp:revision>
  <dcterms:created xsi:type="dcterms:W3CDTF">2020-04-12T21:28:14Z</dcterms:created>
  <dcterms:modified xsi:type="dcterms:W3CDTF">2020-06-30T13:09:48Z</dcterms:modified>
</cp:coreProperties>
</file>