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  <p:sldMasterId id="2147484211" r:id="rId4"/>
    <p:sldMasterId id="2147484223" r:id="rId5"/>
    <p:sldMasterId id="2147484235" r:id="rId6"/>
  </p:sldMasterIdLst>
  <p:notesMasterIdLst>
    <p:notesMasterId r:id="rId42"/>
  </p:notesMasterIdLst>
  <p:handoutMasterIdLst>
    <p:handoutMasterId r:id="rId43"/>
  </p:handoutMasterIdLst>
  <p:sldIdLst>
    <p:sldId id="887" r:id="rId7"/>
    <p:sldId id="3203" r:id="rId8"/>
    <p:sldId id="259" r:id="rId9"/>
    <p:sldId id="3213" r:id="rId10"/>
    <p:sldId id="3329" r:id="rId11"/>
    <p:sldId id="3215" r:id="rId12"/>
    <p:sldId id="3321" r:id="rId13"/>
    <p:sldId id="3338" r:id="rId14"/>
    <p:sldId id="3306" r:id="rId15"/>
    <p:sldId id="3153" r:id="rId16"/>
    <p:sldId id="3328" r:id="rId17"/>
    <p:sldId id="3339" r:id="rId18"/>
    <p:sldId id="1748" r:id="rId19"/>
    <p:sldId id="3193" r:id="rId20"/>
    <p:sldId id="3157" r:id="rId21"/>
    <p:sldId id="3332" r:id="rId22"/>
    <p:sldId id="895" r:id="rId23"/>
    <p:sldId id="829" r:id="rId24"/>
    <p:sldId id="1724" r:id="rId25"/>
    <p:sldId id="1725" r:id="rId26"/>
    <p:sldId id="3327" r:id="rId27"/>
    <p:sldId id="801" r:id="rId28"/>
    <p:sldId id="856" r:id="rId29"/>
    <p:sldId id="1726" r:id="rId30"/>
    <p:sldId id="892" r:id="rId31"/>
    <p:sldId id="803" r:id="rId32"/>
    <p:sldId id="3340" r:id="rId33"/>
    <p:sldId id="3341" r:id="rId34"/>
    <p:sldId id="2961" r:id="rId35"/>
    <p:sldId id="2958" r:id="rId36"/>
    <p:sldId id="874" r:id="rId37"/>
    <p:sldId id="880" r:id="rId38"/>
    <p:sldId id="875" r:id="rId39"/>
    <p:sldId id="3304" r:id="rId40"/>
    <p:sldId id="977" r:id="rId41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 varScale="1">
        <p:scale>
          <a:sx n="92" d="100"/>
          <a:sy n="92" d="100"/>
        </p:scale>
        <p:origin x="933" y="57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31.xml"/><Relationship Id="rId3" Type="http://schemas.openxmlformats.org/officeDocument/2006/relationships/slide" Target="slides/slide20.xml"/><Relationship Id="rId7" Type="http://schemas.openxmlformats.org/officeDocument/2006/relationships/slide" Target="slides/slide24.xml"/><Relationship Id="rId12" Type="http://schemas.openxmlformats.org/officeDocument/2006/relationships/slide" Target="slides/slide30.xml"/><Relationship Id="rId2" Type="http://schemas.openxmlformats.org/officeDocument/2006/relationships/slide" Target="slides/slide19.xml"/><Relationship Id="rId16" Type="http://schemas.openxmlformats.org/officeDocument/2006/relationships/slide" Target="slides/slide35.xml"/><Relationship Id="rId1" Type="http://schemas.openxmlformats.org/officeDocument/2006/relationships/slide" Target="slides/slide18.xml"/><Relationship Id="rId6" Type="http://schemas.openxmlformats.org/officeDocument/2006/relationships/slide" Target="slides/slide23.xml"/><Relationship Id="rId11" Type="http://schemas.openxmlformats.org/officeDocument/2006/relationships/slide" Target="slides/slide29.xml"/><Relationship Id="rId5" Type="http://schemas.openxmlformats.org/officeDocument/2006/relationships/slide" Target="slides/slide22.xml"/><Relationship Id="rId15" Type="http://schemas.openxmlformats.org/officeDocument/2006/relationships/slide" Target="slides/slide33.xml"/><Relationship Id="rId10" Type="http://schemas.openxmlformats.org/officeDocument/2006/relationships/slide" Target="slides/slide28.xml"/><Relationship Id="rId4" Type="http://schemas.openxmlformats.org/officeDocument/2006/relationships/slide" Target="slides/slide21.xml"/><Relationship Id="rId9" Type="http://schemas.openxmlformats.org/officeDocument/2006/relationships/slide" Target="slides/slide27.xml"/><Relationship Id="rId14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54533071174368E-2"/>
          <c:y val="1.9766009761126406E-2"/>
          <c:w val="0.96707694403339728"/>
          <c:h val="0.96013940991093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95-44E2-8759-5991DAA4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5-44E2-8759-5991DAA42513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95-44E2-8759-5991DAA42513}"/>
              </c:ext>
            </c:extLst>
          </c:dPt>
          <c:dPt>
            <c:idx val="3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95-44E2-8759-5991DAA42513}"/>
              </c:ext>
            </c:extLst>
          </c:dPt>
          <c:dPt>
            <c:idx val="4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95-44E2-8759-5991DAA42513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95-44E2-8759-5991DAA42513}"/>
              </c:ext>
            </c:extLst>
          </c:dPt>
          <c:dPt>
            <c:idx val="6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95-44E2-8759-5991DAA4251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5-44E2-8759-5991DAA4251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95-44E2-8759-5991DAA4251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5-44E2-8759-5991DAA425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1.4M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95-44E2-8759-5991DAA42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5-44E2-8759-5991DAA42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95-44E2-8759-5991DAA42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95-44E2-8759-5991DAA425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272K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95-44E2-8759-5991DAA425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225K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5-44E2-8759-5991DAA425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127K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95-44E2-8759-5991DAA4251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-77K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5-44E2-8759-5991DAA425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-148K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95-44E2-8759-5991DAA425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-585K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5-44E2-8759-5991DAA42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 Service and Bars</c:v>
                </c:pt>
                <c:pt idx="1">
                  <c:v>Construction</c:v>
                </c:pt>
                <c:pt idx="2">
                  <c:v>Education &amp; Health Services</c:v>
                </c:pt>
                <c:pt idx="3">
                  <c:v>Retail</c:v>
                </c:pt>
                <c:pt idx="4">
                  <c:v>Other Services</c:v>
                </c:pt>
                <c:pt idx="5">
                  <c:v>Manufacturing</c:v>
                </c:pt>
                <c:pt idx="6">
                  <c:v>Professional Services</c:v>
                </c:pt>
                <c:pt idx="7">
                  <c:v>All Others</c:v>
                </c:pt>
                <c:pt idx="8">
                  <c:v>Hotels</c:v>
                </c:pt>
                <c:pt idx="9">
                  <c:v>Government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1400000</c:v>
                </c:pt>
                <c:pt idx="1">
                  <c:v>464000</c:v>
                </c:pt>
                <c:pt idx="2">
                  <c:v>424000</c:v>
                </c:pt>
                <c:pt idx="3">
                  <c:v>368000</c:v>
                </c:pt>
                <c:pt idx="4">
                  <c:v>272000</c:v>
                </c:pt>
                <c:pt idx="5">
                  <c:v>225000</c:v>
                </c:pt>
                <c:pt idx="6">
                  <c:v>127000</c:v>
                </c:pt>
                <c:pt idx="7">
                  <c:v>-77000</c:v>
                </c:pt>
                <c:pt idx="8">
                  <c:v>-148000</c:v>
                </c:pt>
                <c:pt idx="9">
                  <c:v>-585000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5-44E2-8759-5991DAA4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94925951"/>
        <c:axId val="533493631"/>
      </c:barChart>
      <c:catAx>
        <c:axId val="89492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93631"/>
        <c:crosses val="autoZero"/>
        <c:auto val="1"/>
        <c:lblAlgn val="ctr"/>
        <c:lblOffset val="100"/>
        <c:noMultiLvlLbl val="0"/>
      </c:catAx>
      <c:valAx>
        <c:axId val="533493631"/>
        <c:scaling>
          <c:orientation val="minMax"/>
          <c:max val="1600000"/>
          <c:min val="-700000.00000000012"/>
        </c:scaling>
        <c:delete val="1"/>
        <c:axPos val="l"/>
        <c:numFmt formatCode="#,##0" sourceLinked="1"/>
        <c:majorTickMark val="out"/>
        <c:minorTickMark val="none"/>
        <c:tickLblPos val="nextTo"/>
        <c:crossAx val="89492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15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140</c:v>
                </c:pt>
                <c:pt idx="1">
                  <c:v>1333</c:v>
                </c:pt>
                <c:pt idx="2">
                  <c:v>4037</c:v>
                </c:pt>
                <c:pt idx="3">
                  <c:v>634</c:v>
                </c:pt>
                <c:pt idx="4">
                  <c:v>82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128</c:v>
                </c:pt>
                <c:pt idx="1">
                  <c:v>-955</c:v>
                </c:pt>
                <c:pt idx="2">
                  <c:v>-1585</c:v>
                </c:pt>
                <c:pt idx="3">
                  <c:v>-424</c:v>
                </c:pt>
                <c:pt idx="4">
                  <c:v>-59</c:v>
                </c:pt>
                <c:pt idx="5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0</c:formatCode>
                <c:ptCount val="29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  <c:pt idx="25">
                  <c:v>18570</c:v>
                </c:pt>
                <c:pt idx="26">
                  <c:v>20220</c:v>
                </c:pt>
                <c:pt idx="27">
                  <c:v>20649</c:v>
                </c:pt>
                <c:pt idx="28">
                  <c:v>19633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865194496954095E-3"/>
                  <c:y val="5.9455646695725983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1.376345256188239E-3"/>
                  <c:y val="1.668153965974271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3.2</c:v>
                </c:pt>
                <c:pt idx="1">
                  <c:v>1.9</c:v>
                </c:pt>
                <c:pt idx="2">
                  <c:v>2.7</c:v>
                </c:pt>
                <c:pt idx="3">
                  <c:v>3.5</c:v>
                </c:pt>
                <c:pt idx="4">
                  <c:v>13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multiLvlStrRef>
              <c:f>Sheet1!$A$1:$F$2</c:f>
              <c:multiLvlStrCache>
                <c:ptCount val="6"/>
                <c:lvl>
                  <c:pt idx="0">
                    <c:v>46</c:v>
                  </c:pt>
                  <c:pt idx="1">
                    <c:v>35</c:v>
                  </c:pt>
                  <c:pt idx="2">
                    <c:v>54</c:v>
                  </c:pt>
                  <c:pt idx="3">
                    <c:v>73</c:v>
                  </c:pt>
                  <c:pt idx="4">
                    <c:v>119</c:v>
                  </c:pt>
                  <c:pt idx="5">
                    <c:v>210</c:v>
                  </c:pt>
                </c:lvl>
                <c:lvl>
                  <c:pt idx="0">
                    <c:v>&lt; $100K</c:v>
                  </c:pt>
                  <c:pt idx="1">
                    <c:v>$100K-$200K</c:v>
                  </c:pt>
                  <c:pt idx="2">
                    <c:v>$200K-$500K</c:v>
                  </c:pt>
                  <c:pt idx="3">
                    <c:v>$500K-1 Mil</c:v>
                  </c:pt>
                  <c:pt idx="4">
                    <c:v>$1 Mil - $2 Mil</c:v>
                  </c:pt>
                  <c:pt idx="5">
                    <c:v>$2 Mil +</c:v>
                  </c:pt>
                </c:lvl>
              </c:multiLvlStrCache>
            </c:multiLvl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46</c:v>
                </c:pt>
                <c:pt idx="1">
                  <c:v>35</c:v>
                </c:pt>
                <c:pt idx="2">
                  <c:v>54</c:v>
                </c:pt>
                <c:pt idx="3">
                  <c:v>73</c:v>
                </c:pt>
                <c:pt idx="4">
                  <c:v>119</c:v>
                </c:pt>
                <c:pt idx="5">
                  <c:v>210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1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multiLvlStrRef>
              <c:f>Sheet1!$A$1:$F$2</c:f>
              <c:multiLvlStrCache>
                <c:ptCount val="6"/>
                <c:lvl>
                  <c:pt idx="0">
                    <c:v>86%</c:v>
                  </c:pt>
                  <c:pt idx="1">
                    <c:v>97%</c:v>
                  </c:pt>
                  <c:pt idx="2">
                    <c:v>97%</c:v>
                  </c:pt>
                  <c:pt idx="3">
                    <c:v>97%</c:v>
                  </c:pt>
                  <c:pt idx="4">
                    <c:v>93%</c:v>
                  </c:pt>
                  <c:pt idx="5">
                    <c:v>73%</c:v>
                  </c:pt>
                </c:lvl>
                <c:lvl>
                  <c:pt idx="0">
                    <c:v>&lt; $100K</c:v>
                  </c:pt>
                  <c:pt idx="1">
                    <c:v>$100K-$200K</c:v>
                  </c:pt>
                  <c:pt idx="2">
                    <c:v>$200K-$500K</c:v>
                  </c:pt>
                  <c:pt idx="3">
                    <c:v>$500K-1 Mil</c:v>
                  </c:pt>
                  <c:pt idx="4">
                    <c:v>$1 Mil - $2 Mil</c:v>
                  </c:pt>
                  <c:pt idx="5">
                    <c:v>$2 Mil +</c:v>
                  </c:pt>
                </c:lvl>
              </c:multiLvlStrCache>
            </c:multiLvlStrRef>
          </c:cat>
          <c:val>
            <c:numRef>
              <c:f>Sheet1!$A$2:$F$2</c:f>
              <c:numCache>
                <c:formatCode>0%</c:formatCode>
                <c:ptCount val="6"/>
                <c:pt idx="0">
                  <c:v>0.86</c:v>
                </c:pt>
                <c:pt idx="1">
                  <c:v>0.97</c:v>
                </c:pt>
                <c:pt idx="2">
                  <c:v>0.97</c:v>
                </c:pt>
                <c:pt idx="3">
                  <c:v>0.97</c:v>
                </c:pt>
                <c:pt idx="4">
                  <c:v>0.93</c:v>
                </c:pt>
                <c:pt idx="5">
                  <c:v>0.73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"$"#,##0</c:formatCode>
                <c:ptCount val="29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304</c:v>
                </c:pt>
                <c:pt idx="25">
                  <c:v>311</c:v>
                </c:pt>
                <c:pt idx="26">
                  <c:v>324</c:v>
                </c:pt>
                <c:pt idx="27">
                  <c:v>330</c:v>
                </c:pt>
                <c:pt idx="28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Sheet1!$B$1:$DT$1</c:f>
              <c:strCache>
                <c:ptCount val="12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  <c:pt idx="121">
                  <c:v>Feb</c:v>
                </c:pt>
                <c:pt idx="122">
                  <c:v>Mar</c:v>
                </c:pt>
              </c:strCache>
            </c:strRef>
          </c:cat>
          <c:val>
            <c:numRef>
              <c:f>Sheet1!$B$2:$DT$2</c:f>
              <c:numCache>
                <c:formatCode>General</c:formatCode>
                <c:ptCount val="123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  <c:pt idx="119">
                  <c:v>154.80000000000001</c:v>
                </c:pt>
                <c:pt idx="120">
                  <c:v>155.03</c:v>
                </c:pt>
                <c:pt idx="121">
                  <c:v>155.77000000000001</c:v>
                </c:pt>
                <c:pt idx="122">
                  <c:v>157.30000000000001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8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49982452417E-2"/>
          <c:y val="9.2227208153877385E-3"/>
          <c:w val="0.94285370753236852"/>
          <c:h val="0.7616359380138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152.51</c:v>
                </c:pt>
                <c:pt idx="25">
                  <c:v>156.02000000000001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A-AD04-43BC-9532-BEFAC97F9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27313690534679E-2"/>
          <c:y val="0"/>
          <c:w val="0.96434537261893061"/>
          <c:h val="0.8442126440185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45F092-0ED6-4ADB-B232-DAD15DD6AF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3EB-BDF3-288809B7D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70-43EB-BDF3-288809B7DE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70-43EB-BDF3-288809B7DE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70-43EB-BDF3-288809B7D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70-43EB-BDF3-288809B7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4.4000000000000004</c:v>
                </c:pt>
                <c:pt idx="3">
                  <c:v>14.7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3EB-BDF3-288809B7D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Misclassification Error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1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0-43EB-BDF3-288809B7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0536191"/>
        <c:axId val="1642778479"/>
      </c:barChart>
      <c:catAx>
        <c:axId val="18005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778479"/>
        <c:crosses val="autoZero"/>
        <c:auto val="1"/>
        <c:lblAlgn val="ctr"/>
        <c:lblOffset val="100"/>
        <c:noMultiLvlLbl val="0"/>
      </c:catAx>
      <c:valAx>
        <c:axId val="16427784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053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85935691507085E-2"/>
          <c:y val="0.18803274080433774"/>
          <c:w val="0.48325074748382207"/>
          <c:h val="0.20513109779899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1337923</c:v>
                </c:pt>
                <c:pt idx="1">
                  <c:v>1209443</c:v>
                </c:pt>
                <c:pt idx="2">
                  <c:v>870811</c:v>
                </c:pt>
                <c:pt idx="3">
                  <c:v>809784</c:v>
                </c:pt>
                <c:pt idx="4">
                  <c:v>749342</c:v>
                </c:pt>
                <c:pt idx="5">
                  <c:v>489053</c:v>
                </c:pt>
                <c:pt idx="6">
                  <c:v>465312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09043607353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4.1698377497288122E-2"/>
          <c:w val="0.9032766739320891"/>
          <c:h val="0.89943546693435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Recession 2006-2016 </c:v>
                </c:pt>
              </c:strCache>
            </c:strRef>
          </c:tx>
          <c:spPr>
            <a:ln w="762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Depression 1929-1942</c:v>
                </c:pt>
              </c:strCache>
            </c:strRef>
          </c:tx>
          <c:spPr>
            <a:ln w="762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Goldman Projections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-15</c:v>
                </c:pt>
                <c:pt idx="2">
                  <c:v>-7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Morgan Projections</c:v>
                </c:pt>
              </c:strCache>
            </c:strRef>
          </c:tx>
          <c:spPr>
            <a:ln w="12700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DF-EA44-A9D0-CFD4080ABA7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DF-EA44-A9D0-CFD4080ABA78}"/>
              </c:ext>
            </c:extLst>
          </c:dPt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-20</c:v>
                </c:pt>
                <c:pt idx="2">
                  <c:v>-8.8000000000000007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61-4C92-BC33-4960D968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2940196102987775"/>
          <c:w val="0.42479879097344453"/>
          <c:h val="0.214944134347309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00B0F0"/>
              </a:solidFill>
              <a:miter lim="800000"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D1-A44F-95B0-3613C74BDFB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1-A44F-95B0-3613C74BDFB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1-A44F-95B0-3613C74BDFB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DCA2-2D49-8F8E-D9119CCF178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 cmpd="sng">
                <a:solidFill>
                  <a:srgbClr val="00B0F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D1-A44F-95B0-3613C74BDFB8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00B0F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A2-2D49-8F8E-D9119CCF178B}"/>
              </c:ext>
            </c:extLst>
          </c:dPt>
          <c:cat>
            <c:strRef>
              <c:f>Sheet1!$A$2:$A$13</c:f>
              <c:strCache>
                <c:ptCount val="12"/>
                <c:pt idx="0">
                  <c:v>March 25</c:v>
                </c:pt>
                <c:pt idx="1">
                  <c:v>April 1</c:v>
                </c:pt>
                <c:pt idx="2">
                  <c:v>April 8</c:v>
                </c:pt>
                <c:pt idx="3">
                  <c:v>April 15</c:v>
                </c:pt>
                <c:pt idx="4">
                  <c:v>April 22</c:v>
                </c:pt>
                <c:pt idx="5">
                  <c:v>April 29</c:v>
                </c:pt>
                <c:pt idx="6">
                  <c:v>May 6</c:v>
                </c:pt>
                <c:pt idx="7">
                  <c:v>May 13</c:v>
                </c:pt>
                <c:pt idx="8">
                  <c:v>May 20</c:v>
                </c:pt>
                <c:pt idx="9">
                  <c:v>May 27</c:v>
                </c:pt>
                <c:pt idx="10">
                  <c:v>June 3</c:v>
                </c:pt>
                <c:pt idx="11">
                  <c:v>June 10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-0.1</c:v>
                </c:pt>
                <c:pt idx="1">
                  <c:v>-0.25</c:v>
                </c:pt>
                <c:pt idx="2">
                  <c:v>-0.35</c:v>
                </c:pt>
                <c:pt idx="3">
                  <c:v>-0.3</c:v>
                </c:pt>
                <c:pt idx="4">
                  <c:v>-0.2</c:v>
                </c:pt>
                <c:pt idx="5">
                  <c:v>-0.19</c:v>
                </c:pt>
                <c:pt idx="6">
                  <c:v>-0.1</c:v>
                </c:pt>
                <c:pt idx="7">
                  <c:v>-0.01</c:v>
                </c:pt>
                <c:pt idx="8">
                  <c:v>0.1</c:v>
                </c:pt>
                <c:pt idx="9">
                  <c:v>0.15</c:v>
                </c:pt>
                <c:pt idx="10">
                  <c:v>0.19</c:v>
                </c:pt>
                <c:pt idx="11">
                  <c:v>0.24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FD1-A44F-95B0-3613C74BD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010096"/>
        <c:axId val="716959584"/>
      </c:lineChart>
      <c:dateAx>
        <c:axId val="7170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59584"/>
        <c:crosses val="autoZero"/>
        <c:auto val="0"/>
        <c:lblOffset val="100"/>
        <c:baseTimeUnit val="days"/>
      </c:dateAx>
      <c:valAx>
        <c:axId val="7169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0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1406340522049E-2"/>
          <c:y val="0.13232203492938735"/>
          <c:w val="0.90494041761047317"/>
          <c:h val="0.7456627310636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Real Estate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9D-4C76-917E-63ACA2F4E75D}"/>
              </c:ext>
            </c:extLst>
          </c:dPt>
          <c:dLbls>
            <c:dLbl>
              <c:idx val="0"/>
              <c:layout>
                <c:manualLayout>
                  <c:x val="-0.12757585117037801"/>
                  <c:y val="-4.7145060509518895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Stocks</c:v>
                </c:pt>
              </c:strCache>
            </c:strRef>
          </c:tx>
          <c:spPr>
            <a:ln w="76200" cap="rnd">
              <a:solidFill>
                <a:srgbClr val="0CADEF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0CADEF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D-4C76-917E-63ACA2F4E75D}"/>
              </c:ext>
            </c:extLst>
          </c:dPt>
          <c:dLbls>
            <c:dLbl>
              <c:idx val="0"/>
              <c:layout>
                <c:manualLayout>
                  <c:x val="-0.12513731375806392"/>
                  <c:y val="2.580279681123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CAD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  <c:pt idx="9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9D-4C76-917E-63ACA2F4E75D}"/>
              </c:ext>
            </c:extLst>
          </c:dPt>
          <c:dLbls>
            <c:dLbl>
              <c:idx val="0"/>
              <c:layout>
                <c:manualLayout>
                  <c:x val="-0.12515106231227655"/>
                  <c:y val="3.860815503020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  <c:pt idx="9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Gold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4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D-4C76-917E-63ACA2F4E75D}"/>
              </c:ext>
            </c:extLst>
          </c:dPt>
          <c:dLbls>
            <c:dLbl>
              <c:idx val="0"/>
              <c:layout>
                <c:manualLayout>
                  <c:x val="9.6600586709592613E-3"/>
                  <c:y val="-3.2205475920717021E-2"/>
                </c:manualLayout>
              </c:layout>
              <c:spPr>
                <a:solidFill>
                  <a:srgbClr val="2F393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0%</c:formatCode>
                <c:ptCount val="10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25448"/>
        <c:axId val="396630696"/>
      </c:lineChart>
      <c:catAx>
        <c:axId val="3966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30696"/>
        <c:crosses val="autoZero"/>
        <c:auto val="1"/>
        <c:lblAlgn val="ctr"/>
        <c:lblOffset val="100"/>
        <c:noMultiLvlLbl val="0"/>
      </c:catAx>
      <c:valAx>
        <c:axId val="396630696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3966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2252523603141E-2"/>
          <c:y val="7.1174432841945912E-2"/>
          <c:w val="0.79444478438054367"/>
          <c:h val="0.15975911138208129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  <c:pt idx="25">
                  <c:v>7277</c:v>
                </c:pt>
                <c:pt idx="26">
                  <c:v>9141</c:v>
                </c:pt>
                <c:pt idx="27">
                  <c:v>9203</c:v>
                </c:pt>
                <c:pt idx="28">
                  <c:v>9476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  <c:pt idx="25">
                  <c:v>7925</c:v>
                </c:pt>
                <c:pt idx="26">
                  <c:v>7463</c:v>
                </c:pt>
                <c:pt idx="27">
                  <c:v>6784</c:v>
                </c:pt>
                <c:pt idx="28">
                  <c:v>10436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28550493643272262"/>
          <c:y val="0.12806998031742411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  <c:pt idx="25">
                  <c:v>9935</c:v>
                </c:pt>
                <c:pt idx="26">
                  <c:v>12342</c:v>
                </c:pt>
                <c:pt idx="27">
                  <c:v>12948</c:v>
                </c:pt>
                <c:pt idx="28">
                  <c:v>13926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6325</c:v>
                </c:pt>
                <c:pt idx="24">
                  <c:v>10065</c:v>
                </c:pt>
                <c:pt idx="25">
                  <c:v>9352</c:v>
                </c:pt>
                <c:pt idx="26">
                  <c:v>11673</c:v>
                </c:pt>
                <c:pt idx="27">
                  <c:v>9469</c:v>
                </c:pt>
                <c:pt idx="28">
                  <c:v>10971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435657345886079"/>
          <c:y val="2.0281578076256381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  <c:pt idx="25">
                  <c:v>5699</c:v>
                </c:pt>
                <c:pt idx="26">
                  <c:v>7582</c:v>
                </c:pt>
                <c:pt idx="27">
                  <c:v>8052</c:v>
                </c:pt>
                <c:pt idx="28">
                  <c:v>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7628</c:v>
                </c:pt>
                <c:pt idx="24">
                  <c:v>5508</c:v>
                </c:pt>
                <c:pt idx="25">
                  <c:v>6570</c:v>
                </c:pt>
                <c:pt idx="26">
                  <c:v>8048</c:v>
                </c:pt>
                <c:pt idx="27">
                  <c:v>6669</c:v>
                </c:pt>
                <c:pt idx="28">
                  <c:v>6533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Sheet1!$B$4:$AD$4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0-25AC-4561-8263-183D4B721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https://pulsenomics.com/surveys/</a:t>
            </a:r>
          </a:p>
          <a:p>
            <a:r>
              <a:rPr lang="en-US" dirty="0"/>
              <a:t>http://www.freddiemac.com/fmac-resources/research/pdf/202004-Forecast.pdf</a:t>
            </a:r>
          </a:p>
          <a:p>
            <a:r>
              <a:rPr lang="en-US" dirty="0"/>
              <a:t>https://www.fanniemae.com/resources/file/research/emma/pdf/Housing_Forecast_051320.pdf</a:t>
            </a:r>
          </a:p>
          <a:p>
            <a:r>
              <a:rPr lang="en-US" dirty="0"/>
              <a:t>https://www.nar.realtor/sites/default/files/documents/forecast-Q2-2020-us-economic-outlook-05-28-2020.pdf</a:t>
            </a:r>
          </a:p>
          <a:p>
            <a:r>
              <a:rPr lang="en-US" dirty="0"/>
              <a:t>https://www.mba.org/news-research-and-resources/research-and-economics/forecasts-and-commentary</a:t>
            </a:r>
          </a:p>
          <a:p>
            <a:r>
              <a:rPr lang="en-US" dirty="0"/>
              <a:t>www.zelmanassociates.com (subscription required)</a:t>
            </a:r>
          </a:p>
          <a:p>
            <a:r>
              <a:rPr lang="en-US" dirty="0"/>
              <a:t>wsj.com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6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https://news.gallup.com/poll/309233/stock-investments-lose-luster-covid-sell-off.aspx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2929694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32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  <p:extLst>
      <p:ext uri="{BB962C8B-B14F-4D97-AF65-F5344CB8AC3E}">
        <p14:creationId xmlns:p14="http://schemas.microsoft.com/office/powerpoint/2010/main" val="3096819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  <p:extLst>
      <p:ext uri="{BB962C8B-B14F-4D97-AF65-F5344CB8AC3E}">
        <p14:creationId xmlns:p14="http://schemas.microsoft.com/office/powerpoint/2010/main" val="1250316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9911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78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www.washingtonpost.com/business/2020/06/05/may-2020-jobs-report-misclassification-error/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9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http://www.freddiemac.com/research/datasets/refinance-stats/index.page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3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https://www.calculatedriskblog.com/2020/03/the-economic-outlook.html</a:t>
            </a:r>
          </a:p>
          <a:p>
            <a:r>
              <a:rPr lang="en-US" dirty="0"/>
              <a:t>https://markets.businessinsider.com/news/stocks/us-recession-coronavirus-gdp-plunge-2q-forecast-economy-morgan-stanley-2020-3-1029023137</a:t>
            </a:r>
          </a:p>
          <a:p>
            <a:r>
              <a:rPr lang="en-US" dirty="0"/>
              <a:t>https://www.foxbusiness.com/markets/coronavirus-gdp-impact-bigger-than-financial-crisis-j-p-morgan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2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endParaRPr lang="en-US" dirty="0"/>
          </a:p>
          <a:p>
            <a:r>
              <a:rPr lang="en-US" dirty="0"/>
              <a:t>What about unemployment and the housing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9BC8B-CB52-4542-BBF1-7477726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84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51D5-F168-4792-8FD5-2A9C4C4B81C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7DA-E3F8-4D1E-B0E1-9C7B0F68197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39AF-3450-492D-9C8B-F9CFAE52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6089"/>
      </p:ext>
    </p:extLst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563"/>
            </a:lvl1pPr>
            <a:lvl2pPr marL="488155" indent="0" algn="ctr">
              <a:buNone/>
              <a:defRPr sz="2135"/>
            </a:lvl2pPr>
            <a:lvl3pPr marL="976308" indent="0" algn="ctr">
              <a:buNone/>
              <a:defRPr sz="1922"/>
            </a:lvl3pPr>
            <a:lvl4pPr marL="1464463" indent="0" algn="ctr">
              <a:buNone/>
              <a:defRPr sz="1708"/>
            </a:lvl4pPr>
            <a:lvl5pPr marL="1952617" indent="0" algn="ctr">
              <a:buNone/>
              <a:defRPr sz="1708"/>
            </a:lvl5pPr>
            <a:lvl6pPr marL="2440771" indent="0" algn="ctr">
              <a:buNone/>
              <a:defRPr sz="1708"/>
            </a:lvl6pPr>
            <a:lvl7pPr marL="2928926" indent="0" algn="ctr">
              <a:buNone/>
              <a:defRPr sz="1708"/>
            </a:lvl7pPr>
            <a:lvl8pPr marL="3417080" indent="0" algn="ctr">
              <a:buNone/>
              <a:defRPr sz="1708"/>
            </a:lvl8pPr>
            <a:lvl9pPr marL="3905234" indent="0" algn="ctr">
              <a:buNone/>
              <a:defRPr sz="17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563">
                <a:solidFill>
                  <a:schemeClr val="tx1"/>
                </a:solidFill>
              </a:defRPr>
            </a:lvl1pPr>
            <a:lvl2pPr marL="48815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976308" indent="0">
              <a:buNone/>
              <a:defRPr sz="1922">
                <a:solidFill>
                  <a:schemeClr val="tx1">
                    <a:tint val="75000"/>
                  </a:schemeClr>
                </a:solidFill>
              </a:defRPr>
            </a:lvl3pPr>
            <a:lvl4pPr marL="1464463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4pPr>
            <a:lvl5pPr marL="1952617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5pPr>
            <a:lvl6pPr marL="244077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6pPr>
            <a:lvl7pPr marL="2928926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7pPr>
            <a:lvl8pPr marL="3417080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8pPr>
            <a:lvl9pPr marL="3905234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89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8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1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18"/>
            <a:ext cx="4276130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2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3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5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417"/>
            </a:lvl1pPr>
            <a:lvl2pPr>
              <a:defRPr sz="2990"/>
            </a:lvl2pPr>
            <a:lvl3pPr>
              <a:defRPr sz="2563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417"/>
            </a:lvl1pPr>
            <a:lvl2pPr marL="488155" indent="0">
              <a:buNone/>
              <a:defRPr sz="2990"/>
            </a:lvl2pPr>
            <a:lvl3pPr marL="976308" indent="0">
              <a:buNone/>
              <a:defRPr sz="2563"/>
            </a:lvl3pPr>
            <a:lvl4pPr marL="1464463" indent="0">
              <a:buNone/>
              <a:defRPr sz="2135"/>
            </a:lvl4pPr>
            <a:lvl5pPr marL="1952617" indent="0">
              <a:buNone/>
              <a:defRPr sz="2135"/>
            </a:lvl5pPr>
            <a:lvl6pPr marL="2440771" indent="0">
              <a:buNone/>
              <a:defRPr sz="2135"/>
            </a:lvl6pPr>
            <a:lvl7pPr marL="2928926" indent="0">
              <a:buNone/>
              <a:defRPr sz="2135"/>
            </a:lvl7pPr>
            <a:lvl8pPr marL="3417080" indent="0">
              <a:buNone/>
              <a:defRPr sz="2135"/>
            </a:lvl8pPr>
            <a:lvl9pPr marL="3905234" indent="0">
              <a:buNone/>
              <a:defRPr sz="21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9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FB53-865E-43C2-98E5-D62E9553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8B9F-DE0E-4703-9583-74F20246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EFC-02F3-4054-93AF-4910E0E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7D63-0839-432C-90DD-CEEF838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654B-1578-4E46-B496-68F5DD86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4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044F-C534-42EE-8C07-BBDA625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713F-A7E4-47AF-85F2-DB98B3D3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FD60-33A9-4DCA-AF6E-BD058C5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338-1476-4309-8A93-15A7E74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38D2-2EF3-4F54-89BF-EA7DDAB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8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554-A000-4483-9FDD-0D13117F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998E-F2FD-46AB-BF3D-AD198801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E005-3561-430D-A028-D7F245B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2EE1-6172-4BA3-A1DE-E7A52F41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E12-969A-4E04-93C8-ACFA604D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95D0-718A-44FA-8BB7-38523354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F2-09B8-4F4F-89EA-C9AC3D92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6F24D-8350-4B91-A75F-A5F05744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5B5-7138-4AA8-8CBA-9B7BFE0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C3B8E-6E4B-4DB8-AA97-37A150B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3B9A-955C-4E2D-AF1B-5BE0D56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4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DD4-8092-4E15-ACD5-ECB1061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7F4-9B37-4D8A-A9C9-8EF71EDE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DCA0-4637-4249-BF5B-6605E254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6003D-ACB6-45C7-9067-BAE55B9FF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648B-FDC5-4101-B99D-0F8314D8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A61-4711-4384-B4FC-67950F5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63AC-D0FB-4FCA-9964-87C5116E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2BE4-228E-4F8C-9B34-B8B5283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92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764B-01B9-43BA-843F-6887522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1FDE-BE38-4814-A048-288E44C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A45CB-622B-44C0-B225-CB091614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D8FE-3EFA-413B-B0E0-73ACDB1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7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6EE-B7C8-4916-B3C5-ACC4B86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02824-F3D0-467D-A0E2-9663AFD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F4B6-479C-4C76-91A7-32CD941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97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150-84DC-4F52-97D2-4C0DE9C8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D490-432A-4F37-A5D7-70C0B26F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497C-AA65-47F1-B827-C1740A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95F3-55CD-4950-B55C-4539CD1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C57C-66BD-4B76-8AEC-AE94669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C14-BB81-46D8-AEE2-32330BF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60A-C3F0-4DC5-A077-A0C450E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9418A-4087-4AAD-A8EF-76EB7A7C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7490-B99E-441F-924C-AB9EF4875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84E0-BDF4-4776-B2CC-FCAE94D8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B97D-51F8-4144-A6A1-06D042B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1599-690C-470F-950C-7CE3870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8EC7-A7AF-4B4C-885F-3848EAB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A63D8-A19B-4C5A-B76F-DC5FC863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0374-1508-4498-B25B-C781DF47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56B6-726C-449B-A38F-5B07F6F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94AC-4687-4A42-B8B4-9F7C0C0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7E3D-DEBF-443A-B805-C8FC901C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1509-BE90-4DF7-A30B-2D53762D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500A-5496-48D8-A52F-62DD48D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6E3E-4710-4796-8F9A-4B59BD3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96E3-036B-46B9-A409-D125F9F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86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8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47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0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8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1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90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4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6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2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51D5-F168-4792-8FD5-2A9C4C4B81C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1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976308" rtl="0" eaLnBrk="1" latinLnBrk="0" hangingPunct="1">
        <a:lnSpc>
          <a:spcPct val="90000"/>
        </a:lnSpc>
        <a:spcBef>
          <a:spcPct val="0"/>
        </a:spcBef>
        <a:buNone/>
        <a:defRPr sz="4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077" indent="-244077" algn="l" defTabSz="976308" rtl="0" eaLnBrk="1" latinLnBrk="0" hangingPunct="1">
        <a:lnSpc>
          <a:spcPct val="90000"/>
        </a:lnSpc>
        <a:spcBef>
          <a:spcPts val="1068"/>
        </a:spcBef>
        <a:buFont typeface="Arial" panose="020B0604020202020204" pitchFamily="34" charset="0"/>
        <a:buChar char="•"/>
        <a:defRPr sz="2990" kern="1200">
          <a:solidFill>
            <a:schemeClr val="tx1"/>
          </a:solidFill>
          <a:latin typeface="+mn-lt"/>
          <a:ea typeface="+mn-ea"/>
          <a:cs typeface="+mn-cs"/>
        </a:defRPr>
      </a:lvl1pPr>
      <a:lvl2pPr marL="732232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2pPr>
      <a:lvl3pPr marL="1220386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708540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2196695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68484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3173003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66115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4149311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1pPr>
      <a:lvl2pPr marL="488155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2pPr>
      <a:lvl3pPr marL="976308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3pPr>
      <a:lvl4pPr marL="1464463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1952617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2928926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41708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3905234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06A8-67A1-4358-A401-D0988AC4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C2E2-12A7-4562-9071-6EF2F4B7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24BD-52C7-4030-9F2E-562D93F9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5F8B-BD23-4CCD-BAB3-15C4FA0D1C6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FC2B-DE39-4741-9BD2-F1D2132E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EC88-D608-46F6-BE81-44E69D3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DC52-6619-994C-993C-C50F04B780D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3710-EF76-B245-B9A4-9A177C3B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38200" y="1447800"/>
            <a:ext cx="8569205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National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Economic &amp;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Housing Trends</a:t>
            </a:r>
            <a:endParaRPr lang="en-US" altLang="en-US" sz="3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CC39C-C7D3-474D-961A-8FA075FB3A80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>
            <p:extLst/>
          </p:nvPr>
        </p:nvGraphicFramePr>
        <p:xfrm>
          <a:off x="350348" y="1031629"/>
          <a:ext cx="9154274" cy="570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3089620" y="1836454"/>
            <a:ext cx="795410" cy="904863"/>
          </a:xfrm>
          <a:prstGeom prst="rect">
            <a:avLst/>
          </a:prstGeom>
          <a:solidFill>
            <a:srgbClr val="33475F"/>
          </a:solidFill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2nd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6983662" y="1836455"/>
            <a:ext cx="86767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9th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8796730" y="1784602"/>
            <a:ext cx="9028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12th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3E8CE6-C06F-4C30-8ED8-257D2D0BFF11}"/>
              </a:ext>
            </a:extLst>
          </p:cNvPr>
          <p:cNvSpPr/>
          <p:nvPr/>
        </p:nvSpPr>
        <p:spPr>
          <a:xfrm>
            <a:off x="-11301" y="114300"/>
            <a:ext cx="10058400" cy="7543800"/>
          </a:xfrm>
          <a:prstGeom prst="frame">
            <a:avLst>
              <a:gd name="adj1" fmla="val 5309"/>
            </a:avLst>
          </a:prstGeom>
          <a:solidFill>
            <a:srgbClr val="33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1F17E-C81B-40F6-A6E3-2AD44355E08A}"/>
              </a:ext>
            </a:extLst>
          </p:cNvPr>
          <p:cNvSpPr/>
          <p:nvPr/>
        </p:nvSpPr>
        <p:spPr>
          <a:xfrm>
            <a:off x="350348" y="514088"/>
            <a:ext cx="9357704" cy="914097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11302" y="251398"/>
            <a:ext cx="10032970" cy="100642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prstClr val="white"/>
                </a:solidFill>
                <a:latin typeface="Calibri" panose="020F0502020204030204"/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-11301" y="6852297"/>
            <a:ext cx="10055573" cy="56630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3586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7C10A-2FF7-4F79-8917-2A624232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392"/>
            <a:ext cx="9220200" cy="71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74276-9F67-5240-A7B8-46D54D11CC4D}"/>
              </a:ext>
            </a:extLst>
          </p:cNvPr>
          <p:cNvSpPr/>
          <p:nvPr/>
        </p:nvSpPr>
        <p:spPr>
          <a:xfrm>
            <a:off x="0" y="114300"/>
            <a:ext cx="10058400" cy="7543801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9FC703-12B0-D64D-811B-4DB2D91E49D3}"/>
              </a:ext>
            </a:extLst>
          </p:cNvPr>
          <p:cNvGraphicFramePr/>
          <p:nvPr/>
        </p:nvGraphicFramePr>
        <p:xfrm>
          <a:off x="757563" y="1938818"/>
          <a:ext cx="8543274" cy="476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0297F6-F4B0-7244-871B-3D3E0E2B66C1}"/>
              </a:ext>
            </a:extLst>
          </p:cNvPr>
          <p:cNvSpPr txBox="1"/>
          <p:nvPr/>
        </p:nvSpPr>
        <p:spPr>
          <a:xfrm>
            <a:off x="0" y="374241"/>
            <a:ext cx="100584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Purchase Applications Increase</a:t>
            </a:r>
            <a:endParaRPr lang="en-US" sz="528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365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now, window, clouds, covered&#10;&#10;Description automatically generated">
            <a:extLst>
              <a:ext uri="{FF2B5EF4-FFF2-40B4-BE49-F238E27FC236}">
                <a16:creationId xmlns:a16="http://schemas.microsoft.com/office/drawing/2014/main" id="{53D87A63-002C-4A43-8CB7-746046CEB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"/>
            <a:ext cx="10058400" cy="75032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0EE3E5-DC15-4867-8B04-6E7FDF05B82C}"/>
              </a:ext>
            </a:extLst>
          </p:cNvPr>
          <p:cNvSpPr/>
          <p:nvPr/>
        </p:nvSpPr>
        <p:spPr>
          <a:xfrm>
            <a:off x="228600" y="175601"/>
            <a:ext cx="9667504" cy="748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Google reports that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searches for “homes for sale” are up 54%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from 2020 lows. </a:t>
            </a: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Zillow reports that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traffic is up 51% from last year.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Mortgage Bankers Association reports that new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mortgage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applications increased 9.3 percent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from the prior week.   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defTabSz="754380" eaLnBrk="1" fontAlgn="auto" hangingPunct="1">
              <a:spcBef>
                <a:spcPts val="0"/>
              </a:spcBef>
              <a:spcAft>
                <a:spcPts val="0"/>
              </a:spcAft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NAR revised their 2020 Units Forecast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 -11% (up from  -15%) and home values to +3.8% (up from flat). </a:t>
            </a:r>
          </a:p>
          <a:p>
            <a:pPr defTabSz="754380" eaLnBrk="1" fontAlgn="auto" hangingPunct="1">
              <a:spcBef>
                <a:spcPts val="0"/>
              </a:spcBef>
              <a:spcAft>
                <a:spcPts val="0"/>
              </a:spcAft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Zelman &amp; Associates revised their 2020 Units Forecast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 -8% (up from -12%) and forecasts home values to gain 3% due to extremely low inventory.  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Fed to purchase Corporate Bonds - $750 Billion. 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Will support corporations who employ potential buyers! </a:t>
            </a:r>
          </a:p>
        </p:txBody>
      </p:sp>
    </p:spTree>
    <p:extLst>
      <p:ext uri="{BB962C8B-B14F-4D97-AF65-F5344CB8AC3E}">
        <p14:creationId xmlns:p14="http://schemas.microsoft.com/office/powerpoint/2010/main" val="75656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07997-5BEE-4EE3-AF96-9D19858288C7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EBD83E-62F1-4BD6-96F9-995BD37D9CE9}"/>
              </a:ext>
            </a:extLst>
          </p:cNvPr>
          <p:cNvGraphicFramePr>
            <a:graphicFrameLocks noGrp="1"/>
          </p:cNvGraphicFramePr>
          <p:nvPr/>
        </p:nvGraphicFramePr>
        <p:xfrm>
          <a:off x="405624" y="1297915"/>
          <a:ext cx="9247151" cy="574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680">
                  <a:extLst>
                    <a:ext uri="{9D8B030D-6E8A-4147-A177-3AD203B41FA5}">
                      <a16:colId xmlns:a16="http://schemas.microsoft.com/office/drawing/2014/main" val="2672373301"/>
                    </a:ext>
                  </a:extLst>
                </a:gridCol>
                <a:gridCol w="1306785">
                  <a:extLst>
                    <a:ext uri="{9D8B030D-6E8A-4147-A177-3AD203B41FA5}">
                      <a16:colId xmlns:a16="http://schemas.microsoft.com/office/drawing/2014/main" val="2844753835"/>
                    </a:ext>
                  </a:extLst>
                </a:gridCol>
                <a:gridCol w="1325189">
                  <a:extLst>
                    <a:ext uri="{9D8B030D-6E8A-4147-A177-3AD203B41FA5}">
                      <a16:colId xmlns:a16="http://schemas.microsoft.com/office/drawing/2014/main" val="2811374395"/>
                    </a:ext>
                  </a:extLst>
                </a:gridCol>
                <a:gridCol w="1116497">
                  <a:extLst>
                    <a:ext uri="{9D8B030D-6E8A-4147-A177-3AD203B41FA5}">
                      <a16:colId xmlns:a16="http://schemas.microsoft.com/office/drawing/2014/main" val="2609632681"/>
                    </a:ext>
                  </a:extLst>
                </a:gridCol>
              </a:tblGrid>
              <a:tr h="919755">
                <a:tc>
                  <a:txBody>
                    <a:bodyPr/>
                    <a:lstStyle/>
                    <a:p>
                      <a:pPr algn="l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2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Price Expectation Survey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-0.32</a:t>
                      </a:r>
                    </a:p>
                  </a:txBody>
                  <a:tcPr marL="100584" marR="100584" marT="50292" marB="5029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+0.94</a:t>
                      </a:r>
                    </a:p>
                  </a:txBody>
                  <a:tcPr marL="100584" marR="100584" marT="50292" marB="5029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311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Mortgage Bankers Association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+4.3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+3.2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+2.4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010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Zelman &amp; Assoc.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+3.0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+4.6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9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03821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Association of Realtors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94264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+0.7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092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23AE5A-A62B-4061-9E6E-27F121FEE86D}"/>
              </a:ext>
            </a:extLst>
          </p:cNvPr>
          <p:cNvSpPr txBox="1"/>
          <p:nvPr/>
        </p:nvSpPr>
        <p:spPr>
          <a:xfrm flipH="1">
            <a:off x="-1" y="457992"/>
            <a:ext cx="100584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srgbClr val="FF8306"/>
                </a:solidFill>
                <a:latin typeface="Calibri"/>
              </a:rPr>
              <a:t>Home Prices Projected to Continue to Appreciate</a:t>
            </a:r>
          </a:p>
        </p:txBody>
      </p:sp>
    </p:spTree>
    <p:extLst>
      <p:ext uri="{BB962C8B-B14F-4D97-AF65-F5344CB8AC3E}">
        <p14:creationId xmlns:p14="http://schemas.microsoft.com/office/powerpoint/2010/main" val="182184531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C3142C-CE17-4E08-920D-9A8EDC071B15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474668" y="733279"/>
          <a:ext cx="8803925" cy="654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3465" y="347228"/>
            <a:ext cx="10058399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0" dirty="0">
                <a:solidFill>
                  <a:schemeClr val="bg1"/>
                </a:solidFill>
              </a:rPr>
              <a:t>Americans’ Top 4 Choices for Best Long-Term Investment</a:t>
            </a:r>
            <a:br>
              <a:rPr lang="en-US" sz="3080" dirty="0">
                <a:solidFill>
                  <a:schemeClr val="bg1"/>
                </a:solidFill>
              </a:rPr>
            </a:br>
            <a:r>
              <a:rPr lang="en-US" sz="3080" dirty="0">
                <a:solidFill>
                  <a:schemeClr val="bg1"/>
                </a:solidFill>
              </a:rPr>
              <a:t>Real Estate Continues to be the Top Choice!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5E98324-4247-4E6C-BE81-0417AC3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148" y="7137823"/>
            <a:ext cx="1503112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540" dirty="0">
                <a:solidFill>
                  <a:srgbClr val="A6A6A6"/>
                </a:solidFill>
                <a:cs typeface="Calibri" panose="020F0502020204030204" pitchFamily="34" charset="0"/>
              </a:rPr>
              <a:t>Gallup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642B-E544-42EE-9D09-E6D9CA05EF8E}"/>
              </a:ext>
            </a:extLst>
          </p:cNvPr>
          <p:cNvGrpSpPr/>
          <p:nvPr/>
        </p:nvGrpSpPr>
        <p:grpSpPr>
          <a:xfrm>
            <a:off x="8700122" y="2053655"/>
            <a:ext cx="907621" cy="3889599"/>
            <a:chOff x="8196875" y="1763050"/>
            <a:chExt cx="825110" cy="3535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B82E0-12C0-4BEC-AE02-132898001065}"/>
                </a:ext>
              </a:extLst>
            </p:cNvPr>
            <p:cNvSpPr txBox="1"/>
            <p:nvPr/>
          </p:nvSpPr>
          <p:spPr>
            <a:xfrm>
              <a:off x="8196875" y="1763050"/>
              <a:ext cx="825110" cy="51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80" dirty="0">
                  <a:solidFill>
                    <a:srgbClr val="72C45A"/>
                  </a:solidFill>
                </a:rPr>
                <a:t>35%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9448B-B283-4D58-A18E-606AF7772B4C}"/>
                </a:ext>
              </a:extLst>
            </p:cNvPr>
            <p:cNvSpPr txBox="1"/>
            <p:nvPr/>
          </p:nvSpPr>
          <p:spPr>
            <a:xfrm>
              <a:off x="8253722" y="3893111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dirty="0">
                  <a:solidFill>
                    <a:srgbClr val="0CADEF"/>
                  </a:solidFill>
                </a:rPr>
                <a:t>21%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214D-5ADC-497D-99E3-96F13A673647}"/>
                </a:ext>
              </a:extLst>
            </p:cNvPr>
            <p:cNvSpPr txBox="1"/>
            <p:nvPr/>
          </p:nvSpPr>
          <p:spPr>
            <a:xfrm>
              <a:off x="8243357" y="4845778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D6A300"/>
                  </a:solidFill>
                </a:rPr>
                <a:t>16%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FEA96-C0D4-4CF1-9842-CC8F6FB809EB}"/>
                </a:ext>
              </a:extLst>
            </p:cNvPr>
            <p:cNvSpPr txBox="1"/>
            <p:nvPr/>
          </p:nvSpPr>
          <p:spPr>
            <a:xfrm>
              <a:off x="8241859" y="4450087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FD8700"/>
                  </a:solidFill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7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B27E5-D102-4E72-8FB7-F451511B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8" y="1524000"/>
            <a:ext cx="9581463" cy="4878634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FA7AC60-47D2-4B3B-9868-769059F9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29" y="609600"/>
            <a:ext cx="9310637" cy="3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75438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4840" b="1" dirty="0">
                <a:solidFill>
                  <a:prstClr val="black"/>
                </a:solidFill>
              </a:rPr>
              <a:t>Baby Boomers &amp; Millennials </a:t>
            </a:r>
            <a:br>
              <a:rPr lang="en-US" altLang="en-US" sz="4840" b="1" dirty="0">
                <a:solidFill>
                  <a:prstClr val="black"/>
                </a:solidFill>
              </a:rPr>
            </a:br>
            <a:r>
              <a:rPr lang="en-US" altLang="en-US" sz="4840" b="1" dirty="0">
                <a:solidFill>
                  <a:prstClr val="black"/>
                </a:solidFill>
              </a:rPr>
              <a:t>Will Drive The Market!</a:t>
            </a:r>
            <a:endParaRPr lang="en-US" altLang="en-US" sz="4840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CFD1F1-539B-4FFF-91E2-3F5E8C5F9B64}"/>
              </a:ext>
            </a:extLst>
          </p:cNvPr>
          <p:cNvSpPr/>
          <p:nvPr/>
        </p:nvSpPr>
        <p:spPr>
          <a:xfrm>
            <a:off x="152400" y="6578025"/>
            <a:ext cx="9829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Millennials will represent over half of all mortgages in 2020 (Realtor.com)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Largest Group of Millennials (4.8 million born in 1990) are turning 30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Baby Boomers are largest buyer segment for Metro Atlanta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marketNsight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844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67087" y="673100"/>
            <a:ext cx="792505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June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May 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Showing Trend 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A01A43B-D330-493B-A38F-8C6D1AD7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*  2020 showings are higher than shown here due to Virtual Showings and Virtual Open House Showings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7C5B4-3D91-4B82-A0B8-ED7A786E9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07941"/>
            <a:ext cx="9863304" cy="46642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May Under Contract Up 53.8% Compared To April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May 2020 Under Contract Up 10.1% Compared To May 2019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u="sng" dirty="0"/>
              <a:t>New Record for Number of Properties Under Contract</a:t>
            </a:r>
            <a:r>
              <a:rPr lang="en-US" altLang="en-US" sz="2420" b="1" dirty="0"/>
              <a:t>!</a:t>
            </a: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61655085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81000"/>
            <a:ext cx="1005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Big Bounce Back!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F9E720-1E6D-B743-A7FE-A24EF4CE15BE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AC7F62-487B-4D38-917C-E299A01220DD}"/>
              </a:ext>
            </a:extLst>
          </p:cNvPr>
          <p:cNvGraphicFramePr/>
          <p:nvPr/>
        </p:nvGraphicFramePr>
        <p:xfrm>
          <a:off x="418159" y="296232"/>
          <a:ext cx="9335099" cy="669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EB86CB4-9028-4003-803E-822AE69F6141}"/>
              </a:ext>
            </a:extLst>
          </p:cNvPr>
          <p:cNvSpPr txBox="1"/>
          <p:nvPr/>
        </p:nvSpPr>
        <p:spPr>
          <a:xfrm>
            <a:off x="6959806" y="7137615"/>
            <a:ext cx="30985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U.S. Bureau of Labor Statistics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69B94-E2F8-40E0-8E18-6D0116D19AE3}"/>
              </a:ext>
            </a:extLst>
          </p:cNvPr>
          <p:cNvSpPr txBox="1"/>
          <p:nvPr/>
        </p:nvSpPr>
        <p:spPr>
          <a:xfrm>
            <a:off x="594729" y="5781741"/>
            <a:ext cx="522739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Employment Gains/Losses by Sector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AC142-4E4F-4CC4-B618-86B03287B44B}"/>
              </a:ext>
            </a:extLst>
          </p:cNvPr>
          <p:cNvSpPr/>
          <p:nvPr/>
        </p:nvSpPr>
        <p:spPr>
          <a:xfrm>
            <a:off x="590609" y="6199356"/>
            <a:ext cx="4424866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0" dirty="0">
                <a:solidFill>
                  <a:prstClr val="white"/>
                </a:solidFill>
                <a:latin typeface="Calibri" panose="020F0502020204030204"/>
              </a:rPr>
              <a:t>Unemployment Report Covering Up Until 5/12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F625B-8A92-40F3-8696-7315098BA294}"/>
              </a:ext>
            </a:extLst>
          </p:cNvPr>
          <p:cNvSpPr txBox="1"/>
          <p:nvPr/>
        </p:nvSpPr>
        <p:spPr>
          <a:xfrm>
            <a:off x="3187843" y="697288"/>
            <a:ext cx="58714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Calibri" panose="020F0502020204030204"/>
              </a:rPr>
              <a:t>Economy </a:t>
            </a:r>
            <a:r>
              <a:rPr lang="en-US" sz="6600" dirty="0">
                <a:solidFill>
                  <a:srgbClr val="0CADEF"/>
                </a:solidFill>
                <a:latin typeface="Calibri" panose="020F0502020204030204"/>
              </a:rPr>
              <a:t>GAINS</a:t>
            </a:r>
            <a:r>
              <a:rPr lang="en-US" sz="66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Calibri" panose="020F0502020204030204"/>
              </a:rPr>
              <a:t>2.5 Million Jobs</a:t>
            </a:r>
          </a:p>
        </p:txBody>
      </p:sp>
    </p:spTree>
    <p:extLst>
      <p:ext uri="{BB962C8B-B14F-4D97-AF65-F5344CB8AC3E}">
        <p14:creationId xmlns:p14="http://schemas.microsoft.com/office/powerpoint/2010/main" val="301970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May New Listings Up 15.8% Compared To April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May 2020 New Listings Down 21.3% Compared To May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57473163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May Closings Down 2.1% Compared To April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May 2020 Closings Down 30.5% Compared To May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4158340"/>
              </p:ext>
            </p:extLst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066800"/>
            <a:ext cx="2174097" cy="8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53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5663885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May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86% Of Transactions In $100K-$500K Price Range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May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May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9324071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Down 4.9%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16.1%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May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88691404"/>
              </p:ext>
            </p:extLst>
          </p:nvPr>
        </p:nvGraphicFramePr>
        <p:xfrm>
          <a:off x="419100" y="14152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83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3991413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51816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(May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3.1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497277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73943583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Continuous Days on Market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CDOM is 53 Days</a:t>
            </a:r>
          </a:p>
        </p:txBody>
      </p:sp>
    </p:spTree>
    <p:extLst>
      <p:ext uri="{BB962C8B-B14F-4D97-AF65-F5344CB8AC3E}">
        <p14:creationId xmlns:p14="http://schemas.microsoft.com/office/powerpoint/2010/main" val="10800227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9404845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List to Sale Ratio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List To Sale Ratio is 97%</a:t>
            </a:r>
          </a:p>
        </p:txBody>
      </p:sp>
    </p:spTree>
    <p:extLst>
      <p:ext uri="{BB962C8B-B14F-4D97-AF65-F5344CB8AC3E}">
        <p14:creationId xmlns:p14="http://schemas.microsoft.com/office/powerpoint/2010/main" val="11780529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down 2.7%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Down 2.6% From Last May.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21444543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36523" y="1592342"/>
            <a:ext cx="9185354" cy="545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Some people who should have been classified as </a:t>
            </a:r>
            <a:r>
              <a:rPr lang="en-US" sz="396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“temporarily unemployed” </a:t>
            </a: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during the shutdown were instead misclassified as employed but </a:t>
            </a:r>
            <a:r>
              <a:rPr lang="en-US" sz="396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“absent” </a:t>
            </a: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for </a:t>
            </a:r>
            <a:r>
              <a:rPr lang="en-US" sz="396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“other reasons”</a:t>
            </a: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90" spc="11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2200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</a:br>
            <a:r>
              <a:rPr lang="en-US" sz="3960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  <a:t>“Other reasons”</a:t>
            </a:r>
            <a:r>
              <a:rPr lang="en-US" sz="396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</a:rPr>
              <a:t> are usually people taking a leave to go on vacation, to serve on jury duty or take care of a child or relative.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E8F33-6E32-44D2-96AF-43BDE5EC120B}"/>
              </a:ext>
            </a:extLst>
          </p:cNvPr>
          <p:cNvSpPr txBox="1"/>
          <p:nvPr/>
        </p:nvSpPr>
        <p:spPr>
          <a:xfrm>
            <a:off x="790850" y="289215"/>
            <a:ext cx="8061181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40" dirty="0">
                <a:solidFill>
                  <a:prstClr val="white"/>
                </a:solidFill>
                <a:latin typeface="Calibri" panose="020F0502020204030204"/>
              </a:rPr>
              <a:t>Explanation of “miscalculation”</a:t>
            </a:r>
          </a:p>
        </p:txBody>
      </p:sp>
    </p:spTree>
    <p:extLst>
      <p:ext uri="{BB962C8B-B14F-4D97-AF65-F5344CB8AC3E}">
        <p14:creationId xmlns:p14="http://schemas.microsoft.com/office/powerpoint/2010/main" val="322918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80%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81331857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March 2020 (Reported May 26,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87%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09971023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34877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34.24%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29.52%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23.21%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18.11%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17.34%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28.26%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45.11%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48.72%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59.93%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7183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73.40%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46.52%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34.32%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27.29%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20.24%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14.03%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7.67%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3.14%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2.30%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March 2020 As Reported May 26,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96001026"/>
              </p:ext>
            </p:extLst>
          </p:nvPr>
        </p:nvGraphicFramePr>
        <p:xfrm>
          <a:off x="223837" y="1211415"/>
          <a:ext cx="9377363" cy="58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762000" y="1211415"/>
            <a:ext cx="8458200" cy="23341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39486867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May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5362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59E8-5691-4DE8-8C95-4FF82D2AC870}"/>
              </a:ext>
            </a:extLst>
          </p:cNvPr>
          <p:cNvSpPr txBox="1"/>
          <p:nvPr/>
        </p:nvSpPr>
        <p:spPr>
          <a:xfrm>
            <a:off x="9371226" y="7053712"/>
            <a:ext cx="466794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BLS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B69F0-A1F4-44B1-B0F8-5D489ED0E418}"/>
              </a:ext>
            </a:extLst>
          </p:cNvPr>
          <p:cNvSpPr txBox="1"/>
          <p:nvPr/>
        </p:nvSpPr>
        <p:spPr>
          <a:xfrm>
            <a:off x="384255" y="437805"/>
            <a:ext cx="9397257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Unemployment Rate Improved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dirty="0">
                <a:solidFill>
                  <a:prstClr val="white"/>
                </a:solidFill>
                <a:latin typeface="Calibri" panose="020F0502020204030204"/>
              </a:rPr>
              <a:t>even with the correction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9940A-0E78-47A9-BFB0-8C719DD03C65}"/>
              </a:ext>
            </a:extLst>
          </p:cNvPr>
          <p:cNvGraphicFramePr/>
          <p:nvPr/>
        </p:nvGraphicFramePr>
        <p:xfrm>
          <a:off x="734602" y="1854742"/>
          <a:ext cx="8619919" cy="505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A9EBEC-BA1D-4EFC-A2E9-30BB834E12CC}"/>
              </a:ext>
            </a:extLst>
          </p:cNvPr>
          <p:cNvSpPr txBox="1"/>
          <p:nvPr/>
        </p:nvSpPr>
        <p:spPr>
          <a:xfrm>
            <a:off x="4588981" y="4612452"/>
            <a:ext cx="96693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5.4%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C5284-3930-4A91-BC0B-5A6C4BC1471C}"/>
              </a:ext>
            </a:extLst>
          </p:cNvPr>
          <p:cNvSpPr txBox="1"/>
          <p:nvPr/>
        </p:nvSpPr>
        <p:spPr>
          <a:xfrm>
            <a:off x="7808047" y="2740476"/>
            <a:ext cx="116730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16.3%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9D93-FD07-4FDD-BE9F-A08AF6844CC7}"/>
              </a:ext>
            </a:extLst>
          </p:cNvPr>
          <p:cNvSpPr txBox="1"/>
          <p:nvPr/>
        </p:nvSpPr>
        <p:spPr>
          <a:xfrm>
            <a:off x="6110926" y="2176235"/>
            <a:ext cx="116730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19.7%</a:t>
            </a:r>
          </a:p>
        </p:txBody>
      </p:sp>
    </p:spTree>
    <p:extLst>
      <p:ext uri="{BB962C8B-B14F-4D97-AF65-F5344CB8AC3E}">
        <p14:creationId xmlns:p14="http://schemas.microsoft.com/office/powerpoint/2010/main" val="85765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23C9A4-5A28-441F-A1F1-E66DCD2992BE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0" y="435114"/>
            <a:ext cx="1005840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Total Home Equity </a:t>
            </a:r>
            <a:r>
              <a:rPr lang="en-US" sz="5280" dirty="0">
                <a:solidFill>
                  <a:srgbClr val="FF8306"/>
                </a:solidFill>
                <a:latin typeface="Calibri" panose="020F0502020204030204"/>
              </a:rPr>
              <a:t>Cashed Out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458655" y="2481713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2005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$263B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2006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$321B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$240B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5269357" y="2481712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$71B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2018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2019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$89B*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$247B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481261" y="1872315"/>
            <a:ext cx="1429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5211477" y="1872316"/>
            <a:ext cx="1648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Now…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8F72-099E-4C44-A6D4-BD65253054D9}"/>
              </a:ext>
            </a:extLst>
          </p:cNvPr>
          <p:cNvSpPr txBox="1"/>
          <p:nvPr/>
        </p:nvSpPr>
        <p:spPr>
          <a:xfrm>
            <a:off x="8586026" y="7199973"/>
            <a:ext cx="130250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0" dirty="0">
                <a:solidFill>
                  <a:prstClr val="white"/>
                </a:solidFill>
                <a:latin typeface="Calibri" panose="020F0502020204030204"/>
              </a:rPr>
              <a:t>Freddie Mac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5211477" y="6735642"/>
            <a:ext cx="1976324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5" i="1" dirty="0">
                <a:solidFill>
                  <a:prstClr val="white"/>
                </a:solidFill>
                <a:latin typeface="Calibri" panose="020F0502020204030204"/>
              </a:rPr>
              <a:t>*Freddie Mac estimate</a:t>
            </a:r>
          </a:p>
        </p:txBody>
      </p:sp>
    </p:spTree>
    <p:extLst>
      <p:ext uri="{BB962C8B-B14F-4D97-AF65-F5344CB8AC3E}">
        <p14:creationId xmlns:p14="http://schemas.microsoft.com/office/powerpoint/2010/main" val="177698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AC2B6-1AD1-8343-93E8-C649423F8F32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820998" y="402736"/>
          <a:ext cx="7470339" cy="683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569016" y="1012774"/>
            <a:ext cx="34665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Percentage of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Homeowner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Equity 2020</a:t>
            </a:r>
            <a:endParaRPr lang="en-US" sz="35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328502" y="7068185"/>
            <a:ext cx="195919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4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11551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7598B-E7B6-4C6E-A550-13016794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771"/>
            <a:ext cx="10058400" cy="6468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ECB2DA-95D9-4EF7-8D3A-FB48061EDBA1}"/>
              </a:ext>
            </a:extLst>
          </p:cNvPr>
          <p:cNvSpPr/>
          <p:nvPr/>
        </p:nvSpPr>
        <p:spPr>
          <a:xfrm>
            <a:off x="1312518" y="299020"/>
            <a:ext cx="7580243" cy="510600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Bureau of Labor Statistics Industry Data  - April 2020 </a:t>
            </a:r>
          </a:p>
        </p:txBody>
      </p:sp>
    </p:spTree>
    <p:extLst>
      <p:ext uri="{BB962C8B-B14F-4D97-AF65-F5344CB8AC3E}">
        <p14:creationId xmlns:p14="http://schemas.microsoft.com/office/powerpoint/2010/main" val="395657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6ABF1B-8647-413C-9FAC-477BDB55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778"/>
            <a:ext cx="10058400" cy="6153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671D45-A696-4D06-B219-072B931763FF}"/>
              </a:ext>
            </a:extLst>
          </p:cNvPr>
          <p:cNvSpPr/>
          <p:nvPr/>
        </p:nvSpPr>
        <p:spPr>
          <a:xfrm>
            <a:off x="1312518" y="299020"/>
            <a:ext cx="7580243" cy="510600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Bureau of Labor Statistics Industry Data  - May 2020 </a:t>
            </a:r>
          </a:p>
        </p:txBody>
      </p:sp>
    </p:spTree>
    <p:extLst>
      <p:ext uri="{BB962C8B-B14F-4D97-AF65-F5344CB8AC3E}">
        <p14:creationId xmlns:p14="http://schemas.microsoft.com/office/powerpoint/2010/main" val="136187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07AD5-26EC-4FEC-B2DB-54B838DE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" y="114300"/>
            <a:ext cx="1004844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45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27382</TotalTime>
  <Words>1578</Words>
  <Application>Microsoft Office PowerPoint</Application>
  <PresentationFormat>Custom</PresentationFormat>
  <Paragraphs>319</Paragraphs>
  <Slides>35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Times</vt:lpstr>
      <vt:lpstr>Blank Presentation</vt:lpstr>
      <vt:lpstr>Office Theme</vt:lpstr>
      <vt:lpstr>1_Office Theme</vt:lpstr>
      <vt:lpstr>2_Office Theme</vt:lpstr>
      <vt:lpstr>3_Office Theme</vt:lpstr>
      <vt:lpstr>4_Office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931</cp:revision>
  <cp:lastPrinted>2017-02-14T21:07:31Z</cp:lastPrinted>
  <dcterms:created xsi:type="dcterms:W3CDTF">2009-11-10T19:50:21Z</dcterms:created>
  <dcterms:modified xsi:type="dcterms:W3CDTF">2020-06-16T14:40:29Z</dcterms:modified>
</cp:coreProperties>
</file>