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notesSlides/notesSlide24.xml" ContentType="application/vnd.openxmlformats-officedocument.presentationml.notesSlide+xml"/>
  <Override PartName="/ppt/charts/chart16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195" r:id="rId2"/>
    <p:sldMasterId id="2147484207" r:id="rId3"/>
    <p:sldMasterId id="2147484211" r:id="rId4"/>
    <p:sldMasterId id="2147484223" r:id="rId5"/>
  </p:sldMasterIdLst>
  <p:notesMasterIdLst>
    <p:notesMasterId r:id="rId38"/>
  </p:notesMasterIdLst>
  <p:handoutMasterIdLst>
    <p:handoutMasterId r:id="rId39"/>
  </p:handoutMasterIdLst>
  <p:sldIdLst>
    <p:sldId id="887" r:id="rId6"/>
    <p:sldId id="3203" r:id="rId7"/>
    <p:sldId id="259" r:id="rId8"/>
    <p:sldId id="3213" r:id="rId9"/>
    <p:sldId id="3329" r:id="rId10"/>
    <p:sldId id="3215" r:id="rId11"/>
    <p:sldId id="3321" r:id="rId12"/>
    <p:sldId id="3338" r:id="rId13"/>
    <p:sldId id="3306" r:id="rId14"/>
    <p:sldId id="3153" r:id="rId15"/>
    <p:sldId id="3328" r:id="rId16"/>
    <p:sldId id="322" r:id="rId17"/>
    <p:sldId id="1748" r:id="rId18"/>
    <p:sldId id="3193" r:id="rId19"/>
    <p:sldId id="3157" r:id="rId20"/>
    <p:sldId id="895" r:id="rId21"/>
    <p:sldId id="829" r:id="rId22"/>
    <p:sldId id="1724" r:id="rId23"/>
    <p:sldId id="3327" r:id="rId24"/>
    <p:sldId id="1725" r:id="rId25"/>
    <p:sldId id="801" r:id="rId26"/>
    <p:sldId id="856" r:id="rId27"/>
    <p:sldId id="1726" r:id="rId28"/>
    <p:sldId id="892" r:id="rId29"/>
    <p:sldId id="803" r:id="rId30"/>
    <p:sldId id="2961" r:id="rId31"/>
    <p:sldId id="2958" r:id="rId32"/>
    <p:sldId id="874" r:id="rId33"/>
    <p:sldId id="880" r:id="rId34"/>
    <p:sldId id="875" r:id="rId35"/>
    <p:sldId id="3304" r:id="rId36"/>
    <p:sldId id="977" r:id="rId37"/>
  </p:sldIdLst>
  <p:sldSz cx="10058400" cy="7772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509412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1018824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528237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2037649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547061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3056473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565886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4075298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0000"/>
    <a:srgbClr val="552448"/>
    <a:srgbClr val="562048"/>
    <a:srgbClr val="660066"/>
    <a:srgbClr val="660033"/>
    <a:srgbClr val="006699"/>
    <a:srgbClr val="0033CC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94582" autoAdjust="0"/>
  </p:normalViewPr>
  <p:slideViewPr>
    <p:cSldViewPr>
      <p:cViewPr varScale="1">
        <p:scale>
          <a:sx n="92" d="100"/>
          <a:sy n="92" d="100"/>
        </p:scale>
        <p:origin x="933" y="57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70"/>
    </p:cViewPr>
  </p:sorterViewPr>
  <p:notesViewPr>
    <p:cSldViewPr>
      <p:cViewPr varScale="1">
        <p:scale>
          <a:sx n="48" d="100"/>
          <a:sy n="48" d="100"/>
        </p:scale>
        <p:origin x="-2650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5.xml"/><Relationship Id="rId13" Type="http://schemas.openxmlformats.org/officeDocument/2006/relationships/slide" Target="slides/slide30.xml"/><Relationship Id="rId3" Type="http://schemas.openxmlformats.org/officeDocument/2006/relationships/slide" Target="slides/slide19.xml"/><Relationship Id="rId7" Type="http://schemas.openxmlformats.org/officeDocument/2006/relationships/slide" Target="slides/slide23.xml"/><Relationship Id="rId12" Type="http://schemas.openxmlformats.org/officeDocument/2006/relationships/slide" Target="slides/slide29.xml"/><Relationship Id="rId2" Type="http://schemas.openxmlformats.org/officeDocument/2006/relationships/slide" Target="slides/slide18.xml"/><Relationship Id="rId1" Type="http://schemas.openxmlformats.org/officeDocument/2006/relationships/slide" Target="slides/slide17.xml"/><Relationship Id="rId6" Type="http://schemas.openxmlformats.org/officeDocument/2006/relationships/slide" Target="slides/slide22.xml"/><Relationship Id="rId11" Type="http://schemas.openxmlformats.org/officeDocument/2006/relationships/slide" Target="slides/slide28.xml"/><Relationship Id="rId5" Type="http://schemas.openxmlformats.org/officeDocument/2006/relationships/slide" Target="slides/slide21.xml"/><Relationship Id="rId10" Type="http://schemas.openxmlformats.org/officeDocument/2006/relationships/slide" Target="slides/slide27.xml"/><Relationship Id="rId4" Type="http://schemas.openxmlformats.org/officeDocument/2006/relationships/slide" Target="slides/slide20.xml"/><Relationship Id="rId9" Type="http://schemas.openxmlformats.org/officeDocument/2006/relationships/slide" Target="slides/slide26.xml"/><Relationship Id="rId14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54533071174368E-2"/>
          <c:y val="1.9766009761126406E-2"/>
          <c:w val="0.96707694403339728"/>
          <c:h val="0.96013940991093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2C45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D95-44E2-8759-5991DAA42513}"/>
              </c:ext>
            </c:extLst>
          </c:dPt>
          <c:dPt>
            <c:idx val="1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95-44E2-8759-5991DAA42513}"/>
              </c:ext>
            </c:extLst>
          </c:dPt>
          <c:dPt>
            <c:idx val="2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D95-44E2-8759-5991DAA42513}"/>
              </c:ext>
            </c:extLst>
          </c:dPt>
          <c:dPt>
            <c:idx val="3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D95-44E2-8759-5991DAA42513}"/>
              </c:ext>
            </c:extLst>
          </c:dPt>
          <c:dPt>
            <c:idx val="4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D95-44E2-8759-5991DAA42513}"/>
              </c:ext>
            </c:extLst>
          </c:dPt>
          <c:dPt>
            <c:idx val="5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D95-44E2-8759-5991DAA42513}"/>
              </c:ext>
            </c:extLst>
          </c:dPt>
          <c:dPt>
            <c:idx val="6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D95-44E2-8759-5991DAA42513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95-44E2-8759-5991DAA42513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D95-44E2-8759-5991DAA42513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95-44E2-8759-5991DAA4251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1.4M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95-44E2-8759-5991DAA425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464K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95-44E2-8759-5991DAA425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424K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95-44E2-8759-5991DAA425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368K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95-44E2-8759-5991DAA4251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272K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95-44E2-8759-5991DAA4251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225K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95-44E2-8759-5991DAA4251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127K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D95-44E2-8759-5991DAA4251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-77K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95-44E2-8759-5991DAA4251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-148K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95-44E2-8759-5991DAA4251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-585K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95-44E2-8759-5991DAA425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Food Service and Bars</c:v>
                </c:pt>
                <c:pt idx="1">
                  <c:v>Construction</c:v>
                </c:pt>
                <c:pt idx="2">
                  <c:v>Education &amp; Health Services</c:v>
                </c:pt>
                <c:pt idx="3">
                  <c:v>Retail</c:v>
                </c:pt>
                <c:pt idx="4">
                  <c:v>Other Services</c:v>
                </c:pt>
                <c:pt idx="5">
                  <c:v>Manufacturing</c:v>
                </c:pt>
                <c:pt idx="6">
                  <c:v>Professional Services</c:v>
                </c:pt>
                <c:pt idx="7">
                  <c:v>All Others</c:v>
                </c:pt>
                <c:pt idx="8">
                  <c:v>Hotels</c:v>
                </c:pt>
                <c:pt idx="9">
                  <c:v>Government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1400000</c:v>
                </c:pt>
                <c:pt idx="1">
                  <c:v>464000</c:v>
                </c:pt>
                <c:pt idx="2">
                  <c:v>424000</c:v>
                </c:pt>
                <c:pt idx="3">
                  <c:v>368000</c:v>
                </c:pt>
                <c:pt idx="4">
                  <c:v>272000</c:v>
                </c:pt>
                <c:pt idx="5">
                  <c:v>225000</c:v>
                </c:pt>
                <c:pt idx="6">
                  <c:v>127000</c:v>
                </c:pt>
                <c:pt idx="7">
                  <c:v>-77000</c:v>
                </c:pt>
                <c:pt idx="8">
                  <c:v>-148000</c:v>
                </c:pt>
                <c:pt idx="9">
                  <c:v>-585000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5-44E2-8759-5991DAA42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894925951"/>
        <c:axId val="533493631"/>
      </c:barChart>
      <c:catAx>
        <c:axId val="894925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493631"/>
        <c:crosses val="autoZero"/>
        <c:auto val="1"/>
        <c:lblAlgn val="ctr"/>
        <c:lblOffset val="100"/>
        <c:noMultiLvlLbl val="0"/>
      </c:catAx>
      <c:valAx>
        <c:axId val="533493631"/>
        <c:scaling>
          <c:orientation val="minMax"/>
          <c:max val="1600000"/>
          <c:min val="-700000.00000000012"/>
        </c:scaling>
        <c:delete val="1"/>
        <c:axPos val="l"/>
        <c:numFmt formatCode="#,##0" sourceLinked="1"/>
        <c:majorTickMark val="out"/>
        <c:minorTickMark val="none"/>
        <c:tickLblPos val="nextTo"/>
        <c:crossAx val="894925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8621420492791E-2"/>
          <c:y val="0.12929618582013916"/>
          <c:w val="0.96234002156945697"/>
          <c:h val="0.77575667204394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layout>
                <c:manualLayout>
                  <c:x val="-1.7237425903229922E-3"/>
                  <c:y val="-7.8306239506742373E-3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"/>
                        <a:ea typeface="Times"/>
                        <a:cs typeface="Times"/>
                      </a:defRPr>
                    </a:pPr>
                    <a:r>
                      <a:rPr lang="en-US" dirty="0"/>
                      <a:t>15</a:t>
                    </a:r>
                  </a:p>
                </c:rich>
              </c:tx>
              <c:spPr>
                <a:noFill/>
                <a:ln w="1471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350334003210649E-2"/>
                      <c:h val="5.80337199241689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F0C-41D5-845A-1F3276AA4DA0}"/>
                </c:ext>
              </c:extLst>
            </c:dLbl>
            <c:spPr>
              <a:noFill/>
              <a:ln w="14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140</c:v>
                </c:pt>
                <c:pt idx="1">
                  <c:v>1333</c:v>
                </c:pt>
                <c:pt idx="2">
                  <c:v>4037</c:v>
                </c:pt>
                <c:pt idx="3">
                  <c:v>634</c:v>
                </c:pt>
                <c:pt idx="4">
                  <c:v>82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C-41D5-845A-1F3276AA4D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1098224"/>
        <c:axId val="1"/>
      </c:barChart>
      <c:catAx>
        <c:axId val="26109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61098224"/>
        <c:crosses val="autoZero"/>
        <c:crossBetween val="between"/>
      </c:valAx>
      <c:spPr>
        <a:noFill/>
        <a:ln w="14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38102783866894E-4"/>
          <c:y val="0.21150017291759596"/>
          <c:w val="0.87791342952275253"/>
          <c:h val="0.71322383556288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B7E-4935-8B62-014D1FB42AD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B7E-4935-8B62-014D1FB42AD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154-4D2A-8B06-B7BE79DA8F6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B7E-4935-8B62-014D1FB42AD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7E-4935-8B62-014D1FB42AD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B7E-4935-8B62-014D1FB42AD7}"/>
              </c:ext>
            </c:extLst>
          </c:dPt>
          <c:dLbls>
            <c:dLbl>
              <c:idx val="5"/>
              <c:layout>
                <c:manualLayout>
                  <c:x val="3.5843623081509545E-4"/>
                  <c:y val="4.3149205330874525E-3"/>
                </c:manualLayout>
              </c:layout>
              <c:spPr>
                <a:noFill/>
                <a:ln w="147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510552795492507E-2"/>
                      <c:h val="7.40929344366645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B7E-4935-8B62-014D1FB42AD7}"/>
                </c:ext>
              </c:extLst>
            </c:dLbl>
            <c:spPr>
              <a:noFill/>
              <a:ln w="147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128</c:v>
                </c:pt>
                <c:pt idx="1">
                  <c:v>-955</c:v>
                </c:pt>
                <c:pt idx="2">
                  <c:v>-1585</c:v>
                </c:pt>
                <c:pt idx="3">
                  <c:v>-424</c:v>
                </c:pt>
                <c:pt idx="4">
                  <c:v>-59</c:v>
                </c:pt>
                <c:pt idx="5">
                  <c:v>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7E-4935-8B62-014D1FB42A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1066800"/>
        <c:axId val="1"/>
      </c:barChart>
      <c:catAx>
        <c:axId val="25106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1066800"/>
        <c:crosses val="autoZero"/>
        <c:crossBetween val="between"/>
      </c:valAx>
      <c:spPr>
        <a:noFill/>
        <a:ln w="14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Sheet1!$B$1:$AD$1</c:f>
              <c:strCache>
                <c:ptCount val="2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</c:strCache>
            </c:strRef>
          </c:cat>
          <c:val>
            <c:numRef>
              <c:f>Sheet1!$B$2:$AD$2</c:f>
              <c:numCache>
                <c:formatCode>0</c:formatCode>
                <c:ptCount val="29"/>
                <c:pt idx="0">
                  <c:v>17085</c:v>
                </c:pt>
                <c:pt idx="1">
                  <c:v>17467</c:v>
                </c:pt>
                <c:pt idx="2">
                  <c:v>18101</c:v>
                </c:pt>
                <c:pt idx="3">
                  <c:v>18984</c:v>
                </c:pt>
                <c:pt idx="4">
                  <c:v>19963</c:v>
                </c:pt>
                <c:pt idx="5">
                  <c:v>21615</c:v>
                </c:pt>
                <c:pt idx="6">
                  <c:v>22534</c:v>
                </c:pt>
                <c:pt idx="7">
                  <c:v>22572</c:v>
                </c:pt>
                <c:pt idx="8">
                  <c:v>23057</c:v>
                </c:pt>
                <c:pt idx="9">
                  <c:v>23067</c:v>
                </c:pt>
                <c:pt idx="10">
                  <c:v>22332</c:v>
                </c:pt>
                <c:pt idx="11">
                  <c:v>20790</c:v>
                </c:pt>
                <c:pt idx="12">
                  <c:v>20243</c:v>
                </c:pt>
                <c:pt idx="13">
                  <c:v>20447</c:v>
                </c:pt>
                <c:pt idx="14">
                  <c:v>21174</c:v>
                </c:pt>
                <c:pt idx="15">
                  <c:v>22244</c:v>
                </c:pt>
                <c:pt idx="16">
                  <c:v>23410</c:v>
                </c:pt>
                <c:pt idx="17">
                  <c:v>24160</c:v>
                </c:pt>
                <c:pt idx="18">
                  <c:v>24204</c:v>
                </c:pt>
                <c:pt idx="19">
                  <c:v>24363</c:v>
                </c:pt>
                <c:pt idx="20">
                  <c:v>24721</c:v>
                </c:pt>
                <c:pt idx="21">
                  <c:v>24514</c:v>
                </c:pt>
                <c:pt idx="22">
                  <c:v>23222</c:v>
                </c:pt>
                <c:pt idx="23">
                  <c:v>20961</c:v>
                </c:pt>
                <c:pt idx="24">
                  <c:v>19659</c:v>
                </c:pt>
                <c:pt idx="25">
                  <c:v>18570</c:v>
                </c:pt>
                <c:pt idx="26">
                  <c:v>20220</c:v>
                </c:pt>
                <c:pt idx="27">
                  <c:v>20649</c:v>
                </c:pt>
                <c:pt idx="28">
                  <c:v>19633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25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282776349614395E-2"/>
          <c:y val="3.3538956801670509E-2"/>
          <c:w val="0.90566037735849059"/>
          <c:h val="0.7283142389525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6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8865194496954095E-3"/>
                  <c:y val="5.9455646695725983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0D-4141-8AE8-7BBC5A5E6D21}"/>
                </c:ext>
              </c:extLst>
            </c:dLbl>
            <c:dLbl>
              <c:idx val="1"/>
              <c:layout>
                <c:manualLayout>
                  <c:x val="-5.2461933020921166E-3"/>
                  <c:y val="-3.695228704146878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0D-4141-8AE8-7BBC5A5E6D21}"/>
                </c:ext>
              </c:extLst>
            </c:dLbl>
            <c:dLbl>
              <c:idx val="2"/>
              <c:layout>
                <c:manualLayout>
                  <c:x val="9.0883613845563454E-4"/>
                  <c:y val="5.607033927388910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0D-4141-8AE8-7BBC5A5E6D21}"/>
                </c:ext>
              </c:extLst>
            </c:dLbl>
            <c:dLbl>
              <c:idx val="3"/>
              <c:layout>
                <c:manualLayout>
                  <c:x val="1.376345256188239E-3"/>
                  <c:y val="1.6681539659742714E-2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62720804108555E-2"/>
                      <c:h val="6.48250460405156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C0D-4141-8AE8-7BBC5A5E6D21}"/>
                </c:ext>
              </c:extLst>
            </c:dLbl>
            <c:spPr>
              <a:noFill/>
              <a:ln w="15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3.2</c:v>
                </c:pt>
                <c:pt idx="1">
                  <c:v>1.9</c:v>
                </c:pt>
                <c:pt idx="2">
                  <c:v>2.7</c:v>
                </c:pt>
                <c:pt idx="3">
                  <c:v>3.5</c:v>
                </c:pt>
                <c:pt idx="4">
                  <c:v>13</c:v>
                </c:pt>
                <c:pt idx="5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0D-4141-8AE8-7BBC5A5E6D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508984"/>
        <c:axId val="1"/>
      </c:barChart>
      <c:catAx>
        <c:axId val="26550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65508984"/>
        <c:crosses val="autoZero"/>
        <c:crossBetween val="between"/>
      </c:valAx>
      <c:spPr>
        <a:noFill/>
        <a:ln w="15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Sheet1!$B$1:$AD$1</c:f>
              <c:strCache>
                <c:ptCount val="2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</c:strCache>
            </c:strRef>
          </c:cat>
          <c:val>
            <c:numRef>
              <c:f>Sheet1!$B$2:$AD$2</c:f>
              <c:numCache>
                <c:formatCode>"$"#,##0</c:formatCode>
                <c:ptCount val="29"/>
                <c:pt idx="0">
                  <c:v>276</c:v>
                </c:pt>
                <c:pt idx="1">
                  <c:v>278</c:v>
                </c:pt>
                <c:pt idx="2">
                  <c:v>296</c:v>
                </c:pt>
                <c:pt idx="3">
                  <c:v>303</c:v>
                </c:pt>
                <c:pt idx="4">
                  <c:v>312</c:v>
                </c:pt>
                <c:pt idx="5">
                  <c:v>319</c:v>
                </c:pt>
                <c:pt idx="6">
                  <c:v>309</c:v>
                </c:pt>
                <c:pt idx="7">
                  <c:v>302</c:v>
                </c:pt>
                <c:pt idx="8">
                  <c:v>296</c:v>
                </c:pt>
                <c:pt idx="9">
                  <c:v>297</c:v>
                </c:pt>
                <c:pt idx="10">
                  <c:v>300</c:v>
                </c:pt>
                <c:pt idx="11">
                  <c:v>298</c:v>
                </c:pt>
                <c:pt idx="12">
                  <c:v>292</c:v>
                </c:pt>
                <c:pt idx="13">
                  <c:v>292</c:v>
                </c:pt>
                <c:pt idx="14">
                  <c:v>310</c:v>
                </c:pt>
                <c:pt idx="15">
                  <c:v>320</c:v>
                </c:pt>
                <c:pt idx="16">
                  <c:v>326</c:v>
                </c:pt>
                <c:pt idx="17">
                  <c:v>330</c:v>
                </c:pt>
                <c:pt idx="18">
                  <c:v>323</c:v>
                </c:pt>
                <c:pt idx="19">
                  <c:v>309</c:v>
                </c:pt>
                <c:pt idx="20">
                  <c:v>310</c:v>
                </c:pt>
                <c:pt idx="21">
                  <c:v>305</c:v>
                </c:pt>
                <c:pt idx="22">
                  <c:v>310</c:v>
                </c:pt>
                <c:pt idx="23">
                  <c:v>319</c:v>
                </c:pt>
                <c:pt idx="24">
                  <c:v>304</c:v>
                </c:pt>
                <c:pt idx="25">
                  <c:v>311</c:v>
                </c:pt>
                <c:pt idx="26">
                  <c:v>324</c:v>
                </c:pt>
                <c:pt idx="27">
                  <c:v>330</c:v>
                </c:pt>
                <c:pt idx="28">
                  <c:v>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&quot;$&quot;#,##0" sourceLinked="1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993366"/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numFmt formatCode="\$#,##0" sourceLinked="0"/>
            <c:spPr>
              <a:noFill/>
              <a:ln w="156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261</c:v>
                </c:pt>
                <c:pt idx="1">
                  <c:v>268</c:v>
                </c:pt>
                <c:pt idx="2">
                  <c:v>209</c:v>
                </c:pt>
                <c:pt idx="3">
                  <c:v>189</c:v>
                </c:pt>
                <c:pt idx="4">
                  <c:v>190</c:v>
                </c:pt>
                <c:pt idx="5">
                  <c:v>176</c:v>
                </c:pt>
                <c:pt idx="6">
                  <c:v>183</c:v>
                </c:pt>
                <c:pt idx="7">
                  <c:v>229</c:v>
                </c:pt>
                <c:pt idx="8">
                  <c:v>250</c:v>
                </c:pt>
                <c:pt idx="9">
                  <c:v>266</c:v>
                </c:pt>
                <c:pt idx="10">
                  <c:v>276</c:v>
                </c:pt>
                <c:pt idx="11">
                  <c:v>289</c:v>
                </c:pt>
                <c:pt idx="12">
                  <c:v>307</c:v>
                </c:pt>
                <c:pt idx="13">
                  <c:v>312</c:v>
                </c:pt>
                <c:pt idx="14">
                  <c:v>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5189365755135E-2"/>
          <c:y val="8.8379705400982E-2"/>
          <c:w val="0.90265288806395882"/>
          <c:h val="0.70049099836333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0080"/>
            </a:solidFill>
            <a:ln w="75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Sheet1!$B$1:$DT$1</c:f>
              <c:strCache>
                <c:ptCount val="12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Sept</c:v>
                </c:pt>
                <c:pt idx="45">
                  <c:v>October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June</c:v>
                </c:pt>
                <c:pt idx="54">
                  <c:v>July</c:v>
                </c:pt>
                <c:pt idx="55">
                  <c:v>Aug</c:v>
                </c:pt>
                <c:pt idx="56">
                  <c:v>Sept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Sept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June</c:v>
                </c:pt>
                <c:pt idx="78">
                  <c:v>July</c:v>
                </c:pt>
                <c:pt idx="79">
                  <c:v>Aug</c:v>
                </c:pt>
                <c:pt idx="80">
                  <c:v>Sept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</c:v>
                </c:pt>
                <c:pt idx="85">
                  <c:v>Feb</c:v>
                </c:pt>
                <c:pt idx="86">
                  <c:v>Mar</c:v>
                </c:pt>
                <c:pt idx="87">
                  <c:v>April</c:v>
                </c:pt>
                <c:pt idx="88">
                  <c:v>May</c:v>
                </c:pt>
                <c:pt idx="89">
                  <c:v>June</c:v>
                </c:pt>
                <c:pt idx="90">
                  <c:v>July</c:v>
                </c:pt>
                <c:pt idx="91">
                  <c:v>Aug</c:v>
                </c:pt>
                <c:pt idx="92">
                  <c:v>Sept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July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Sept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</c:v>
                </c:pt>
                <c:pt idx="121">
                  <c:v>Feb</c:v>
                </c:pt>
                <c:pt idx="122">
                  <c:v>Mar</c:v>
                </c:pt>
              </c:strCache>
            </c:strRef>
          </c:cat>
          <c:val>
            <c:numRef>
              <c:f>Sheet1!$B$2:$DT$2</c:f>
              <c:numCache>
                <c:formatCode>General</c:formatCode>
                <c:ptCount val="123"/>
                <c:pt idx="0">
                  <c:v>107.04</c:v>
                </c:pt>
                <c:pt idx="1">
                  <c:v>105.65</c:v>
                </c:pt>
                <c:pt idx="2">
                  <c:v>103.73</c:v>
                </c:pt>
                <c:pt idx="3">
                  <c:v>105.69</c:v>
                </c:pt>
                <c:pt idx="4">
                  <c:v>107.86</c:v>
                </c:pt>
                <c:pt idx="5">
                  <c:v>109.72</c:v>
                </c:pt>
                <c:pt idx="6">
                  <c:v>110.02</c:v>
                </c:pt>
                <c:pt idx="7">
                  <c:v>108.95</c:v>
                </c:pt>
                <c:pt idx="8">
                  <c:v>106.39</c:v>
                </c:pt>
                <c:pt idx="9">
                  <c:v>103.3</c:v>
                </c:pt>
                <c:pt idx="10">
                  <c:v>100.8</c:v>
                </c:pt>
                <c:pt idx="11">
                  <c:v>100.06</c:v>
                </c:pt>
                <c:pt idx="12">
                  <c:v>100.33</c:v>
                </c:pt>
                <c:pt idx="13">
                  <c:v>100.68</c:v>
                </c:pt>
                <c:pt idx="14">
                  <c:v>100.33</c:v>
                </c:pt>
                <c:pt idx="15">
                  <c:v>101.81</c:v>
                </c:pt>
                <c:pt idx="16">
                  <c:v>102.8</c:v>
                </c:pt>
                <c:pt idx="17">
                  <c:v>104.32</c:v>
                </c:pt>
                <c:pt idx="18">
                  <c:v>104.55</c:v>
                </c:pt>
                <c:pt idx="19">
                  <c:v>102.04</c:v>
                </c:pt>
                <c:pt idx="20">
                  <c:v>95.99</c:v>
                </c:pt>
                <c:pt idx="21">
                  <c:v>91.21</c:v>
                </c:pt>
                <c:pt idx="22">
                  <c:v>88.93</c:v>
                </c:pt>
                <c:pt idx="23">
                  <c:v>87.3</c:v>
                </c:pt>
                <c:pt idx="24">
                  <c:v>85.44</c:v>
                </c:pt>
                <c:pt idx="25">
                  <c:v>83.27</c:v>
                </c:pt>
                <c:pt idx="26">
                  <c:v>82.54</c:v>
                </c:pt>
                <c:pt idx="27">
                  <c:v>84.48</c:v>
                </c:pt>
                <c:pt idx="28">
                  <c:v>87.87</c:v>
                </c:pt>
                <c:pt idx="29">
                  <c:v>91.75</c:v>
                </c:pt>
                <c:pt idx="30">
                  <c:v>94.15</c:v>
                </c:pt>
                <c:pt idx="31">
                  <c:v>95.8</c:v>
                </c:pt>
                <c:pt idx="32">
                  <c:v>96.06</c:v>
                </c:pt>
                <c:pt idx="33">
                  <c:v>95.6</c:v>
                </c:pt>
                <c:pt idx="34">
                  <c:v>95.68</c:v>
                </c:pt>
                <c:pt idx="35">
                  <c:v>95.95</c:v>
                </c:pt>
                <c:pt idx="36">
                  <c:v>96.98</c:v>
                </c:pt>
                <c:pt idx="37">
                  <c:v>97.01</c:v>
                </c:pt>
                <c:pt idx="38">
                  <c:v>98.29</c:v>
                </c:pt>
                <c:pt idx="39">
                  <c:v>102.06</c:v>
                </c:pt>
                <c:pt idx="40">
                  <c:v>105.56</c:v>
                </c:pt>
                <c:pt idx="41">
                  <c:v>109.15</c:v>
                </c:pt>
                <c:pt idx="42">
                  <c:v>111.54</c:v>
                </c:pt>
                <c:pt idx="43">
                  <c:v>113.47</c:v>
                </c:pt>
                <c:pt idx="44">
                  <c:v>113.99</c:v>
                </c:pt>
                <c:pt idx="45">
                  <c:v>113.72</c:v>
                </c:pt>
                <c:pt idx="46">
                  <c:v>113.37</c:v>
                </c:pt>
                <c:pt idx="47">
                  <c:v>113.35</c:v>
                </c:pt>
                <c:pt idx="48">
                  <c:v>113.23</c:v>
                </c:pt>
                <c:pt idx="49">
                  <c:v>112.6</c:v>
                </c:pt>
                <c:pt idx="50">
                  <c:v>113.72</c:v>
                </c:pt>
                <c:pt idx="51">
                  <c:v>115.89</c:v>
                </c:pt>
                <c:pt idx="52">
                  <c:v>117.25</c:v>
                </c:pt>
                <c:pt idx="53">
                  <c:v>118.43</c:v>
                </c:pt>
                <c:pt idx="54">
                  <c:v>118.97</c:v>
                </c:pt>
                <c:pt idx="55">
                  <c:v>119.89</c:v>
                </c:pt>
                <c:pt idx="56">
                  <c:v>119.03</c:v>
                </c:pt>
                <c:pt idx="57">
                  <c:v>118.74</c:v>
                </c:pt>
                <c:pt idx="58">
                  <c:v>118.93</c:v>
                </c:pt>
                <c:pt idx="59">
                  <c:v>119.1</c:v>
                </c:pt>
                <c:pt idx="60">
                  <c:v>118.79</c:v>
                </c:pt>
                <c:pt idx="61">
                  <c:v>118.85</c:v>
                </c:pt>
                <c:pt idx="62">
                  <c:v>119.89</c:v>
                </c:pt>
                <c:pt idx="63">
                  <c:v>121.48</c:v>
                </c:pt>
                <c:pt idx="64">
                  <c:v>123.2</c:v>
                </c:pt>
                <c:pt idx="65">
                  <c:v>124.86</c:v>
                </c:pt>
                <c:pt idx="66">
                  <c:v>125.88</c:v>
                </c:pt>
                <c:pt idx="67">
                  <c:v>126.21</c:v>
                </c:pt>
                <c:pt idx="68">
                  <c:v>126.32</c:v>
                </c:pt>
                <c:pt idx="69">
                  <c:v>126.03</c:v>
                </c:pt>
                <c:pt idx="70">
                  <c:v>125.72</c:v>
                </c:pt>
                <c:pt idx="71">
                  <c:v>125.61</c:v>
                </c:pt>
                <c:pt idx="72">
                  <c:v>125.7</c:v>
                </c:pt>
                <c:pt idx="73">
                  <c:v>127</c:v>
                </c:pt>
                <c:pt idx="74">
                  <c:v>127.76</c:v>
                </c:pt>
                <c:pt idx="75">
                  <c:v>129.37</c:v>
                </c:pt>
                <c:pt idx="76">
                  <c:v>130.97</c:v>
                </c:pt>
                <c:pt idx="77">
                  <c:v>131.96</c:v>
                </c:pt>
                <c:pt idx="78">
                  <c:v>132.41999999999999</c:v>
                </c:pt>
                <c:pt idx="79">
                  <c:v>132.78</c:v>
                </c:pt>
                <c:pt idx="80">
                  <c:v>132.99</c:v>
                </c:pt>
                <c:pt idx="81">
                  <c:v>133.34</c:v>
                </c:pt>
                <c:pt idx="82">
                  <c:v>133.22999999999999</c:v>
                </c:pt>
                <c:pt idx="83">
                  <c:v>133.36000000000001</c:v>
                </c:pt>
                <c:pt idx="84">
                  <c:v>132.85</c:v>
                </c:pt>
                <c:pt idx="85">
                  <c:v>133.4</c:v>
                </c:pt>
                <c:pt idx="86">
                  <c:v>134.91</c:v>
                </c:pt>
                <c:pt idx="87">
                  <c:v>136.87</c:v>
                </c:pt>
                <c:pt idx="88">
                  <c:v>138.1</c:v>
                </c:pt>
                <c:pt idx="89">
                  <c:v>139</c:v>
                </c:pt>
                <c:pt idx="90">
                  <c:v>139.52000000000001</c:v>
                </c:pt>
                <c:pt idx="91">
                  <c:v>139.91999999999999</c:v>
                </c:pt>
                <c:pt idx="92">
                  <c:v>140.12</c:v>
                </c:pt>
                <c:pt idx="93">
                  <c:v>140.06</c:v>
                </c:pt>
                <c:pt idx="94">
                  <c:v>140.16</c:v>
                </c:pt>
                <c:pt idx="95">
                  <c:v>140.53</c:v>
                </c:pt>
                <c:pt idx="96">
                  <c:v>141.49</c:v>
                </c:pt>
                <c:pt idx="97">
                  <c:v>142.04</c:v>
                </c:pt>
                <c:pt idx="98">
                  <c:v>143.22</c:v>
                </c:pt>
                <c:pt idx="99">
                  <c:v>144.38999999999999</c:v>
                </c:pt>
                <c:pt idx="100">
                  <c:v>145.85</c:v>
                </c:pt>
                <c:pt idx="101">
                  <c:v>146.82</c:v>
                </c:pt>
                <c:pt idx="102">
                  <c:v>147.56</c:v>
                </c:pt>
                <c:pt idx="103">
                  <c:v>147.97999999999999</c:v>
                </c:pt>
                <c:pt idx="104">
                  <c:v>148.22999999999999</c:v>
                </c:pt>
                <c:pt idx="105">
                  <c:v>148.46</c:v>
                </c:pt>
                <c:pt idx="106">
                  <c:v>148.71</c:v>
                </c:pt>
                <c:pt idx="107">
                  <c:v>148.74</c:v>
                </c:pt>
                <c:pt idx="108">
                  <c:v>148.4</c:v>
                </c:pt>
                <c:pt idx="109">
                  <c:v>148.9</c:v>
                </c:pt>
                <c:pt idx="110">
                  <c:v>149.97999999999999</c:v>
                </c:pt>
                <c:pt idx="111">
                  <c:v>151.44999999999999</c:v>
                </c:pt>
                <c:pt idx="112">
                  <c:v>152.68</c:v>
                </c:pt>
                <c:pt idx="113">
                  <c:v>153.31</c:v>
                </c:pt>
                <c:pt idx="114">
                  <c:v>153.44999999999999</c:v>
                </c:pt>
                <c:pt idx="115">
                  <c:v>153.81</c:v>
                </c:pt>
                <c:pt idx="116">
                  <c:v>154.01</c:v>
                </c:pt>
                <c:pt idx="117">
                  <c:v>154.58000000000001</c:v>
                </c:pt>
                <c:pt idx="118">
                  <c:v>154.94</c:v>
                </c:pt>
                <c:pt idx="119">
                  <c:v>154.80000000000001</c:v>
                </c:pt>
                <c:pt idx="120">
                  <c:v>155.03</c:v>
                </c:pt>
                <c:pt idx="121">
                  <c:v>155.77000000000001</c:v>
                </c:pt>
                <c:pt idx="122">
                  <c:v>157.30000000000001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8-4C37-BC45-4D559F4A62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3356048"/>
        <c:axId val="1"/>
      </c:barChart>
      <c:catAx>
        <c:axId val="23335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At val="70"/>
        <c:auto val="1"/>
        <c:lblAlgn val="ctr"/>
        <c:lblOffset val="100"/>
        <c:tickLblSkip val="6"/>
        <c:tickMarkSkip val="1"/>
        <c:noMultiLvlLbl val="0"/>
      </c:catAx>
      <c:valAx>
        <c:axId val="1"/>
        <c:scaling>
          <c:orientation val="minMax"/>
          <c:max val="158"/>
          <c:min val="70"/>
        </c:scaling>
        <c:delete val="0"/>
        <c:axPos val="l"/>
        <c:numFmt formatCode="#,##0.00" sourceLinked="0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3356048"/>
        <c:crosses val="autoZero"/>
        <c:crossBetween val="between"/>
      </c:valAx>
      <c:spPr>
        <a:noFill/>
        <a:ln w="15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62849982452417E-2"/>
          <c:y val="9.2227208153877385E-3"/>
          <c:w val="0.94285370753236852"/>
          <c:h val="0.76163593801389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83">
              <a:solidFill>
                <a:schemeClr val="tx1"/>
              </a:solidFill>
              <a:prstDash val="solid"/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D35D-4794-9FC6-B97C655776ED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35D-4794-9FC6-B97C655776ED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35D-4794-9FC6-B97C655776E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35D-4794-9FC6-B97C655776ED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35D-4794-9FC6-B97C655776ED}"/>
              </c:ext>
            </c:extLst>
          </c:dPt>
          <c:dLbls>
            <c:delete val="1"/>
          </c:dLbls>
          <c:cat>
            <c:numRef>
              <c:f>Sheet1!$B$1:$AA$1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Sheet1!$B$2:$AA$2</c:f>
              <c:numCache>
                <c:formatCode>General</c:formatCode>
                <c:ptCount val="26"/>
                <c:pt idx="0">
                  <c:v>69.849999999999994</c:v>
                </c:pt>
                <c:pt idx="1">
                  <c:v>70.62</c:v>
                </c:pt>
                <c:pt idx="2">
                  <c:v>72.64</c:v>
                </c:pt>
                <c:pt idx="3">
                  <c:v>75.97</c:v>
                </c:pt>
                <c:pt idx="4">
                  <c:v>78.94</c:v>
                </c:pt>
                <c:pt idx="5">
                  <c:v>81.92</c:v>
                </c:pt>
                <c:pt idx="6">
                  <c:v>109.01</c:v>
                </c:pt>
                <c:pt idx="7">
                  <c:v>113.21</c:v>
                </c:pt>
                <c:pt idx="8">
                  <c:v>116.89</c:v>
                </c:pt>
                <c:pt idx="9">
                  <c:v>121.01</c:v>
                </c:pt>
                <c:pt idx="10">
                  <c:v>127.11</c:v>
                </c:pt>
                <c:pt idx="11">
                  <c:v>133.19</c:v>
                </c:pt>
                <c:pt idx="12">
                  <c:v>134.05000000000001</c:v>
                </c:pt>
                <c:pt idx="13">
                  <c:v>122.65</c:v>
                </c:pt>
                <c:pt idx="14">
                  <c:v>108.4</c:v>
                </c:pt>
                <c:pt idx="15">
                  <c:v>105.77</c:v>
                </c:pt>
                <c:pt idx="16">
                  <c:v>98.36</c:v>
                </c:pt>
                <c:pt idx="17">
                  <c:v>90.72</c:v>
                </c:pt>
                <c:pt idx="18">
                  <c:v>107.36</c:v>
                </c:pt>
                <c:pt idx="19">
                  <c:v>117.12</c:v>
                </c:pt>
                <c:pt idx="20">
                  <c:v>123.59</c:v>
                </c:pt>
                <c:pt idx="21">
                  <c:v>130.84</c:v>
                </c:pt>
                <c:pt idx="22">
                  <c:v>137.94999999999999</c:v>
                </c:pt>
                <c:pt idx="23">
                  <c:v>146.27000000000001</c:v>
                </c:pt>
                <c:pt idx="24">
                  <c:v>152.51</c:v>
                </c:pt>
                <c:pt idx="25">
                  <c:v>156.02000000000001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5D-4794-9FC6-B97C655776E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Sheet1!$B$1:$AA$1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Sheet1!$B$3:$AA$3</c:f>
              <c:numCache>
                <c:formatCode>General</c:formatCode>
                <c:ptCount val="26"/>
              </c:numCache>
            </c:numRef>
          </c:val>
          <c:extLst>
            <c:ext xmlns:c16="http://schemas.microsoft.com/office/drawing/2014/chart" uri="{C3380CC4-5D6E-409C-BE32-E72D297353CC}">
              <c16:uniqueId val="{0000000A-AD04-43BC-9532-BEFAC97F9B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702816"/>
        <c:axId val="1"/>
      </c:barChart>
      <c:catAx>
        <c:axId val="2397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157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9702816"/>
        <c:crosses val="autoZero"/>
        <c:crossBetween val="between"/>
      </c:valAx>
      <c:spPr>
        <a:noFill/>
        <a:ln w="15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48320513994609E-5"/>
          <c:y val="9.8915882465911278E-2"/>
          <c:w val="0.91768431372993486"/>
          <c:h val="0.765238367327537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00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81-458E-B56D-35B2B834D232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Sheet1!$A$1:$G$1</c:f>
              <c:strCache>
                <c:ptCount val="7"/>
                <c:pt idx="0">
                  <c:v>BHHS</c:v>
                </c:pt>
                <c:pt idx="1">
                  <c:v>KW-AP</c:v>
                </c:pt>
                <c:pt idx="2">
                  <c:v>AFH</c:v>
                </c:pt>
                <c:pt idx="3">
                  <c:v>Atl Comm</c:v>
                </c:pt>
                <c:pt idx="4">
                  <c:v>HNR</c:v>
                </c:pt>
                <c:pt idx="5">
                  <c:v>CB</c:v>
                </c:pt>
                <c:pt idx="6">
                  <c:v>MB</c:v>
                </c:pt>
              </c:strCache>
            </c:strRef>
          </c:cat>
          <c:val>
            <c:numRef>
              <c:f>Sheet1!$A$2:$G$2</c:f>
              <c:numCache>
                <c:formatCode>"$"#,##0.00</c:formatCode>
                <c:ptCount val="7"/>
                <c:pt idx="0">
                  <c:v>1337923</c:v>
                </c:pt>
                <c:pt idx="1">
                  <c:v>1209443</c:v>
                </c:pt>
                <c:pt idx="2">
                  <c:v>870811</c:v>
                </c:pt>
                <c:pt idx="3">
                  <c:v>809784</c:v>
                </c:pt>
                <c:pt idx="4">
                  <c:v>749342</c:v>
                </c:pt>
                <c:pt idx="5">
                  <c:v>489053</c:v>
                </c:pt>
                <c:pt idx="6">
                  <c:v>465312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0281-458E-B56D-35B2B834D2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3495000"/>
        <c:axId val="1"/>
      </c:barChart>
      <c:catAx>
        <c:axId val="25349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25349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827313690534679E-2"/>
          <c:y val="0"/>
          <c:w val="0.96434537261893061"/>
          <c:h val="0.844212644018578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</c:v>
                </c:pt>
              </c:strCache>
            </c:strRef>
          </c:tx>
          <c:spPr>
            <a:solidFill>
              <a:srgbClr val="0CADE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F45F092-0ED6-4ADB-B232-DAD15DD6AF0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470-43EB-BDF3-288809B7DE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3.5%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70-43EB-BDF3-288809B7DE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4.4%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70-43EB-BDF3-288809B7DE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14.7%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70-43EB-BDF3-288809B7DE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13.3%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70-43EB-BDF3-288809B7DE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3.6</c:v>
                </c:pt>
                <c:pt idx="1">
                  <c:v>3.5</c:v>
                </c:pt>
                <c:pt idx="2">
                  <c:v>4.4000000000000004</c:v>
                </c:pt>
                <c:pt idx="3">
                  <c:v>14.7</c:v>
                </c:pt>
                <c:pt idx="4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70-43EB-BDF3-288809B7DE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Misclassification Error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2">
                  <c:v>1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70-43EB-BDF3-288809B7D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00536191"/>
        <c:axId val="1642778479"/>
      </c:barChart>
      <c:catAx>
        <c:axId val="1800536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2778479"/>
        <c:crosses val="autoZero"/>
        <c:auto val="1"/>
        <c:lblAlgn val="ctr"/>
        <c:lblOffset val="100"/>
        <c:noMultiLvlLbl val="0"/>
      </c:catAx>
      <c:valAx>
        <c:axId val="16427784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0536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785935691507085E-2"/>
          <c:y val="0.18803274080433774"/>
          <c:w val="0.48325074748382207"/>
          <c:h val="0.20513109779899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CAE-4D50-A76C-40C0F10A87B0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CCAE-4D50-A76C-40C0F10A87B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CAE-4D50-A76C-40C0F10A87B0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CAE-4D50-A76C-40C0F10A87B0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CAE-4D50-A76C-40C0F10A87B0}"/>
              </c:ext>
            </c:extLst>
          </c:dPt>
          <c:dPt>
            <c:idx val="5"/>
            <c:bubble3D val="0"/>
            <c:explosion val="10"/>
            <c:spPr>
              <a:solidFill>
                <a:srgbClr val="0070C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AE-4D50-A76C-40C0F10A87B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33281C1E-2196-4012-9CE5-A8B137F8BE91}" type="VALUE">
                      <a:rPr lang="en-US" sz="1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CAE-4D50-A76C-40C0F10A87B0}"/>
                </c:ext>
              </c:extLst>
            </c:dLbl>
            <c:dLbl>
              <c:idx val="2"/>
              <c:layout>
                <c:manualLayout>
                  <c:x val="-0.17890725623993461"/>
                  <c:y val="3.9243856766374985E-2"/>
                </c:manualLayout>
              </c:layout>
              <c:tx>
                <c:rich>
                  <a:bodyPr/>
                  <a:lstStyle/>
                  <a:p>
                    <a:fld id="{8DB94BC6-5E2B-4E8D-B7AD-CCCDF0D45024}" type="VALUE">
                      <a:rPr lang="en-US" sz="2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CAE-4D50-A76C-40C0F10A87B0}"/>
                </c:ext>
              </c:extLst>
            </c:dLbl>
            <c:dLbl>
              <c:idx val="3"/>
              <c:layout>
                <c:manualLayout>
                  <c:x val="-0.13403311954249142"/>
                  <c:y val="-9.88974879174737E-2"/>
                </c:manualLayout>
              </c:layout>
              <c:tx>
                <c:rich>
                  <a:bodyPr/>
                  <a:lstStyle/>
                  <a:p>
                    <a:fld id="{308BEF2D-914B-426B-84F0-FD281CA1E4E6}" type="VALUE">
                      <a:rPr lang="en-US" sz="24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AE-4D50-A76C-40C0F10A87B0}"/>
                </c:ext>
              </c:extLst>
            </c:dLbl>
            <c:dLbl>
              <c:idx val="4"/>
              <c:layout>
                <c:manualLayout>
                  <c:x val="-1.6552014041140938E-2"/>
                  <c:y val="-0.16582685387886564"/>
                </c:manualLayout>
              </c:layout>
              <c:tx>
                <c:rich>
                  <a:bodyPr/>
                  <a:lstStyle/>
                  <a:p>
                    <a:fld id="{7EBF6E2E-5718-43F9-92FC-2DB144707461}" type="VALUE">
                      <a:rPr lang="en-US" sz="2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CAE-4D50-A76C-40C0F10A87B0}"/>
                </c:ext>
              </c:extLst>
            </c:dLbl>
            <c:dLbl>
              <c:idx val="5"/>
              <c:layout>
                <c:manualLayout>
                  <c:x val="0.21543547450049255"/>
                  <c:y val="5.1240981970217203E-2"/>
                </c:manualLayout>
              </c:layout>
              <c:tx>
                <c:rich>
                  <a:bodyPr/>
                  <a:lstStyle/>
                  <a:p>
                    <a:fld id="{AE7D3392-48BB-4A46-A758-699560422136}" type="VALUE">
                      <a:rPr lang="en-US" sz="36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AE-4D50-A76C-40C0F10A8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&lt; 10%</c:v>
                </c:pt>
                <c:pt idx="1">
                  <c:v>11-20%</c:v>
                </c:pt>
                <c:pt idx="2">
                  <c:v>21-40%</c:v>
                </c:pt>
                <c:pt idx="3">
                  <c:v>41-60%</c:v>
                </c:pt>
                <c:pt idx="4">
                  <c:v>60-99%</c:v>
                </c:pt>
                <c:pt idx="5">
                  <c:v>100%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7.2999999999999995E-2</c:v>
                </c:pt>
                <c:pt idx="1">
                  <c:v>6.0999999999999999E-2</c:v>
                </c:pt>
                <c:pt idx="2">
                  <c:v>0.154</c:v>
                </c:pt>
                <c:pt idx="3">
                  <c:v>0.125</c:v>
                </c:pt>
                <c:pt idx="4">
                  <c:v>0.16600000000000001</c:v>
                </c:pt>
                <c:pt idx="5">
                  <c:v>0.42099999999999999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AE-4D50-A76C-40C0F10A87B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7090436073534"/>
          <c:y val="0.84296388474818718"/>
          <c:w val="0.56307359932689527"/>
          <c:h val="0.15703611525181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00127780754461E-2"/>
          <c:y val="4.1698377497288122E-2"/>
          <c:w val="0.9032766739320891"/>
          <c:h val="0.899435466934354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Great Recession 2006-2016 </c:v>
                </c:pt>
              </c:strCache>
            </c:strRef>
          </c:tx>
          <c:spPr>
            <a:ln w="762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-4.4000000000000004</c:v>
                </c:pt>
                <c:pt idx="1">
                  <c:v>-5</c:v>
                </c:pt>
                <c:pt idx="2">
                  <c:v>-7.3</c:v>
                </c:pt>
                <c:pt idx="3">
                  <c:v>-9.9</c:v>
                </c:pt>
                <c:pt idx="4">
                  <c:v>-9.3000000000000007</c:v>
                </c:pt>
                <c:pt idx="5">
                  <c:v>-8.5</c:v>
                </c:pt>
                <c:pt idx="6">
                  <c:v>-7.9</c:v>
                </c:pt>
                <c:pt idx="7">
                  <c:v>-6.7</c:v>
                </c:pt>
                <c:pt idx="8">
                  <c:v>-5.6</c:v>
                </c:pt>
                <c:pt idx="9">
                  <c:v>-5</c:v>
                </c:pt>
                <c:pt idx="10">
                  <c:v>-4.7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04-4CC6-8146-FFFA4EB82C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Great Depression 1929-1942</c:v>
                </c:pt>
              </c:strCache>
            </c:strRef>
          </c:tx>
          <c:spPr>
            <a:ln w="762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-3.2</c:v>
                </c:pt>
                <c:pt idx="1">
                  <c:v>-8.6999999999999993</c:v>
                </c:pt>
                <c:pt idx="2">
                  <c:v>-15.9</c:v>
                </c:pt>
                <c:pt idx="3">
                  <c:v>-23.6</c:v>
                </c:pt>
                <c:pt idx="4">
                  <c:v>-24.9</c:v>
                </c:pt>
                <c:pt idx="5">
                  <c:v>-21.7</c:v>
                </c:pt>
                <c:pt idx="6">
                  <c:v>-20.100000000000001</c:v>
                </c:pt>
                <c:pt idx="7">
                  <c:v>-16.899999999999999</c:v>
                </c:pt>
                <c:pt idx="8">
                  <c:v>-14.3</c:v>
                </c:pt>
                <c:pt idx="9">
                  <c:v>-19</c:v>
                </c:pt>
                <c:pt idx="10">
                  <c:v>-17.2</c:v>
                </c:pt>
                <c:pt idx="11">
                  <c:v>-14.6</c:v>
                </c:pt>
                <c:pt idx="12">
                  <c:v>-9.9</c:v>
                </c:pt>
                <c:pt idx="13">
                  <c:v>-4.7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04-4CC6-8146-FFFA4EB82C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Goldman Projections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-3.5</c:v>
                </c:pt>
                <c:pt idx="1">
                  <c:v>-15</c:v>
                </c:pt>
                <c:pt idx="2">
                  <c:v>-7</c:v>
                </c:pt>
                <c:pt idx="3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04-4CC6-8146-FFFA4EB82C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JP Morgan Projections</c:v>
                </c:pt>
              </c:strCache>
            </c:strRef>
          </c:tx>
          <c:spPr>
            <a:ln w="127000" cap="rnd">
              <a:solidFill>
                <a:srgbClr val="FF93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6DF-EA44-A9D0-CFD4080ABA78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A6DF-EA44-A9D0-CFD4080ABA78}"/>
              </c:ext>
            </c:extLst>
          </c:dPt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-3.5</c:v>
                </c:pt>
                <c:pt idx="1">
                  <c:v>-20</c:v>
                </c:pt>
                <c:pt idx="2">
                  <c:v>-8.8000000000000007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61-4C92-BC33-4960D968E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3463999"/>
        <c:axId val="111339343"/>
      </c:lineChart>
      <c:catAx>
        <c:axId val="2093463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339343"/>
        <c:crosses val="autoZero"/>
        <c:auto val="1"/>
        <c:lblAlgn val="ctr"/>
        <c:lblOffset val="100"/>
        <c:noMultiLvlLbl val="0"/>
      </c:catAx>
      <c:valAx>
        <c:axId val="111339343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9346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520120902655558"/>
          <c:y val="0.72940196102987775"/>
          <c:w val="0.42479879097344453"/>
          <c:h val="0.2149441343473092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0" cap="rnd">
              <a:solidFill>
                <a:srgbClr val="00B0F0"/>
              </a:solidFill>
              <a:miter lim="800000"/>
              <a:headEnd type="none" w="med" len="med"/>
              <a:tailEnd type="none" w="med" len="med"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D1-A44F-95B0-3613C74BDFB8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EFD1-A44F-95B0-3613C74BDFB8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D1-A44F-95B0-3613C74BDFB8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27000" cap="rnd" cmpd="sng">
                <a:solidFill>
                  <a:srgbClr val="00B0F0"/>
                </a:solidFill>
                <a:miter lim="800000"/>
                <a:headEnd type="none" w="med" len="med"/>
                <a:tailEnd type="triangl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6-EFD1-A44F-95B0-3613C74BDFB8}"/>
              </c:ext>
            </c:extLst>
          </c:dPt>
          <c:cat>
            <c:strRef>
              <c:f>Sheet1!$A$2:$A$12</c:f>
              <c:strCache>
                <c:ptCount val="11"/>
                <c:pt idx="0">
                  <c:v>March 25</c:v>
                </c:pt>
                <c:pt idx="1">
                  <c:v>April 1</c:v>
                </c:pt>
                <c:pt idx="2">
                  <c:v>April 8</c:v>
                </c:pt>
                <c:pt idx="3">
                  <c:v>April 15</c:v>
                </c:pt>
                <c:pt idx="4">
                  <c:v>April 22</c:v>
                </c:pt>
                <c:pt idx="5">
                  <c:v>April 29</c:v>
                </c:pt>
                <c:pt idx="6">
                  <c:v>May 6</c:v>
                </c:pt>
                <c:pt idx="7">
                  <c:v>May 13</c:v>
                </c:pt>
                <c:pt idx="8">
                  <c:v>May 20</c:v>
                </c:pt>
                <c:pt idx="9">
                  <c:v>May 27</c:v>
                </c:pt>
                <c:pt idx="10">
                  <c:v>June 3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-0.1</c:v>
                </c:pt>
                <c:pt idx="1">
                  <c:v>-0.25</c:v>
                </c:pt>
                <c:pt idx="2">
                  <c:v>-0.35</c:v>
                </c:pt>
                <c:pt idx="3">
                  <c:v>-0.3</c:v>
                </c:pt>
                <c:pt idx="4">
                  <c:v>-0.2</c:v>
                </c:pt>
                <c:pt idx="5">
                  <c:v>-0.19</c:v>
                </c:pt>
                <c:pt idx="6">
                  <c:v>-0.1</c:v>
                </c:pt>
                <c:pt idx="7">
                  <c:v>-0.01</c:v>
                </c:pt>
                <c:pt idx="8">
                  <c:v>0.1</c:v>
                </c:pt>
                <c:pt idx="9">
                  <c:v>0.15</c:v>
                </c:pt>
                <c:pt idx="10">
                  <c:v>0.19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D1-A44F-95B0-3613C74BD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7010096"/>
        <c:axId val="716959584"/>
      </c:lineChart>
      <c:dateAx>
        <c:axId val="71701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959584"/>
        <c:crosses val="autoZero"/>
        <c:auto val="0"/>
        <c:lblOffset val="100"/>
        <c:baseTimeUnit val="days"/>
      </c:dateAx>
      <c:valAx>
        <c:axId val="71695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01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01406340522049E-2"/>
          <c:y val="0.13232203492938735"/>
          <c:w val="0.90494041761047317"/>
          <c:h val="0.745662731063614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Real Estate</c:v>
                </c:pt>
              </c:strCache>
            </c:strRef>
          </c:tx>
          <c:spPr>
            <a:ln w="127000" cap="rnd">
              <a:solidFill>
                <a:srgbClr val="72C45A"/>
              </a:solidFill>
              <a:round/>
              <a:tailEnd type="none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89D-4C76-917E-63ACA2F4E75D}"/>
              </c:ext>
            </c:extLst>
          </c:dPt>
          <c:dLbls>
            <c:dLbl>
              <c:idx val="0"/>
              <c:layout>
                <c:manualLayout>
                  <c:x val="-0.12757585117037801"/>
                  <c:y val="-4.7145060509518895E-2"/>
                </c:manualLayout>
              </c:layout>
              <c:tx>
                <c:rich>
                  <a:bodyPr/>
                  <a:lstStyle/>
                  <a:p>
                    <a:fld id="{07ADBAF1-7837-49F6-B004-336746D313C3}" type="VALUE">
                      <a:rPr lang="en-US">
                        <a:solidFill>
                          <a:srgbClr val="00B8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72C45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0.19</c:v>
                </c:pt>
                <c:pt idx="1">
                  <c:v>0.2</c:v>
                </c:pt>
                <c:pt idx="2">
                  <c:v>0.25</c:v>
                </c:pt>
                <c:pt idx="3">
                  <c:v>0.3</c:v>
                </c:pt>
                <c:pt idx="4">
                  <c:v>0.31</c:v>
                </c:pt>
                <c:pt idx="5">
                  <c:v>0.35</c:v>
                </c:pt>
                <c:pt idx="6">
                  <c:v>0.34</c:v>
                </c:pt>
                <c:pt idx="7">
                  <c:v>0.34</c:v>
                </c:pt>
                <c:pt idx="8">
                  <c:v>0.35</c:v>
                </c:pt>
                <c:pt idx="9">
                  <c:v>0.35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586-4B26-9510-56071389AC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Stocks</c:v>
                </c:pt>
              </c:strCache>
            </c:strRef>
          </c:tx>
          <c:spPr>
            <a:ln w="76200" cap="rnd">
              <a:solidFill>
                <a:srgbClr val="0CADEF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76200" cap="rnd">
                <a:solidFill>
                  <a:srgbClr val="0CADEF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9D-4C76-917E-63ACA2F4E75D}"/>
              </c:ext>
            </c:extLst>
          </c:dPt>
          <c:dLbls>
            <c:dLbl>
              <c:idx val="0"/>
              <c:layout>
                <c:manualLayout>
                  <c:x val="-0.12513731375806392"/>
                  <c:y val="2.5802796811230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0CADE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0%</c:formatCode>
                <c:ptCount val="10"/>
                <c:pt idx="0">
                  <c:v>0.17</c:v>
                </c:pt>
                <c:pt idx="1">
                  <c:v>0.19</c:v>
                </c:pt>
                <c:pt idx="2">
                  <c:v>0.22</c:v>
                </c:pt>
                <c:pt idx="3">
                  <c:v>0.24</c:v>
                </c:pt>
                <c:pt idx="4">
                  <c:v>0.25</c:v>
                </c:pt>
                <c:pt idx="5">
                  <c:v>0.22</c:v>
                </c:pt>
                <c:pt idx="6">
                  <c:v>0.26</c:v>
                </c:pt>
                <c:pt idx="7">
                  <c:v>0.26</c:v>
                </c:pt>
                <c:pt idx="8">
                  <c:v>0.27</c:v>
                </c:pt>
                <c:pt idx="9">
                  <c:v>0.21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586-4B26-9510-56071389AC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Savings Accounts</c:v>
                </c:pt>
              </c:strCache>
            </c:strRef>
          </c:tx>
          <c:spPr>
            <a:ln w="76200" cap="rnd">
              <a:solidFill>
                <a:srgbClr val="FD8700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76200" cap="rnd">
                <a:solidFill>
                  <a:srgbClr val="FD8700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89D-4C76-917E-63ACA2F4E75D}"/>
              </c:ext>
            </c:extLst>
          </c:dPt>
          <c:dLbls>
            <c:dLbl>
              <c:idx val="0"/>
              <c:layout>
                <c:manualLayout>
                  <c:x val="-0.12515106231227655"/>
                  <c:y val="3.8608155030203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FD87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Sheet1!$D$2:$D$11</c:f>
              <c:numCache>
                <c:formatCode>0%</c:formatCode>
                <c:ptCount val="10"/>
                <c:pt idx="0">
                  <c:v>0.14000000000000001</c:v>
                </c:pt>
                <c:pt idx="1">
                  <c:v>0.19</c:v>
                </c:pt>
                <c:pt idx="2">
                  <c:v>0.17</c:v>
                </c:pt>
                <c:pt idx="3">
                  <c:v>0.14000000000000001</c:v>
                </c:pt>
                <c:pt idx="4">
                  <c:v>0.15</c:v>
                </c:pt>
                <c:pt idx="5">
                  <c:v>0.15</c:v>
                </c:pt>
                <c:pt idx="6">
                  <c:v>0.13</c:v>
                </c:pt>
                <c:pt idx="7">
                  <c:v>0.15</c:v>
                </c:pt>
                <c:pt idx="8">
                  <c:v>0.15</c:v>
                </c:pt>
                <c:pt idx="9">
                  <c:v>0.17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586-4B26-9510-56071389AC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Gold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76200" cap="rnd">
                <a:solidFill>
                  <a:schemeClr val="accent4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9D-4C76-917E-63ACA2F4E75D}"/>
              </c:ext>
            </c:extLst>
          </c:dPt>
          <c:dLbls>
            <c:dLbl>
              <c:idx val="0"/>
              <c:layout>
                <c:manualLayout>
                  <c:x val="9.6600586709592613E-3"/>
                  <c:y val="-3.2205475920717021E-2"/>
                </c:manualLayout>
              </c:layout>
              <c:spPr>
                <a:solidFill>
                  <a:srgbClr val="2F393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D6A3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Sheet1!$E$2:$E$11</c:f>
              <c:numCache>
                <c:formatCode>0%</c:formatCode>
                <c:ptCount val="10"/>
                <c:pt idx="0">
                  <c:v>0.34</c:v>
                </c:pt>
                <c:pt idx="1">
                  <c:v>0.28000000000000003</c:v>
                </c:pt>
                <c:pt idx="2">
                  <c:v>0.24</c:v>
                </c:pt>
                <c:pt idx="3">
                  <c:v>0.24</c:v>
                </c:pt>
                <c:pt idx="4">
                  <c:v>0.19</c:v>
                </c:pt>
                <c:pt idx="5">
                  <c:v>0.17</c:v>
                </c:pt>
                <c:pt idx="6">
                  <c:v>0.18</c:v>
                </c:pt>
                <c:pt idx="7">
                  <c:v>0.17</c:v>
                </c:pt>
                <c:pt idx="8">
                  <c:v>0.14000000000000001</c:v>
                </c:pt>
                <c:pt idx="9">
                  <c:v>0.16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586-4B26-9510-56071389A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625448"/>
        <c:axId val="396630696"/>
      </c:lineChart>
      <c:catAx>
        <c:axId val="39662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630696"/>
        <c:crosses val="autoZero"/>
        <c:auto val="1"/>
        <c:lblAlgn val="ctr"/>
        <c:lblOffset val="100"/>
        <c:noMultiLvlLbl val="0"/>
      </c:catAx>
      <c:valAx>
        <c:axId val="396630696"/>
        <c:scaling>
          <c:orientation val="minMax"/>
          <c:min val="0.1"/>
        </c:scaling>
        <c:delete val="1"/>
        <c:axPos val="l"/>
        <c:numFmt formatCode="0%" sourceLinked="1"/>
        <c:majorTickMark val="none"/>
        <c:minorTickMark val="none"/>
        <c:tickLblPos val="nextTo"/>
        <c:crossAx val="396625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282252523603141E-2"/>
          <c:y val="7.1174432841945912E-2"/>
          <c:w val="0.79444478438054367"/>
          <c:h val="0.15975911138208129"/>
        </c:manualLayout>
      </c:layout>
      <c:overlay val="0"/>
      <c:spPr>
        <a:solidFill>
          <a:srgbClr val="2F393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7428392514183"/>
          <c:y val="9.492632160150942E-2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Sheet1!$B$1:$AD$1</c:f>
              <c:strCache>
                <c:ptCount val="2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</c:strCache>
            </c:strRef>
          </c:cat>
          <c:val>
            <c:numRef>
              <c:f>Sheet1!$B$2:$AD$2</c:f>
              <c:numCache>
                <c:formatCode>General</c:formatCode>
                <c:ptCount val="29"/>
                <c:pt idx="0">
                  <c:v>6134</c:v>
                </c:pt>
                <c:pt idx="1">
                  <c:v>7103</c:v>
                </c:pt>
                <c:pt idx="2">
                  <c:v>8875</c:v>
                </c:pt>
                <c:pt idx="3">
                  <c:v>8363</c:v>
                </c:pt>
                <c:pt idx="4">
                  <c:v>8698</c:v>
                </c:pt>
                <c:pt idx="5">
                  <c:v>8521</c:v>
                </c:pt>
                <c:pt idx="6">
                  <c:v>8053</c:v>
                </c:pt>
                <c:pt idx="7">
                  <c:v>7962</c:v>
                </c:pt>
                <c:pt idx="8">
                  <c:v>6535</c:v>
                </c:pt>
                <c:pt idx="9">
                  <c:v>7243</c:v>
                </c:pt>
                <c:pt idx="10">
                  <c:v>6297</c:v>
                </c:pt>
                <c:pt idx="11">
                  <c:v>5079</c:v>
                </c:pt>
                <c:pt idx="12">
                  <c:v>6751</c:v>
                </c:pt>
                <c:pt idx="13">
                  <c:v>7145</c:v>
                </c:pt>
                <c:pt idx="14">
                  <c:v>9137</c:v>
                </c:pt>
                <c:pt idx="15">
                  <c:v>9190</c:v>
                </c:pt>
                <c:pt idx="16">
                  <c:v>8847</c:v>
                </c:pt>
                <c:pt idx="17">
                  <c:v>8513</c:v>
                </c:pt>
                <c:pt idx="18">
                  <c:v>7982</c:v>
                </c:pt>
                <c:pt idx="19">
                  <c:v>7996</c:v>
                </c:pt>
                <c:pt idx="20">
                  <c:v>6669</c:v>
                </c:pt>
                <c:pt idx="21">
                  <c:v>6983</c:v>
                </c:pt>
                <c:pt idx="22">
                  <c:v>6472</c:v>
                </c:pt>
                <c:pt idx="23">
                  <c:v>4741</c:v>
                </c:pt>
                <c:pt idx="24">
                  <c:v>6660</c:v>
                </c:pt>
                <c:pt idx="25">
                  <c:v>7277</c:v>
                </c:pt>
                <c:pt idx="26">
                  <c:v>9141</c:v>
                </c:pt>
                <c:pt idx="27">
                  <c:v>9203</c:v>
                </c:pt>
                <c:pt idx="28">
                  <c:v>9476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Sheet1!$B$1:$AD$1</c:f>
              <c:strCache>
                <c:ptCount val="2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</c:strCache>
            </c:strRef>
          </c:cat>
          <c:val>
            <c:numRef>
              <c:f>Sheet1!$B$3:$AD$3</c:f>
              <c:numCache>
                <c:formatCode>General</c:formatCode>
                <c:ptCount val="29"/>
                <c:pt idx="0">
                  <c:v>6751</c:v>
                </c:pt>
                <c:pt idx="1">
                  <c:v>7145</c:v>
                </c:pt>
                <c:pt idx="2">
                  <c:v>9137</c:v>
                </c:pt>
                <c:pt idx="3">
                  <c:v>9190</c:v>
                </c:pt>
                <c:pt idx="4">
                  <c:v>8847</c:v>
                </c:pt>
                <c:pt idx="5">
                  <c:v>8513</c:v>
                </c:pt>
                <c:pt idx="6">
                  <c:v>7982</c:v>
                </c:pt>
                <c:pt idx="7">
                  <c:v>7996</c:v>
                </c:pt>
                <c:pt idx="8">
                  <c:v>6669</c:v>
                </c:pt>
                <c:pt idx="9">
                  <c:v>6983</c:v>
                </c:pt>
                <c:pt idx="10">
                  <c:v>5659</c:v>
                </c:pt>
                <c:pt idx="11">
                  <c:v>4741</c:v>
                </c:pt>
                <c:pt idx="12">
                  <c:v>6660</c:v>
                </c:pt>
                <c:pt idx="13">
                  <c:v>7277</c:v>
                </c:pt>
                <c:pt idx="14">
                  <c:v>9141</c:v>
                </c:pt>
                <c:pt idx="15">
                  <c:v>9203</c:v>
                </c:pt>
                <c:pt idx="16">
                  <c:v>9476</c:v>
                </c:pt>
                <c:pt idx="17">
                  <c:v>8942</c:v>
                </c:pt>
                <c:pt idx="18">
                  <c:v>8596</c:v>
                </c:pt>
                <c:pt idx="19">
                  <c:v>8339</c:v>
                </c:pt>
                <c:pt idx="20">
                  <c:v>7468</c:v>
                </c:pt>
                <c:pt idx="21">
                  <c:v>7652</c:v>
                </c:pt>
                <c:pt idx="22">
                  <c:v>6621</c:v>
                </c:pt>
                <c:pt idx="23">
                  <c:v>5437</c:v>
                </c:pt>
                <c:pt idx="24">
                  <c:v>7268</c:v>
                </c:pt>
                <c:pt idx="25">
                  <c:v>7925</c:v>
                </c:pt>
                <c:pt idx="26">
                  <c:v>7463</c:v>
                </c:pt>
                <c:pt idx="27">
                  <c:v>6784</c:v>
                </c:pt>
                <c:pt idx="28">
                  <c:v>10436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28550493643272262"/>
          <c:y val="0.12806998031742411"/>
          <c:w val="0.20552996175867008"/>
          <c:h val="0.12247120113018145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Sheet1!$B$1:$AD$1</c:f>
              <c:strCache>
                <c:ptCount val="2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</c:strCache>
            </c:strRef>
          </c:cat>
          <c:val>
            <c:numRef>
              <c:f>Sheet1!$B$2:$AD$2</c:f>
              <c:numCache>
                <c:formatCode>General</c:formatCode>
                <c:ptCount val="29"/>
                <c:pt idx="0">
                  <c:v>4615</c:v>
                </c:pt>
                <c:pt idx="1">
                  <c:v>5189</c:v>
                </c:pt>
                <c:pt idx="2">
                  <c:v>8046</c:v>
                </c:pt>
                <c:pt idx="3">
                  <c:v>7141</c:v>
                </c:pt>
                <c:pt idx="4">
                  <c:v>8817</c:v>
                </c:pt>
                <c:pt idx="5">
                  <c:v>9296</c:v>
                </c:pt>
                <c:pt idx="6">
                  <c:v>8124</c:v>
                </c:pt>
                <c:pt idx="7">
                  <c:v>8365</c:v>
                </c:pt>
                <c:pt idx="8">
                  <c:v>7256</c:v>
                </c:pt>
                <c:pt idx="9">
                  <c:v>6925</c:v>
                </c:pt>
                <c:pt idx="10">
                  <c:v>6509</c:v>
                </c:pt>
                <c:pt idx="11">
                  <c:v>6922</c:v>
                </c:pt>
                <c:pt idx="12">
                  <c:v>4858</c:v>
                </c:pt>
                <c:pt idx="13">
                  <c:v>5666</c:v>
                </c:pt>
                <c:pt idx="14">
                  <c:v>7817</c:v>
                </c:pt>
                <c:pt idx="15">
                  <c:v>7913</c:v>
                </c:pt>
                <c:pt idx="16">
                  <c:v>9218</c:v>
                </c:pt>
                <c:pt idx="17">
                  <c:v>9124</c:v>
                </c:pt>
                <c:pt idx="18">
                  <c:v>8730</c:v>
                </c:pt>
                <c:pt idx="19">
                  <c:v>8292</c:v>
                </c:pt>
                <c:pt idx="20">
                  <c:v>7116</c:v>
                </c:pt>
                <c:pt idx="21">
                  <c:v>7129</c:v>
                </c:pt>
                <c:pt idx="22">
                  <c:v>6472</c:v>
                </c:pt>
                <c:pt idx="23">
                  <c:v>6142</c:v>
                </c:pt>
                <c:pt idx="24">
                  <c:v>4550</c:v>
                </c:pt>
                <c:pt idx="25">
                  <c:v>5699</c:v>
                </c:pt>
                <c:pt idx="26">
                  <c:v>7582</c:v>
                </c:pt>
                <c:pt idx="27">
                  <c:v>8052</c:v>
                </c:pt>
                <c:pt idx="28">
                  <c:v>9397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</c:spPr>
          <c:invertIfNegative val="0"/>
          <c:dLbls>
            <c:delete val="1"/>
          </c:dLbls>
          <c:cat>
            <c:strRef>
              <c:f>Sheet1!$B$1:$AD$1</c:f>
              <c:strCache>
                <c:ptCount val="2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</c:strCache>
            </c:strRef>
          </c:cat>
          <c:val>
            <c:numRef>
              <c:f>Sheet1!$B$3:$AD$3</c:f>
              <c:numCache>
                <c:formatCode>General</c:formatCode>
                <c:ptCount val="29"/>
                <c:pt idx="0">
                  <c:v>4858</c:v>
                </c:pt>
                <c:pt idx="1">
                  <c:v>5666</c:v>
                </c:pt>
                <c:pt idx="2">
                  <c:v>7817</c:v>
                </c:pt>
                <c:pt idx="3">
                  <c:v>7913</c:v>
                </c:pt>
                <c:pt idx="4">
                  <c:v>9218</c:v>
                </c:pt>
                <c:pt idx="5">
                  <c:v>9124</c:v>
                </c:pt>
                <c:pt idx="6">
                  <c:v>8730</c:v>
                </c:pt>
                <c:pt idx="7">
                  <c:v>8292</c:v>
                </c:pt>
                <c:pt idx="8">
                  <c:v>7116</c:v>
                </c:pt>
                <c:pt idx="9">
                  <c:v>7129</c:v>
                </c:pt>
                <c:pt idx="10">
                  <c:v>6472</c:v>
                </c:pt>
                <c:pt idx="11">
                  <c:v>6142</c:v>
                </c:pt>
                <c:pt idx="12">
                  <c:v>4550</c:v>
                </c:pt>
                <c:pt idx="13">
                  <c:v>5699</c:v>
                </c:pt>
                <c:pt idx="14">
                  <c:v>7582</c:v>
                </c:pt>
                <c:pt idx="15">
                  <c:v>8052</c:v>
                </c:pt>
                <c:pt idx="16">
                  <c:v>9397</c:v>
                </c:pt>
                <c:pt idx="17">
                  <c:v>8783</c:v>
                </c:pt>
                <c:pt idx="18">
                  <c:v>9162</c:v>
                </c:pt>
                <c:pt idx="19">
                  <c:v>8832</c:v>
                </c:pt>
                <c:pt idx="20">
                  <c:v>7470</c:v>
                </c:pt>
                <c:pt idx="21">
                  <c:v>7729</c:v>
                </c:pt>
                <c:pt idx="22">
                  <c:v>6653</c:v>
                </c:pt>
                <c:pt idx="23">
                  <c:v>7628</c:v>
                </c:pt>
                <c:pt idx="24">
                  <c:v>5508</c:v>
                </c:pt>
                <c:pt idx="25">
                  <c:v>6570</c:v>
                </c:pt>
                <c:pt idx="26">
                  <c:v>8048</c:v>
                </c:pt>
                <c:pt idx="27">
                  <c:v>6669</c:v>
                </c:pt>
                <c:pt idx="28">
                  <c:v>6533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7-4784-85FA-2C29E5B4DC0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Sheet1!$B$1:$AD$1</c:f>
              <c:strCache>
                <c:ptCount val="2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</c:strCache>
            </c:strRef>
          </c:cat>
          <c:val>
            <c:numRef>
              <c:f>Sheet1!$B$4:$AD$4</c:f>
              <c:numCache>
                <c:formatCode>General</c:formatCode>
                <c:ptCount val="29"/>
              </c:numCache>
            </c:numRef>
          </c:val>
          <c:extLst>
            <c:ext xmlns:c16="http://schemas.microsoft.com/office/drawing/2014/chart" uri="{C3380CC4-5D6E-409C-BE32-E72D297353CC}">
              <c16:uniqueId val="{00000000-25AC-4561-8263-183D4B7216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7795899522068"/>
          <c:y val="0.13961920285437429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Sheet1!$B$1:$AD$1</c:f>
              <c:strCache>
                <c:ptCount val="2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</c:strCache>
            </c:strRef>
          </c:cat>
          <c:val>
            <c:numRef>
              <c:f>Sheet1!$B$2:$AD$2</c:f>
              <c:numCache>
                <c:formatCode>General</c:formatCode>
                <c:ptCount val="29"/>
                <c:pt idx="0">
                  <c:v>8649</c:v>
                </c:pt>
                <c:pt idx="1">
                  <c:v>9218</c:v>
                </c:pt>
                <c:pt idx="2">
                  <c:v>12655</c:v>
                </c:pt>
                <c:pt idx="3">
                  <c:v>11115</c:v>
                </c:pt>
                <c:pt idx="4">
                  <c:v>12549</c:v>
                </c:pt>
                <c:pt idx="5">
                  <c:v>12615</c:v>
                </c:pt>
                <c:pt idx="6">
                  <c:v>11153</c:v>
                </c:pt>
                <c:pt idx="7">
                  <c:v>11031</c:v>
                </c:pt>
                <c:pt idx="8">
                  <c:v>9110</c:v>
                </c:pt>
                <c:pt idx="9">
                  <c:v>9468</c:v>
                </c:pt>
                <c:pt idx="10">
                  <c:v>7891</c:v>
                </c:pt>
                <c:pt idx="11">
                  <c:v>5517</c:v>
                </c:pt>
                <c:pt idx="12">
                  <c:v>8720</c:v>
                </c:pt>
                <c:pt idx="13">
                  <c:v>9705</c:v>
                </c:pt>
                <c:pt idx="14">
                  <c:v>12102</c:v>
                </c:pt>
                <c:pt idx="15">
                  <c:v>12088</c:v>
                </c:pt>
                <c:pt idx="16">
                  <c:v>12626</c:v>
                </c:pt>
                <c:pt idx="17">
                  <c:v>12730</c:v>
                </c:pt>
                <c:pt idx="18">
                  <c:v>11577</c:v>
                </c:pt>
                <c:pt idx="19">
                  <c:v>11542</c:v>
                </c:pt>
                <c:pt idx="20">
                  <c:v>10662</c:v>
                </c:pt>
                <c:pt idx="21">
                  <c:v>10662</c:v>
                </c:pt>
                <c:pt idx="22">
                  <c:v>8148</c:v>
                </c:pt>
                <c:pt idx="23">
                  <c:v>5915</c:v>
                </c:pt>
                <c:pt idx="24">
                  <c:v>9994</c:v>
                </c:pt>
                <c:pt idx="25">
                  <c:v>9935</c:v>
                </c:pt>
                <c:pt idx="26">
                  <c:v>12342</c:v>
                </c:pt>
                <c:pt idx="27">
                  <c:v>12948</c:v>
                </c:pt>
                <c:pt idx="28">
                  <c:v>13926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Sheet1!$B$1:$AD$1</c:f>
              <c:strCache>
                <c:ptCount val="2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</c:strCache>
            </c:strRef>
          </c:cat>
          <c:val>
            <c:numRef>
              <c:f>Sheet1!$B$3:$AD$3</c:f>
              <c:numCache>
                <c:formatCode>General</c:formatCode>
                <c:ptCount val="29"/>
                <c:pt idx="0">
                  <c:v>8720</c:v>
                </c:pt>
                <c:pt idx="1">
                  <c:v>9705</c:v>
                </c:pt>
                <c:pt idx="2">
                  <c:v>12102</c:v>
                </c:pt>
                <c:pt idx="3">
                  <c:v>12088</c:v>
                </c:pt>
                <c:pt idx="4">
                  <c:v>12626</c:v>
                </c:pt>
                <c:pt idx="5">
                  <c:v>12730</c:v>
                </c:pt>
                <c:pt idx="6">
                  <c:v>11577</c:v>
                </c:pt>
                <c:pt idx="7">
                  <c:v>11542</c:v>
                </c:pt>
                <c:pt idx="8">
                  <c:v>10135</c:v>
                </c:pt>
                <c:pt idx="9">
                  <c:v>10662</c:v>
                </c:pt>
                <c:pt idx="10">
                  <c:v>8148</c:v>
                </c:pt>
                <c:pt idx="11">
                  <c:v>5915</c:v>
                </c:pt>
                <c:pt idx="12">
                  <c:v>9994</c:v>
                </c:pt>
                <c:pt idx="13">
                  <c:v>9935</c:v>
                </c:pt>
                <c:pt idx="14">
                  <c:v>12342</c:v>
                </c:pt>
                <c:pt idx="15">
                  <c:v>12948</c:v>
                </c:pt>
                <c:pt idx="16">
                  <c:v>13927</c:v>
                </c:pt>
                <c:pt idx="17">
                  <c:v>12485</c:v>
                </c:pt>
                <c:pt idx="18">
                  <c:v>12395</c:v>
                </c:pt>
                <c:pt idx="19">
                  <c:v>11993</c:v>
                </c:pt>
                <c:pt idx="20">
                  <c:v>10961</c:v>
                </c:pt>
                <c:pt idx="21">
                  <c:v>10941</c:v>
                </c:pt>
                <c:pt idx="22">
                  <c:v>7965</c:v>
                </c:pt>
                <c:pt idx="23">
                  <c:v>6325</c:v>
                </c:pt>
                <c:pt idx="24">
                  <c:v>10065</c:v>
                </c:pt>
                <c:pt idx="25">
                  <c:v>9352</c:v>
                </c:pt>
                <c:pt idx="26">
                  <c:v>11673</c:v>
                </c:pt>
                <c:pt idx="27">
                  <c:v>9469</c:v>
                </c:pt>
                <c:pt idx="28">
                  <c:v>10971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5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3435657345886079"/>
          <c:y val="2.0281578076256381E-2"/>
          <c:w val="0.20552996175867008"/>
          <c:h val="0.12247120113018145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4C6888-6CE2-42EF-AB72-10E6AD2C5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algn="r"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9363" y="695325"/>
            <a:ext cx="45116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A46CC74-0904-412C-971A-AA36B7FD7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wire.com/articles/heres-evidence-of-v-shaped-recovery/?utm_medium=email&amp;_hsmi=89073747&amp;_hsenc=p2ANqtz-_Y2M83tn81H8FoLvOm-o-Es_vfAXdHPuXsAxqjUlAt_t4g5Pso1ZzS4lM6LBKvi80hESZpxysyJ0bFFJzbDh8McV_DY7c0CrG2LGa8hVe7NNEitD0&amp;utm_content=89073747&amp;utm_source=hs_emai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5BC7684-E1EE-4048-89EF-0EB96CA6D2D1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https://pulsenomics.com/surveys/</a:t>
            </a:r>
          </a:p>
          <a:p>
            <a:r>
              <a:rPr lang="en-US" dirty="0"/>
              <a:t>http://www.freddiemac.com/fmac-resources/research/pdf/202004-Forecast.pdf</a:t>
            </a:r>
          </a:p>
          <a:p>
            <a:r>
              <a:rPr lang="en-US" dirty="0"/>
              <a:t>https://www.fanniemae.com/resources/file/research/emma/pdf/Housing_Forecast_051320.pdf</a:t>
            </a:r>
          </a:p>
          <a:p>
            <a:r>
              <a:rPr lang="en-US" dirty="0"/>
              <a:t>https://www.nar.realtor/sites/default/files/documents/forecast-Q2-2020-us-economic-outlook-05-28-2020.pdf</a:t>
            </a:r>
          </a:p>
          <a:p>
            <a:r>
              <a:rPr lang="en-US" dirty="0"/>
              <a:t>https://www.mba.org/news-research-and-resources/research-and-economics/forecasts-and-commentary</a:t>
            </a:r>
          </a:p>
          <a:p>
            <a:r>
              <a:rPr lang="en-US" dirty="0"/>
              <a:t>www.zelmanassociates.com (subscription required)</a:t>
            </a:r>
          </a:p>
          <a:p>
            <a:r>
              <a:rPr lang="en-US" dirty="0"/>
              <a:t>wsj.com (subscription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065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https://news.gallup.com/poll/309233/stock-investments-lose-luster-covid-sell-off.aspx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12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968A57E-489F-4302-A8CA-CD18C2692A48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661621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2929694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205988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28F7FB5-4031-43ED-8E95-4A0BFB8E459A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BF6A245-27CF-4DCA-8113-AE8837BE52BD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42352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https://www.bls.gov/news.release/empsit.nr0.htm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4F5A-5136-4D7C-AFD9-C37F51CB1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132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MS PGothic" panose="020B0600070205080204" pitchFamily="34" charset="-128"/>
              </a:rPr>
              <a:t>Realtor.org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321988-BF6A-4259-9790-0CDD8B189287}" type="slidenum">
              <a:rPr lang="en-US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7ACA3C-A9AB-4DCA-AB61-6C56D8B2271F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422226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863411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A7CEF4C-1551-40E1-8A1A-2AD31B105C4C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BA3CC3B-5EFB-44B5-9ADB-FAF652C9D918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dirty="0"/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379EEF6-4A6F-4965-B41A-CA0077CB2C35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90A46FE-43FC-476F-8AF7-1D60A1A01C8D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3999118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805977-EAB2-4082-9433-397EEECBFD41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700"/>
          </a:p>
          <a:p>
            <a:pPr eaLnBrk="1" hangingPunct="1"/>
            <a:endParaRPr lang="en-US" altLang="en-US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57" tIns="46128" rIns="92257" bIns="46128"/>
          <a:lstStyle>
            <a:lvl1pPr marL="161925" indent="-161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200"/>
              <a:t>In the past three years, our company has consistently grown our market share in both listing inventory and the sales of that inventory.  Today, we are Ranked #1 in both categories.  </a:t>
            </a:r>
          </a:p>
        </p:txBody>
      </p:sp>
    </p:spTree>
    <p:extLst>
      <p:ext uri="{BB962C8B-B14F-4D97-AF65-F5344CB8AC3E}">
        <p14:creationId xmlns:p14="http://schemas.microsoft.com/office/powerpoint/2010/main" val="77140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378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www.washingtonpost.com/business/2020/06/05/may-2020-jobs-report-misclassification-error/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990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http://www.freddiemac.com/research/datasets/refinance-stats/index.page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4F5A-5136-4D7C-AFD9-C37F51CB1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838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https://www.realestateconsulting.com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4F5A-5136-4D7C-AFD9-C37F51CB1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398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https://www.calculatedriskblog.com/2020/03/the-economic-outlook.html</a:t>
            </a:r>
          </a:p>
          <a:p>
            <a:r>
              <a:rPr lang="en-US" dirty="0"/>
              <a:t>https://markets.businessinsider.com/news/stocks/us-recession-coronavirus-gdp-plunge-2q-forecast-economy-morgan-stanley-2020-3-1029023137</a:t>
            </a:r>
          </a:p>
          <a:p>
            <a:r>
              <a:rPr lang="en-US" dirty="0"/>
              <a:t>https://www.foxbusiness.com/markets/coronavirus-gdp-impact-bigger-than-financial-crisis-j-p-morgan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120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www.thebalance.com/unemployment-rate-by-year-3305506</a:t>
            </a:r>
          </a:p>
          <a:p>
            <a:endParaRPr lang="en-US" dirty="0"/>
          </a:p>
          <a:p>
            <a:r>
              <a:rPr lang="en-US" dirty="0"/>
              <a:t>What about unemployment and the housing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14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housingwire.com/articles/heres-evidence-of-v-shaped-recovery/?utm_medium=email&amp;_hsmi=89073747&amp;_hsenc=p2ANqtz-_Y2M83tn81H8FoLvOm-o-Es_vfAXdHPuXsAxqjUlAt_t4g5Pso1ZzS4lM6LBKvi80hESZpxysyJ0bFFJzbDh8McV_DY7c0CrG2LGa8hVe7NNEitD0&amp;utm_content=89073747&amp;utm_source=hs_email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9BC8B-CB52-4542-BBF1-7477726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53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2920" indent="0" algn="ctr">
              <a:buNone/>
              <a:defRPr/>
            </a:lvl2pPr>
            <a:lvl3pPr marL="1005840" indent="0" algn="ctr">
              <a:buNone/>
              <a:defRPr/>
            </a:lvl3pPr>
            <a:lvl4pPr marL="1508760" indent="0" algn="ctr">
              <a:buNone/>
              <a:defRPr/>
            </a:lvl4pPr>
            <a:lvl5pPr marL="2011680" indent="0" algn="ctr">
              <a:buNone/>
              <a:defRPr/>
            </a:lvl5pPr>
            <a:lvl6pPr marL="2514600" indent="0" algn="ctr">
              <a:buNone/>
              <a:defRPr/>
            </a:lvl6pPr>
            <a:lvl7pPr marL="3017520" indent="0" algn="ctr">
              <a:buNone/>
              <a:defRPr/>
            </a:lvl7pPr>
            <a:lvl8pPr marL="3520440" indent="0" algn="ctr">
              <a:buNone/>
              <a:defRPr/>
            </a:lvl8pPr>
            <a:lvl9pPr marL="40233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F74D-82A4-4FFC-8D89-4C99156D6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7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D5EF-AEB5-454E-8559-8C0C7F8E6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8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90880"/>
            <a:ext cx="2137410" cy="62179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90880"/>
            <a:ext cx="6244590" cy="62179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62D22-E448-494C-AE35-99BE7D2BC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16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4380" y="690880"/>
            <a:ext cx="8549640" cy="6217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AAFB-06B3-4DCE-A725-AAE3BD404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67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532F6-AD82-4B7E-A8E4-D3DEEA21D5F7}" type="datetimeFigureOut">
              <a:rPr lang="en-US" smtClean="0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0D918-ACE5-4416-99CC-091ED074C5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1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1526F-9A57-44F0-9241-F0D042D263E3}" type="datetimeFigureOut">
              <a:rPr lang="en-US" smtClean="0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ED65A-B971-49BD-AD1D-16EF7B4F9E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1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593E2-8AE0-4C39-8CED-D518630D14DB}" type="datetimeFigureOut">
              <a:rPr lang="en-US" smtClean="0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4E6B4-2FA8-4E97-97C5-E7D61E8E60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1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56F06-6B14-4308-BC55-8CBA82009709}" type="datetimeFigureOut">
              <a:rPr lang="en-US" smtClean="0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4A97F-CB28-431E-A017-03BD771058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25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F2A92-F030-4BC2-8DB6-65B9B7C83C92}" type="datetimeFigureOut">
              <a:rPr lang="en-US" smtClean="0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FCDEF-12EA-4FC5-8A8A-F8FB3B9498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9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EF9D2-28FB-417F-81F8-141D06637D6C}" type="datetimeFigureOut">
              <a:rPr lang="en-US" smtClean="0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08E7E-4EB8-4837-A275-46A411D306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93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8F8F8-9179-4021-A558-A165392B9D32}" type="datetimeFigureOut">
              <a:rPr lang="en-US" smtClean="0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874C3-1741-46C7-B7D7-79E8A4C214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6" descr="Blank-03.jpg">
            <a:extLst>
              <a:ext uri="{FF2B5EF4-FFF2-40B4-BE49-F238E27FC236}">
                <a16:creationId xmlns:a16="http://schemas.microsoft.com/office/drawing/2014/main" id="{578B2C02-BE04-4548-96E6-FBB192EB6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3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4528C-B14A-4BD2-8A1C-E94BCF1D0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915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2931C-F5FF-44A9-9D68-D2D9129DAB12}" type="datetimeFigureOut">
              <a:rPr lang="en-US" smtClean="0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888E-9C60-4873-B2DE-C674345C83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4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281B7-F8EC-460F-A6AD-22913E341FAA}" type="datetimeFigureOut">
              <a:rPr lang="en-US" smtClean="0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61598-5124-44A8-8A30-91C39CF037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14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D9837-4537-4B09-AE48-9A724A59E91B}" type="datetimeFigureOut">
              <a:rPr lang="en-US" smtClean="0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EB1A2-C40C-471D-86C4-BF21C219B4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85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23556-B5A3-4547-8B63-E3621CBE34F7}" type="datetimeFigureOut">
              <a:rPr lang="en-US" smtClean="0"/>
              <a:pPr>
                <a:defRPr/>
              </a:pPr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B8CA2-1D04-4FDC-82C7-9643DE1D0B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7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59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51D5-F168-4792-8FD5-2A9C4C4B81C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656-C590-4AEC-93E2-D0B225AC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25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7DA-E3F8-4D1E-B0E1-9C7B0F68197A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39AF-3450-492D-9C8B-F9CFAE52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49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267-1F8D-3F42-B976-1929B08E884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70ED-EDB6-AC46-97BA-9C70DCC4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36089"/>
      </p:ext>
    </p:extLst>
  </p:cSld>
  <p:clrMapOvr>
    <a:masterClrMapping/>
  </p:clrMapOvr>
  <p:transition spd="slow" advClick="0" advTm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4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563"/>
            </a:lvl1pPr>
            <a:lvl2pPr marL="488155" indent="0" algn="ctr">
              <a:buNone/>
              <a:defRPr sz="2135"/>
            </a:lvl2pPr>
            <a:lvl3pPr marL="976308" indent="0" algn="ctr">
              <a:buNone/>
              <a:defRPr sz="1922"/>
            </a:lvl3pPr>
            <a:lvl4pPr marL="1464463" indent="0" algn="ctr">
              <a:buNone/>
              <a:defRPr sz="1708"/>
            </a:lvl4pPr>
            <a:lvl5pPr marL="1952617" indent="0" algn="ctr">
              <a:buNone/>
              <a:defRPr sz="1708"/>
            </a:lvl5pPr>
            <a:lvl6pPr marL="2440771" indent="0" algn="ctr">
              <a:buNone/>
              <a:defRPr sz="1708"/>
            </a:lvl6pPr>
            <a:lvl7pPr marL="2928926" indent="0" algn="ctr">
              <a:buNone/>
              <a:defRPr sz="1708"/>
            </a:lvl7pPr>
            <a:lvl8pPr marL="3417080" indent="0" algn="ctr">
              <a:buNone/>
              <a:defRPr sz="1708"/>
            </a:lvl8pPr>
            <a:lvl9pPr marL="3905234" indent="0" algn="ctr">
              <a:buNone/>
              <a:defRPr sz="170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3D2FBA-7DA3-4967-BFD2-7D8A02CD34E3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17674-074C-4B39-B724-CBF88ACE82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8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920" indent="0">
              <a:buNone/>
              <a:defRPr sz="1980"/>
            </a:lvl2pPr>
            <a:lvl3pPr marL="1005840" indent="0">
              <a:buNone/>
              <a:defRPr sz="1760"/>
            </a:lvl3pPr>
            <a:lvl4pPr marL="1508760" indent="0">
              <a:buNone/>
              <a:defRPr sz="1540"/>
            </a:lvl4pPr>
            <a:lvl5pPr marL="2011680" indent="0">
              <a:buNone/>
              <a:defRPr sz="1540"/>
            </a:lvl5pPr>
            <a:lvl6pPr marL="2514600" indent="0">
              <a:buNone/>
              <a:defRPr sz="1540"/>
            </a:lvl6pPr>
            <a:lvl7pPr marL="3017520" indent="0">
              <a:buNone/>
              <a:defRPr sz="1540"/>
            </a:lvl7pPr>
            <a:lvl8pPr marL="3520440" indent="0">
              <a:buNone/>
              <a:defRPr sz="1540"/>
            </a:lvl8pPr>
            <a:lvl9pPr marL="4023360" indent="0">
              <a:buNone/>
              <a:defRPr sz="1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E9D10-EE78-4FB1-9F56-058E2B67A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375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B50AA-3CD6-463C-B2C6-852D612012D1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7E9E7-B712-4DCB-9C53-B18211F1CD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13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6"/>
            <a:ext cx="8675370" cy="3233102"/>
          </a:xfrm>
        </p:spPr>
        <p:txBody>
          <a:bodyPr anchor="b"/>
          <a:lstStyle>
            <a:lvl1pPr>
              <a:defRPr sz="64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563">
                <a:solidFill>
                  <a:schemeClr val="tx1"/>
                </a:solidFill>
              </a:defRPr>
            </a:lvl1pPr>
            <a:lvl2pPr marL="48815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2pPr>
            <a:lvl3pPr marL="976308" indent="0">
              <a:buNone/>
              <a:defRPr sz="1922">
                <a:solidFill>
                  <a:schemeClr val="tx1">
                    <a:tint val="75000"/>
                  </a:schemeClr>
                </a:solidFill>
              </a:defRPr>
            </a:lvl3pPr>
            <a:lvl4pPr marL="1464463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4pPr>
            <a:lvl5pPr marL="1952617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5pPr>
            <a:lvl6pPr marL="2440771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6pPr>
            <a:lvl7pPr marL="2928926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7pPr>
            <a:lvl8pPr marL="3417080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8pPr>
            <a:lvl9pPr marL="3905234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68955-B8CD-430B-BB01-4D28BE9A3AC9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83EBB-F5DD-4C46-BAC9-05E9AB44E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89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FE8FB-B76B-4DCD-B1BE-534454C8200F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5DF02-CA3A-46EC-A353-B52A021682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88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1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563" b="1"/>
            </a:lvl1pPr>
            <a:lvl2pPr marL="488155" indent="0">
              <a:buNone/>
              <a:defRPr sz="2135" b="1"/>
            </a:lvl2pPr>
            <a:lvl3pPr marL="976308" indent="0">
              <a:buNone/>
              <a:defRPr sz="1922" b="1"/>
            </a:lvl3pPr>
            <a:lvl4pPr marL="1464463" indent="0">
              <a:buNone/>
              <a:defRPr sz="1708" b="1"/>
            </a:lvl4pPr>
            <a:lvl5pPr marL="1952617" indent="0">
              <a:buNone/>
              <a:defRPr sz="1708" b="1"/>
            </a:lvl5pPr>
            <a:lvl6pPr marL="2440771" indent="0">
              <a:buNone/>
              <a:defRPr sz="1708" b="1"/>
            </a:lvl6pPr>
            <a:lvl7pPr marL="2928926" indent="0">
              <a:buNone/>
              <a:defRPr sz="1708" b="1"/>
            </a:lvl7pPr>
            <a:lvl8pPr marL="3417080" indent="0">
              <a:buNone/>
              <a:defRPr sz="1708" b="1"/>
            </a:lvl8pPr>
            <a:lvl9pPr marL="3905234" indent="0">
              <a:buNone/>
              <a:defRPr sz="170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7" y="1905318"/>
            <a:ext cx="4276130" cy="933767"/>
          </a:xfrm>
        </p:spPr>
        <p:txBody>
          <a:bodyPr anchor="b"/>
          <a:lstStyle>
            <a:lvl1pPr marL="0" indent="0">
              <a:buNone/>
              <a:defRPr sz="2563" b="1"/>
            </a:lvl1pPr>
            <a:lvl2pPr marL="488155" indent="0">
              <a:buNone/>
              <a:defRPr sz="2135" b="1"/>
            </a:lvl2pPr>
            <a:lvl3pPr marL="976308" indent="0">
              <a:buNone/>
              <a:defRPr sz="1922" b="1"/>
            </a:lvl3pPr>
            <a:lvl4pPr marL="1464463" indent="0">
              <a:buNone/>
              <a:defRPr sz="1708" b="1"/>
            </a:lvl4pPr>
            <a:lvl5pPr marL="1952617" indent="0">
              <a:buNone/>
              <a:defRPr sz="1708" b="1"/>
            </a:lvl5pPr>
            <a:lvl6pPr marL="2440771" indent="0">
              <a:buNone/>
              <a:defRPr sz="1708" b="1"/>
            </a:lvl6pPr>
            <a:lvl7pPr marL="2928926" indent="0">
              <a:buNone/>
              <a:defRPr sz="1708" b="1"/>
            </a:lvl7pPr>
            <a:lvl8pPr marL="3417080" indent="0">
              <a:buNone/>
              <a:defRPr sz="1708" b="1"/>
            </a:lvl8pPr>
            <a:lvl9pPr marL="3905234" indent="0">
              <a:buNone/>
              <a:defRPr sz="170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7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D152E-AECF-4E38-8449-9105817EC3F1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0BAB-1ACC-4B74-BFF1-34816A54C8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21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1C0AC-7E65-403C-A4E2-D9F53FB72F94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515B-51DB-4360-9A55-E53B2998E0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734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BFC4F-E0AD-4211-9471-33F76FFF5259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C00AC-CE86-4822-B456-29770D3D1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95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4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417"/>
            </a:lvl1pPr>
            <a:lvl2pPr>
              <a:defRPr sz="2990"/>
            </a:lvl2pPr>
            <a:lvl3pPr>
              <a:defRPr sz="2563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08"/>
            </a:lvl1pPr>
            <a:lvl2pPr marL="488155" indent="0">
              <a:buNone/>
              <a:defRPr sz="1495"/>
            </a:lvl2pPr>
            <a:lvl3pPr marL="976308" indent="0">
              <a:buNone/>
              <a:defRPr sz="1282"/>
            </a:lvl3pPr>
            <a:lvl4pPr marL="1464463" indent="0">
              <a:buNone/>
              <a:defRPr sz="1068"/>
            </a:lvl4pPr>
            <a:lvl5pPr marL="1952617" indent="0">
              <a:buNone/>
              <a:defRPr sz="1068"/>
            </a:lvl5pPr>
            <a:lvl6pPr marL="2440771" indent="0">
              <a:buNone/>
              <a:defRPr sz="1068"/>
            </a:lvl6pPr>
            <a:lvl7pPr marL="2928926" indent="0">
              <a:buNone/>
              <a:defRPr sz="1068"/>
            </a:lvl7pPr>
            <a:lvl8pPr marL="3417080" indent="0">
              <a:buNone/>
              <a:defRPr sz="1068"/>
            </a:lvl8pPr>
            <a:lvl9pPr marL="3905234" indent="0">
              <a:buNone/>
              <a:defRPr sz="106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F305A-EEAB-4D76-81A2-AF25A35941BB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68586-11AE-467B-86CB-639967AC45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95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4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417"/>
            </a:lvl1pPr>
            <a:lvl2pPr marL="488155" indent="0">
              <a:buNone/>
              <a:defRPr sz="2990"/>
            </a:lvl2pPr>
            <a:lvl3pPr marL="976308" indent="0">
              <a:buNone/>
              <a:defRPr sz="2563"/>
            </a:lvl3pPr>
            <a:lvl4pPr marL="1464463" indent="0">
              <a:buNone/>
              <a:defRPr sz="2135"/>
            </a:lvl4pPr>
            <a:lvl5pPr marL="1952617" indent="0">
              <a:buNone/>
              <a:defRPr sz="2135"/>
            </a:lvl5pPr>
            <a:lvl6pPr marL="2440771" indent="0">
              <a:buNone/>
              <a:defRPr sz="2135"/>
            </a:lvl6pPr>
            <a:lvl7pPr marL="2928926" indent="0">
              <a:buNone/>
              <a:defRPr sz="2135"/>
            </a:lvl7pPr>
            <a:lvl8pPr marL="3417080" indent="0">
              <a:buNone/>
              <a:defRPr sz="2135"/>
            </a:lvl8pPr>
            <a:lvl9pPr marL="3905234" indent="0">
              <a:buNone/>
              <a:defRPr sz="213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08"/>
            </a:lvl1pPr>
            <a:lvl2pPr marL="488155" indent="0">
              <a:buNone/>
              <a:defRPr sz="1495"/>
            </a:lvl2pPr>
            <a:lvl3pPr marL="976308" indent="0">
              <a:buNone/>
              <a:defRPr sz="1282"/>
            </a:lvl3pPr>
            <a:lvl4pPr marL="1464463" indent="0">
              <a:buNone/>
              <a:defRPr sz="1068"/>
            </a:lvl4pPr>
            <a:lvl5pPr marL="1952617" indent="0">
              <a:buNone/>
              <a:defRPr sz="1068"/>
            </a:lvl5pPr>
            <a:lvl6pPr marL="2440771" indent="0">
              <a:buNone/>
              <a:defRPr sz="1068"/>
            </a:lvl6pPr>
            <a:lvl7pPr marL="2928926" indent="0">
              <a:buNone/>
              <a:defRPr sz="1068"/>
            </a:lvl7pPr>
            <a:lvl8pPr marL="3417080" indent="0">
              <a:buNone/>
              <a:defRPr sz="1068"/>
            </a:lvl8pPr>
            <a:lvl9pPr marL="3905234" indent="0">
              <a:buNone/>
              <a:defRPr sz="106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DD7C5-3961-44CA-9230-931242359154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B700B-EB9D-4B75-8955-0E41715CA1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690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B2D65-5D49-4EB6-AFA5-610EAC22C70A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0E9FE-0949-41AA-A165-2D7B2557A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89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4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8BE1B7-2A5D-44CD-BCA8-22E524648635}" type="datetimeFigureOut">
              <a:rPr lang="en-US" smtClean="0"/>
              <a:pPr>
                <a:defRPr/>
              </a:pPr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6002E-C24A-48F5-8538-1B6DD52DE5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7354F-0609-40A2-9B95-E2385B2EA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1008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7FB53-865E-43C2-98E5-D62E95536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8B9F-DE0E-4703-9583-74F20246C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7BEFC-02F3-4054-93AF-4910E0EF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37D63-0839-432C-90DD-CEEF838E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654B-1578-4E46-B496-68F5DD86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645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044F-C534-42EE-8C07-BBDA625A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713F-A7E4-47AF-85F2-DB98B3D38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EFD60-33A9-4DCA-AF6E-BD058C58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F8338-1476-4309-8A93-15A7E74A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838D2-2EF3-4F54-89BF-EA7DDABC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68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3554-A000-4483-9FDD-0D13117F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2998E-F2FD-46AB-BF3D-AD198801F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FE005-3561-430D-A028-D7F245B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42EE1-6172-4BA3-A1DE-E7A52F41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CEE12-969A-4E04-93C8-ACFA604D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95D0-718A-44FA-8BB7-38523354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F11F2-09B8-4F4F-89EA-C9AC3D923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6F24D-8350-4B91-A75F-A5F05744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755B5-7138-4AA8-8CBA-9B7BFE0A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C3B8E-6E4B-4DB8-AA97-37A150BE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3B9A-955C-4E2D-AF1B-5BE0D56FC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74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4DD4-8092-4E15-ACD5-ECB10611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687F4-9B37-4D8A-A9C9-8EF71EDE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3DCA0-4637-4249-BF5B-6605E2548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6003D-ACB6-45C7-9067-BAE55B9FF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6648B-FDC5-4101-B99D-0F8314D8E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E5EA61-4711-4384-B4FC-67950F5B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363AC-D0FB-4FCA-9964-87C5116E6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F2BE4-228E-4F8C-9B34-B8B5283D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92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764B-01B9-43BA-843F-68875227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C1FDE-BE38-4814-A048-288E44C9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A45CB-622B-44C0-B225-CB091614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FD8FE-3EFA-413B-B0E0-73ACDB1E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71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37C6EE-B7C8-4916-B3C5-ACC4B8685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02824-F3D0-467D-A0E2-9663AFD0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7F4B6-479C-4C76-91A7-32CD9417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976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A150-84DC-4F52-97D2-4C0DE9C8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D490-432A-4F37-A5D7-70C0B26FD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0497C-AA65-47F1-B827-C1740A460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F95F3-55CD-4950-B55C-4539CD1F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BC57C-66BD-4B76-8AEC-AE946693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3C14-BB81-46D8-AEE2-32330BF9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61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C60A-C3F0-4DC5-A077-A0C450E7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9418A-4087-4AAD-A8EF-76EB7A7CE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F7490-B99E-441F-924C-AB9EF4875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384E0-BDF4-4776-B2CC-FCAE94D8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2B97D-51F8-4144-A6A1-06D042BD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91599-690C-470F-950C-7CE38708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7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F8EC7-A7AF-4B4C-885F-3848EAB8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A63D8-A19B-4C5A-B76F-DC5FC863E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0374-1508-4498-B25B-C781DF47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F56B6-726C-449B-A38F-5B07F6FF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694AC-4687-4A42-B8B4-9F7C0C0F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3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4FC2-03E9-4517-865A-7F8BD18D9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987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E7E3D-DEBF-443A-B805-C8FC901C8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F1509-BE90-4DF7-A30B-2D53762D8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6500A-5496-48D8-A52F-62DD48D3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86E3E-4710-4796-8F9A-4B59BD3C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796E3-036B-46B9-A409-D125F9F5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8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1629-EEA9-403B-A7C3-5755DD2ED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83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077F-515C-43C8-AA79-B91D2784C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88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A428-373A-4273-B45F-C5BAED69A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58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2552-7E71-4E0D-A225-BCF3FE401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56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0"/>
            </a:lvl1pPr>
          </a:lstStyle>
          <a:p>
            <a:pPr>
              <a:defRPr/>
            </a:pPr>
            <a:fld id="{7B1B9529-ED7B-4569-A68D-D416B66FE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5pPr>
      <a:lvl6pPr marL="50292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6pPr>
      <a:lvl7pPr marL="100584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7pPr>
      <a:lvl8pPr marL="150876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8pPr>
      <a:lvl9pPr marL="201168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9pPr>
    </p:titleStyle>
    <p:bodyStyle>
      <a:lvl1pPr marL="377190" indent="-377190" algn="l" rtl="0" eaLnBrk="0" fontAlgn="base" hangingPunct="0">
        <a:spcBef>
          <a:spcPct val="20000"/>
        </a:spcBef>
        <a:spcAft>
          <a:spcPct val="0"/>
        </a:spcAft>
        <a:buChar char="•"/>
        <a:defRPr sz="352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rtl="0" eaLnBrk="0" fontAlgn="base" hangingPunct="0">
        <a:spcBef>
          <a:spcPct val="20000"/>
        </a:spcBef>
        <a:spcAft>
          <a:spcPct val="0"/>
        </a:spcAft>
        <a:buChar char="–"/>
        <a:defRPr sz="3080">
          <a:solidFill>
            <a:schemeClr val="tx1"/>
          </a:solidFill>
          <a:latin typeface="+mn-lt"/>
        </a:defRPr>
      </a:lvl2pPr>
      <a:lvl3pPr marL="1257300" indent="-251460" algn="l" rtl="0" eaLnBrk="0" fontAlgn="base" hangingPunct="0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</a:defRPr>
      </a:lvl3pPr>
      <a:lvl4pPr marL="1760220" indent="-25146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3140" indent="-25146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6606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6898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190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7482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192" r:id="rId12"/>
    <p:sldLayoutId id="2147484194" r:id="rId13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9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351D5-F168-4792-8FD5-2A9C4C4B81C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D0656-C590-4AEC-93E2-D0B225AC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4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1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xStyles>
    <p:titleStyle>
      <a:lvl1pPr algn="l" defTabSz="976308" rtl="0" eaLnBrk="1" latinLnBrk="0" hangingPunct="1">
        <a:lnSpc>
          <a:spcPct val="90000"/>
        </a:lnSpc>
        <a:spcBef>
          <a:spcPct val="0"/>
        </a:spcBef>
        <a:buNone/>
        <a:defRPr sz="4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077" indent="-244077" algn="l" defTabSz="976308" rtl="0" eaLnBrk="1" latinLnBrk="0" hangingPunct="1">
        <a:lnSpc>
          <a:spcPct val="90000"/>
        </a:lnSpc>
        <a:spcBef>
          <a:spcPts val="1068"/>
        </a:spcBef>
        <a:buFont typeface="Arial" panose="020B0604020202020204" pitchFamily="34" charset="0"/>
        <a:buChar char="•"/>
        <a:defRPr sz="2990" kern="1200">
          <a:solidFill>
            <a:schemeClr val="tx1"/>
          </a:solidFill>
          <a:latin typeface="+mn-lt"/>
          <a:ea typeface="+mn-ea"/>
          <a:cs typeface="+mn-cs"/>
        </a:defRPr>
      </a:lvl1pPr>
      <a:lvl2pPr marL="732232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2pPr>
      <a:lvl3pPr marL="1220386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3pPr>
      <a:lvl4pPr marL="1708540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4pPr>
      <a:lvl5pPr marL="2196695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5pPr>
      <a:lvl6pPr marL="2684848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6pPr>
      <a:lvl7pPr marL="3173003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7pPr>
      <a:lvl8pPr marL="3661158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8pPr>
      <a:lvl9pPr marL="4149311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1pPr>
      <a:lvl2pPr marL="488155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2pPr>
      <a:lvl3pPr marL="976308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3pPr>
      <a:lvl4pPr marL="1464463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4pPr>
      <a:lvl5pPr marL="1952617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6pPr>
      <a:lvl7pPr marL="2928926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7pPr>
      <a:lvl8pPr marL="3417080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8pPr>
      <a:lvl9pPr marL="3905234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C06A8-67A1-4358-A401-D0988AC4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FC2E2-12A7-4562-9071-6EF2F4B75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D24BD-52C7-4030-9F2E-562D93F96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25F8B-BD23-4CCD-BAB3-15C4FA0D1C66}" type="datetimeFigureOut">
              <a:rPr lang="en-US" smtClean="0"/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8FC2B-DE39-4741-9BD2-F1D2132E1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6EC88-D608-46F6-BE81-44E69D302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8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838200" y="1447800"/>
            <a:ext cx="8569205" cy="45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9680" b="1" dirty="0">
                <a:solidFill>
                  <a:schemeClr val="bg1"/>
                </a:solidFill>
              </a:rPr>
              <a:t>National </a:t>
            </a:r>
            <a:br>
              <a:rPr lang="en-US" altLang="en-US" sz="9680" b="1" dirty="0">
                <a:solidFill>
                  <a:schemeClr val="bg1"/>
                </a:solidFill>
              </a:rPr>
            </a:br>
            <a:r>
              <a:rPr lang="en-US" altLang="en-US" sz="9680" b="1" dirty="0">
                <a:solidFill>
                  <a:schemeClr val="bg1"/>
                </a:solidFill>
              </a:rPr>
              <a:t>Economic &amp; </a:t>
            </a:r>
            <a:br>
              <a:rPr lang="en-US" altLang="en-US" sz="9680" b="1" dirty="0">
                <a:solidFill>
                  <a:schemeClr val="bg1"/>
                </a:solidFill>
              </a:rPr>
            </a:br>
            <a:r>
              <a:rPr lang="en-US" altLang="en-US" sz="9680" b="1" dirty="0">
                <a:solidFill>
                  <a:schemeClr val="bg1"/>
                </a:solidFill>
              </a:rPr>
              <a:t>Housing Trends</a:t>
            </a:r>
            <a:endParaRPr lang="en-US" altLang="en-US" sz="3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1CC39C-C7D3-474D-961A-8FA075FB3A80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8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15F6DA-EC66-473B-8746-6F7E0EB957E5}"/>
              </a:ext>
            </a:extLst>
          </p:cNvPr>
          <p:cNvGraphicFramePr/>
          <p:nvPr>
            <p:extLst/>
          </p:nvPr>
        </p:nvGraphicFramePr>
        <p:xfrm>
          <a:off x="350348" y="1031629"/>
          <a:ext cx="9154274" cy="5709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8B041A-23EA-4FBD-951B-E5D7D43E78AF}"/>
              </a:ext>
            </a:extLst>
          </p:cNvPr>
          <p:cNvSpPr txBox="1"/>
          <p:nvPr/>
        </p:nvSpPr>
        <p:spPr>
          <a:xfrm>
            <a:off x="3089620" y="1836454"/>
            <a:ext cx="795410" cy="904863"/>
          </a:xfrm>
          <a:prstGeom prst="rect">
            <a:avLst/>
          </a:prstGeom>
          <a:solidFill>
            <a:srgbClr val="33475F"/>
          </a:solidFill>
        </p:spPr>
        <p:txBody>
          <a:bodyPr wrap="non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FF0000"/>
                </a:solidFill>
                <a:latin typeface="Calibri" panose="020F0502020204030204"/>
              </a:rPr>
              <a:t>2nd 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FF0000"/>
                </a:solidFill>
                <a:latin typeface="Calibri" panose="020F0502020204030204"/>
              </a:rPr>
              <a:t>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2BD3E-4EE7-4B10-9694-3A8665CC6065}"/>
              </a:ext>
            </a:extLst>
          </p:cNvPr>
          <p:cNvSpPr txBox="1"/>
          <p:nvPr/>
        </p:nvSpPr>
        <p:spPr>
          <a:xfrm>
            <a:off x="6983662" y="1836455"/>
            <a:ext cx="867673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libri" panose="020F0502020204030204"/>
              </a:rPr>
              <a:t>9th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libri" panose="020F0502020204030204"/>
              </a:rPr>
              <a:t>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B8071-EB38-4AAE-877D-495441090902}"/>
              </a:ext>
            </a:extLst>
          </p:cNvPr>
          <p:cNvSpPr txBox="1"/>
          <p:nvPr/>
        </p:nvSpPr>
        <p:spPr>
          <a:xfrm>
            <a:off x="8796730" y="1784602"/>
            <a:ext cx="902811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A5A5A5">
                    <a:lumMod val="60000"/>
                    <a:lumOff val="40000"/>
                  </a:srgbClr>
                </a:solidFill>
                <a:latin typeface="Calibri" panose="020F0502020204030204"/>
              </a:rPr>
              <a:t>12th 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A5A5A5">
                    <a:lumMod val="60000"/>
                    <a:lumOff val="40000"/>
                  </a:srgbClr>
                </a:solidFill>
                <a:latin typeface="Calibri" panose="020F0502020204030204"/>
              </a:rPr>
              <a:t>Year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DB3E8CE6-C06F-4C30-8ED8-257D2D0BFF11}"/>
              </a:ext>
            </a:extLst>
          </p:cNvPr>
          <p:cNvSpPr/>
          <p:nvPr/>
        </p:nvSpPr>
        <p:spPr>
          <a:xfrm>
            <a:off x="-11301" y="114300"/>
            <a:ext cx="10058400" cy="7543800"/>
          </a:xfrm>
          <a:prstGeom prst="frame">
            <a:avLst>
              <a:gd name="adj1" fmla="val 5309"/>
            </a:avLst>
          </a:prstGeom>
          <a:solidFill>
            <a:srgbClr val="334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E1F17E-C81B-40F6-A6E3-2AD44355E08A}"/>
              </a:ext>
            </a:extLst>
          </p:cNvPr>
          <p:cNvSpPr/>
          <p:nvPr/>
        </p:nvSpPr>
        <p:spPr>
          <a:xfrm>
            <a:off x="350348" y="514088"/>
            <a:ext cx="9357704" cy="914097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686650-23D1-4D5E-8422-D5B9387EFE4B}"/>
              </a:ext>
            </a:extLst>
          </p:cNvPr>
          <p:cNvSpPr/>
          <p:nvPr/>
        </p:nvSpPr>
        <p:spPr>
          <a:xfrm>
            <a:off x="11302" y="251398"/>
            <a:ext cx="10032970" cy="1006429"/>
          </a:xfrm>
          <a:prstGeom prst="rect">
            <a:avLst/>
          </a:prstGeom>
          <a:solidFill>
            <a:srgbClr val="33485F"/>
          </a:solidFill>
        </p:spPr>
        <p:txBody>
          <a:bodyPr wrap="square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940" dirty="0">
                <a:solidFill>
                  <a:prstClr val="white"/>
                </a:solidFill>
                <a:latin typeface="Calibri" panose="020F0502020204030204"/>
              </a:rPr>
              <a:t>More Depth, Less Length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C5539F-9FCE-4E45-87B8-0D47DC560144}"/>
              </a:ext>
            </a:extLst>
          </p:cNvPr>
          <p:cNvSpPr/>
          <p:nvPr/>
        </p:nvSpPr>
        <p:spPr>
          <a:xfrm>
            <a:off x="-11301" y="6852297"/>
            <a:ext cx="10055573" cy="566309"/>
          </a:xfrm>
          <a:prstGeom prst="rect">
            <a:avLst/>
          </a:prstGeom>
          <a:solidFill>
            <a:srgbClr val="33485F"/>
          </a:solidFill>
        </p:spPr>
        <p:txBody>
          <a:bodyPr wrap="square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80" dirty="0">
                <a:solidFill>
                  <a:prstClr val="white"/>
                </a:solidFill>
                <a:latin typeface="Calibri" panose="020F0502020204030204"/>
              </a:rPr>
              <a:t>Years for unemployment rate to return to pre-crisis level </a:t>
            </a:r>
          </a:p>
        </p:txBody>
      </p:sp>
    </p:spTree>
    <p:extLst>
      <p:ext uri="{BB962C8B-B14F-4D97-AF65-F5344CB8AC3E}">
        <p14:creationId xmlns:p14="http://schemas.microsoft.com/office/powerpoint/2010/main" val="135861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67C10A-2FF7-4F79-8917-2A624232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2392"/>
            <a:ext cx="9220200" cy="716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0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E74276-9F67-5240-A7B8-46D54D11CC4D}"/>
              </a:ext>
            </a:extLst>
          </p:cNvPr>
          <p:cNvSpPr/>
          <p:nvPr/>
        </p:nvSpPr>
        <p:spPr>
          <a:xfrm>
            <a:off x="0" y="114300"/>
            <a:ext cx="10058400" cy="7543801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F9FC703-12B0-D64D-811B-4DB2D91E49D3}"/>
              </a:ext>
            </a:extLst>
          </p:cNvPr>
          <p:cNvGraphicFramePr/>
          <p:nvPr>
            <p:extLst/>
          </p:nvPr>
        </p:nvGraphicFramePr>
        <p:xfrm>
          <a:off x="757563" y="1938818"/>
          <a:ext cx="8543274" cy="476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D0297F6-F4B0-7244-871B-3D3E0E2B66C1}"/>
              </a:ext>
            </a:extLst>
          </p:cNvPr>
          <p:cNvSpPr txBox="1"/>
          <p:nvPr/>
        </p:nvSpPr>
        <p:spPr>
          <a:xfrm>
            <a:off x="0" y="374241"/>
            <a:ext cx="100584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280" dirty="0">
                <a:solidFill>
                  <a:prstClr val="white"/>
                </a:solidFill>
                <a:latin typeface="Calibri" panose="020F0502020204030204"/>
              </a:rPr>
              <a:t>Purchase Applications Increase</a:t>
            </a:r>
            <a:endParaRPr lang="en-US" sz="5280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826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now, window, clouds, covered&#10;&#10;Description automatically generated">
            <a:extLst>
              <a:ext uri="{FF2B5EF4-FFF2-40B4-BE49-F238E27FC236}">
                <a16:creationId xmlns:a16="http://schemas.microsoft.com/office/drawing/2014/main" id="{53D87A63-002C-4A43-8CB7-746046CEB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9"/>
            <a:ext cx="10058400" cy="75032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0EE3E5-DC15-4867-8B04-6E7FDF05B82C}"/>
              </a:ext>
            </a:extLst>
          </p:cNvPr>
          <p:cNvSpPr/>
          <p:nvPr/>
        </p:nvSpPr>
        <p:spPr>
          <a:xfrm>
            <a:off x="228600" y="457200"/>
            <a:ext cx="9667504" cy="5980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77190" indent="-377190" defTabSz="75438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0042" algn="l"/>
                <a:tab pos="424339" algn="l"/>
                <a:tab pos="568404" algn="l"/>
                <a:tab pos="658774" algn="l"/>
              </a:tabLst>
              <a:defRPr/>
            </a:pPr>
            <a:r>
              <a:rPr lang="en-US" sz="3080" dirty="0">
                <a:solidFill>
                  <a:prstClr val="black"/>
                </a:solidFill>
                <a:latin typeface="Calibri" panose="020F0502020204030204"/>
              </a:rPr>
              <a:t>Google reports that </a:t>
            </a:r>
            <a:r>
              <a:rPr lang="en-US" sz="3080" b="1" dirty="0">
                <a:solidFill>
                  <a:prstClr val="black"/>
                </a:solidFill>
                <a:latin typeface="Calibri" panose="020F0502020204030204"/>
              </a:rPr>
              <a:t>searches for “homes for sale” are up 54%</a:t>
            </a:r>
            <a:r>
              <a:rPr lang="en-US" sz="3080" dirty="0">
                <a:solidFill>
                  <a:prstClr val="black"/>
                </a:solidFill>
                <a:latin typeface="Calibri" panose="020F0502020204030204"/>
              </a:rPr>
              <a:t> from 2020 lows. </a:t>
            </a:r>
          </a:p>
          <a:p>
            <a:pPr marL="377190" indent="-377190" defTabSz="75438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0042" algn="l"/>
                <a:tab pos="424339" algn="l"/>
                <a:tab pos="568404" algn="l"/>
                <a:tab pos="658774" algn="l"/>
              </a:tabLst>
              <a:defRPr/>
            </a:pPr>
            <a:endParaRPr lang="en-US" sz="1980" dirty="0">
              <a:solidFill>
                <a:prstClr val="black"/>
              </a:solidFill>
              <a:latin typeface="Calibri" panose="020F0502020204030204"/>
            </a:endParaRPr>
          </a:p>
          <a:p>
            <a:pPr marL="377190" indent="-377190" defTabSz="75438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0042" algn="l"/>
                <a:tab pos="424339" algn="l"/>
                <a:tab pos="568404" algn="l"/>
                <a:tab pos="658774" algn="l"/>
              </a:tabLst>
              <a:defRPr/>
            </a:pPr>
            <a:r>
              <a:rPr lang="en-US" sz="3080" dirty="0">
                <a:solidFill>
                  <a:prstClr val="black"/>
                </a:solidFill>
                <a:latin typeface="Calibri" panose="020F0502020204030204"/>
              </a:rPr>
              <a:t>Zillow reports that </a:t>
            </a:r>
            <a:r>
              <a:rPr lang="en-US" sz="3080" b="1" dirty="0">
                <a:solidFill>
                  <a:prstClr val="black"/>
                </a:solidFill>
                <a:latin typeface="Calibri" panose="020F0502020204030204"/>
              </a:rPr>
              <a:t>traffic is up 51% from last year.</a:t>
            </a:r>
            <a:r>
              <a:rPr lang="en-US" sz="308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377190" indent="-377190" defTabSz="75438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0042" algn="l"/>
                <a:tab pos="424339" algn="l"/>
                <a:tab pos="568404" algn="l"/>
                <a:tab pos="658774" algn="l"/>
              </a:tabLst>
              <a:defRPr/>
            </a:pPr>
            <a:endParaRPr lang="en-US" sz="1980" dirty="0">
              <a:solidFill>
                <a:prstClr val="black"/>
              </a:solidFill>
              <a:latin typeface="Calibri" panose="020F0502020204030204"/>
            </a:endParaRPr>
          </a:p>
          <a:p>
            <a:pPr marL="377190" indent="-377190" defTabSz="75438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0042" algn="l"/>
                <a:tab pos="424339" algn="l"/>
                <a:tab pos="568404" algn="l"/>
                <a:tab pos="658774" algn="l"/>
              </a:tabLst>
              <a:defRPr/>
            </a:pPr>
            <a:r>
              <a:rPr lang="en-US" sz="3080" dirty="0">
                <a:solidFill>
                  <a:prstClr val="black"/>
                </a:solidFill>
                <a:latin typeface="Calibri" panose="020F0502020204030204"/>
              </a:rPr>
              <a:t>Mortgage Bankers Association reports that new </a:t>
            </a:r>
            <a:r>
              <a:rPr lang="en-US" sz="3080" b="1" dirty="0">
                <a:solidFill>
                  <a:prstClr val="black"/>
                </a:solidFill>
                <a:latin typeface="Calibri" panose="020F0502020204030204"/>
              </a:rPr>
              <a:t>mortgage</a:t>
            </a:r>
            <a:r>
              <a:rPr lang="en-US" sz="308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080" b="1" dirty="0">
                <a:solidFill>
                  <a:prstClr val="black"/>
                </a:solidFill>
                <a:latin typeface="Calibri" panose="020F0502020204030204"/>
              </a:rPr>
              <a:t>applications increased 9.3 percent </a:t>
            </a:r>
            <a:r>
              <a:rPr lang="en-US" sz="3080" dirty="0">
                <a:solidFill>
                  <a:prstClr val="black"/>
                </a:solidFill>
                <a:latin typeface="Calibri" panose="020F0502020204030204"/>
              </a:rPr>
              <a:t>from the prior week.   </a:t>
            </a: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  <a:p>
            <a:pPr defTabSz="754380" eaLnBrk="1" fontAlgn="auto" hangingPunct="1">
              <a:spcBef>
                <a:spcPts val="0"/>
              </a:spcBef>
              <a:spcAft>
                <a:spcPts val="0"/>
              </a:spcAft>
              <a:tabLst>
                <a:tab pos="330042" algn="l"/>
                <a:tab pos="424339" algn="l"/>
                <a:tab pos="568404" algn="l"/>
                <a:tab pos="658774" algn="l"/>
              </a:tabLst>
              <a:defRPr/>
            </a:pPr>
            <a:endParaRPr lang="en-US" sz="1980" dirty="0">
              <a:solidFill>
                <a:prstClr val="black"/>
              </a:solidFill>
              <a:latin typeface="Calibri" panose="020F0502020204030204"/>
            </a:endParaRPr>
          </a:p>
          <a:p>
            <a:pPr marL="377190" indent="-377190" defTabSz="75438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0042" algn="l"/>
                <a:tab pos="424339" algn="l"/>
                <a:tab pos="568404" algn="l"/>
                <a:tab pos="658774" algn="l"/>
              </a:tabLst>
              <a:defRPr/>
            </a:pPr>
            <a:r>
              <a:rPr lang="en-US" sz="3080" b="1" dirty="0">
                <a:solidFill>
                  <a:prstClr val="black"/>
                </a:solidFill>
                <a:latin typeface="Calibri" panose="020F0502020204030204"/>
              </a:rPr>
              <a:t>NAR revised their 2020 Units Forecast </a:t>
            </a:r>
            <a:r>
              <a:rPr lang="en-US" sz="3080" dirty="0">
                <a:solidFill>
                  <a:prstClr val="black"/>
                </a:solidFill>
                <a:latin typeface="Calibri" panose="020F0502020204030204"/>
              </a:rPr>
              <a:t>to -11% (up from  -15%) and home values to +3.8% (up from flat). </a:t>
            </a:r>
          </a:p>
          <a:p>
            <a:pPr defTabSz="754380" eaLnBrk="1" fontAlgn="auto" hangingPunct="1">
              <a:spcBef>
                <a:spcPts val="0"/>
              </a:spcBef>
              <a:spcAft>
                <a:spcPts val="0"/>
              </a:spcAft>
              <a:tabLst>
                <a:tab pos="330042" algn="l"/>
                <a:tab pos="424339" algn="l"/>
                <a:tab pos="568404" algn="l"/>
                <a:tab pos="658774" algn="l"/>
              </a:tabLst>
              <a:defRPr/>
            </a:pPr>
            <a:endParaRPr lang="en-US" sz="1980" dirty="0">
              <a:solidFill>
                <a:prstClr val="black"/>
              </a:solidFill>
              <a:latin typeface="Calibri" panose="020F0502020204030204"/>
            </a:endParaRPr>
          </a:p>
          <a:p>
            <a:pPr marL="377190" indent="-377190" defTabSz="75438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0042" algn="l"/>
                <a:tab pos="424339" algn="l"/>
                <a:tab pos="568404" algn="l"/>
                <a:tab pos="658774" algn="l"/>
              </a:tabLst>
              <a:defRPr/>
            </a:pPr>
            <a:r>
              <a:rPr lang="en-US" sz="3080" b="1" dirty="0">
                <a:solidFill>
                  <a:prstClr val="black"/>
                </a:solidFill>
                <a:latin typeface="Calibri" panose="020F0502020204030204"/>
              </a:rPr>
              <a:t>Zelman &amp; Associates revised their 2020 Units Forecast </a:t>
            </a:r>
            <a:r>
              <a:rPr lang="en-US" sz="3080" dirty="0">
                <a:solidFill>
                  <a:prstClr val="black"/>
                </a:solidFill>
                <a:latin typeface="Calibri" panose="020F0502020204030204"/>
              </a:rPr>
              <a:t>to -8% (up from -12%) and forecasts home values to gain 3% due to extremely low inventory.   </a:t>
            </a:r>
            <a:r>
              <a:rPr lang="en-US" sz="3080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377190" indent="-377190" defTabSz="75438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0042" algn="l"/>
                <a:tab pos="424339" algn="l"/>
                <a:tab pos="568404" algn="l"/>
                <a:tab pos="658774" algn="l"/>
              </a:tabLst>
              <a:defRPr/>
            </a:pPr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377190" indent="-377190" defTabSz="75438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0042" algn="l"/>
                <a:tab pos="424339" algn="l"/>
                <a:tab pos="568404" algn="l"/>
                <a:tab pos="658774" algn="l"/>
              </a:tabLst>
              <a:defRPr/>
            </a:pPr>
            <a:r>
              <a:rPr lang="en-US" sz="3080" b="1" dirty="0">
                <a:solidFill>
                  <a:prstClr val="black"/>
                </a:solidFill>
                <a:latin typeface="Calibri" panose="020F0502020204030204"/>
              </a:rPr>
              <a:t>Real estate is the catalyst to lead our economy back!</a:t>
            </a:r>
          </a:p>
        </p:txBody>
      </p:sp>
    </p:spTree>
    <p:extLst>
      <p:ext uri="{BB962C8B-B14F-4D97-AF65-F5344CB8AC3E}">
        <p14:creationId xmlns:p14="http://schemas.microsoft.com/office/powerpoint/2010/main" val="75656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D07997-5BEE-4EE3-AF96-9D19858288C7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41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EBD83E-62F1-4BD6-96F9-995BD37D9CE9}"/>
              </a:ext>
            </a:extLst>
          </p:cNvPr>
          <p:cNvGraphicFramePr>
            <a:graphicFrameLocks noGrp="1"/>
          </p:cNvGraphicFramePr>
          <p:nvPr/>
        </p:nvGraphicFramePr>
        <p:xfrm>
          <a:off x="405624" y="1297915"/>
          <a:ext cx="9247151" cy="5747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8680">
                  <a:extLst>
                    <a:ext uri="{9D8B030D-6E8A-4147-A177-3AD203B41FA5}">
                      <a16:colId xmlns:a16="http://schemas.microsoft.com/office/drawing/2014/main" val="2672373301"/>
                    </a:ext>
                  </a:extLst>
                </a:gridCol>
                <a:gridCol w="1306785">
                  <a:extLst>
                    <a:ext uri="{9D8B030D-6E8A-4147-A177-3AD203B41FA5}">
                      <a16:colId xmlns:a16="http://schemas.microsoft.com/office/drawing/2014/main" val="2844753835"/>
                    </a:ext>
                  </a:extLst>
                </a:gridCol>
                <a:gridCol w="1325189">
                  <a:extLst>
                    <a:ext uri="{9D8B030D-6E8A-4147-A177-3AD203B41FA5}">
                      <a16:colId xmlns:a16="http://schemas.microsoft.com/office/drawing/2014/main" val="2811374395"/>
                    </a:ext>
                  </a:extLst>
                </a:gridCol>
                <a:gridCol w="1116497">
                  <a:extLst>
                    <a:ext uri="{9D8B030D-6E8A-4147-A177-3AD203B41FA5}">
                      <a16:colId xmlns:a16="http://schemas.microsoft.com/office/drawing/2014/main" val="2609632681"/>
                    </a:ext>
                  </a:extLst>
                </a:gridCol>
              </a:tblGrid>
              <a:tr h="919755">
                <a:tc>
                  <a:txBody>
                    <a:bodyPr/>
                    <a:lstStyle/>
                    <a:p>
                      <a:pPr algn="l"/>
                      <a:r>
                        <a:rPr lang="en-US" sz="31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62559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Home Price Expectation Survey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-0.32</a:t>
                      </a:r>
                    </a:p>
                  </a:txBody>
                  <a:tcPr marL="100584" marR="100584" marT="50292" marB="5029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+0.94</a:t>
                      </a:r>
                    </a:p>
                  </a:txBody>
                  <a:tcPr marL="100584" marR="100584" marT="50292" marB="50292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+2.88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53119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Mortgage Bankers Association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+4.3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+3.2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+2.4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90109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Zelman &amp; Assoc.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+3.0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+4.2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+4.6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79559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Fannie Mae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+0.4</a:t>
                      </a:r>
                    </a:p>
                  </a:txBody>
                  <a:tcPr marL="100584" marR="100584" marT="50292" marB="50292" anchor="ctr">
                    <a:solidFill>
                      <a:srgbClr val="FF83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+2.1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00584" marR="100584" marT="50292" marB="5029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003821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 Association of Realtors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+3.8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+2.1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00584" marR="100584" marT="50292" marB="5029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94264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Freddie Mac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+0.4</a:t>
                      </a:r>
                    </a:p>
                  </a:txBody>
                  <a:tcPr marL="100584" marR="100584" marT="50292" marB="50292" anchor="ctr">
                    <a:solidFill>
                      <a:srgbClr val="FF83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+0.7</a:t>
                      </a:r>
                    </a:p>
                  </a:txBody>
                  <a:tcPr marL="100584" marR="100584" marT="50292" marB="50292" anchor="ctr">
                    <a:solidFill>
                      <a:srgbClr val="FF83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00584" marR="100584" marT="50292" marB="5029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4092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023AE5A-A62B-4061-9E6E-27F121FEE86D}"/>
              </a:ext>
            </a:extLst>
          </p:cNvPr>
          <p:cNvSpPr txBox="1"/>
          <p:nvPr/>
        </p:nvSpPr>
        <p:spPr>
          <a:xfrm flipH="1">
            <a:off x="-1" y="457992"/>
            <a:ext cx="100584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20" dirty="0">
                <a:solidFill>
                  <a:srgbClr val="FF8306"/>
                </a:solidFill>
                <a:latin typeface="Calibri"/>
              </a:rPr>
              <a:t>Home Prices Projected to Continue to Appreciate</a:t>
            </a:r>
          </a:p>
        </p:txBody>
      </p:sp>
    </p:spTree>
    <p:extLst>
      <p:ext uri="{BB962C8B-B14F-4D97-AF65-F5344CB8AC3E}">
        <p14:creationId xmlns:p14="http://schemas.microsoft.com/office/powerpoint/2010/main" val="182184531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C3142C-CE17-4E08-920D-9A8EDC071B15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41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2F1E415-ACEA-4646-9137-5062B7181620}"/>
              </a:ext>
            </a:extLst>
          </p:cNvPr>
          <p:cNvGraphicFramePr/>
          <p:nvPr/>
        </p:nvGraphicFramePr>
        <p:xfrm>
          <a:off x="474668" y="733279"/>
          <a:ext cx="8803925" cy="654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87B1CE1-B227-4DCB-A56E-C88D4E58852C}"/>
              </a:ext>
            </a:extLst>
          </p:cNvPr>
          <p:cNvSpPr txBox="1"/>
          <p:nvPr/>
        </p:nvSpPr>
        <p:spPr>
          <a:xfrm>
            <a:off x="3465" y="347228"/>
            <a:ext cx="10058399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80" dirty="0">
                <a:solidFill>
                  <a:schemeClr val="bg1"/>
                </a:solidFill>
              </a:rPr>
              <a:t>Americans’ Top 4 Choices for Best Long-Term Investment</a:t>
            </a:r>
            <a:br>
              <a:rPr lang="en-US" sz="3080" dirty="0">
                <a:solidFill>
                  <a:schemeClr val="bg1"/>
                </a:solidFill>
              </a:rPr>
            </a:br>
            <a:r>
              <a:rPr lang="en-US" sz="3080" dirty="0">
                <a:solidFill>
                  <a:schemeClr val="bg1"/>
                </a:solidFill>
              </a:rPr>
              <a:t>Real Estate Continues to be the Top Choice! 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C5E98324-4247-4E6C-BE81-0417AC329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148" y="7137823"/>
            <a:ext cx="1503112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540" dirty="0">
                <a:solidFill>
                  <a:srgbClr val="A6A6A6"/>
                </a:solidFill>
                <a:cs typeface="Calibri" panose="020F0502020204030204" pitchFamily="34" charset="0"/>
              </a:rPr>
              <a:t>Gallup 2020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B4642B-E544-42EE-9D09-E6D9CA05EF8E}"/>
              </a:ext>
            </a:extLst>
          </p:cNvPr>
          <p:cNvGrpSpPr/>
          <p:nvPr/>
        </p:nvGrpSpPr>
        <p:grpSpPr>
          <a:xfrm>
            <a:off x="8700122" y="2053655"/>
            <a:ext cx="907621" cy="3889599"/>
            <a:chOff x="8196875" y="1763050"/>
            <a:chExt cx="825110" cy="35359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1B82E0-12C0-4BEC-AE02-132898001065}"/>
                </a:ext>
              </a:extLst>
            </p:cNvPr>
            <p:cNvSpPr txBox="1"/>
            <p:nvPr/>
          </p:nvSpPr>
          <p:spPr>
            <a:xfrm>
              <a:off x="8196875" y="1763050"/>
              <a:ext cx="825110" cy="514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80" dirty="0">
                  <a:solidFill>
                    <a:srgbClr val="72C45A"/>
                  </a:solidFill>
                </a:rPr>
                <a:t>35%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49448B-B283-4D58-A18E-606AF7772B4C}"/>
                </a:ext>
              </a:extLst>
            </p:cNvPr>
            <p:cNvSpPr txBox="1"/>
            <p:nvPr/>
          </p:nvSpPr>
          <p:spPr>
            <a:xfrm>
              <a:off x="8253722" y="3893111"/>
              <a:ext cx="733301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dirty="0">
                  <a:solidFill>
                    <a:srgbClr val="0CADEF"/>
                  </a:solidFill>
                </a:rPr>
                <a:t>21%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1F214D-5ADC-497D-99E3-96F13A673647}"/>
                </a:ext>
              </a:extLst>
            </p:cNvPr>
            <p:cNvSpPr txBox="1"/>
            <p:nvPr/>
          </p:nvSpPr>
          <p:spPr>
            <a:xfrm>
              <a:off x="8243357" y="4845778"/>
              <a:ext cx="733301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40" dirty="0">
                  <a:solidFill>
                    <a:srgbClr val="D6A300"/>
                  </a:solidFill>
                </a:rPr>
                <a:t>16%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EFEA96-C0D4-4CF1-9842-CC8F6FB809EB}"/>
                </a:ext>
              </a:extLst>
            </p:cNvPr>
            <p:cNvSpPr txBox="1"/>
            <p:nvPr/>
          </p:nvSpPr>
          <p:spPr>
            <a:xfrm>
              <a:off x="8241859" y="4450087"/>
              <a:ext cx="733301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40" dirty="0">
                  <a:solidFill>
                    <a:srgbClr val="FD8700"/>
                  </a:solidFill>
                </a:rPr>
                <a:t>17%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176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167087" y="673100"/>
            <a:ext cx="7925055" cy="625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9680" b="1" dirty="0">
                <a:solidFill>
                  <a:schemeClr val="bg1"/>
                </a:solidFill>
              </a:rPr>
              <a:t>Greater</a:t>
            </a:r>
            <a:br>
              <a:rPr lang="en-US" altLang="en-US" sz="9680" b="1" dirty="0">
                <a:solidFill>
                  <a:schemeClr val="bg1"/>
                </a:solidFill>
              </a:rPr>
            </a:br>
            <a:r>
              <a:rPr lang="en-US" altLang="en-US" sz="9680" b="1" dirty="0">
                <a:solidFill>
                  <a:schemeClr val="bg1"/>
                </a:solidFill>
              </a:rPr>
              <a:t>Metro Atlanta</a:t>
            </a:r>
          </a:p>
          <a:p>
            <a:pPr algn="ctr"/>
            <a:r>
              <a:rPr lang="en-US" altLang="en-US" sz="9680" b="1" dirty="0">
                <a:solidFill>
                  <a:schemeClr val="bg1"/>
                </a:solidFill>
              </a:rPr>
              <a:t>Market</a:t>
            </a:r>
          </a:p>
          <a:p>
            <a:pPr algn="ctr"/>
            <a:br>
              <a:rPr lang="en-US" altLang="en-US" sz="3960" b="1" dirty="0">
                <a:solidFill>
                  <a:schemeClr val="bg1"/>
                </a:solidFill>
              </a:rPr>
            </a:br>
            <a:r>
              <a:rPr lang="en-US" altLang="en-US" sz="3960" b="1" dirty="0">
                <a:solidFill>
                  <a:schemeClr val="bg1"/>
                </a:solidFill>
              </a:rPr>
              <a:t>June 2020 Report </a:t>
            </a:r>
            <a:br>
              <a:rPr lang="en-US" altLang="en-US" sz="3960" b="1" dirty="0">
                <a:solidFill>
                  <a:schemeClr val="bg1"/>
                </a:solidFill>
              </a:rPr>
            </a:br>
            <a:r>
              <a:rPr lang="en-US" altLang="en-US" sz="3080" b="1" dirty="0">
                <a:solidFill>
                  <a:schemeClr val="bg1"/>
                </a:solidFill>
              </a:rPr>
              <a:t>With Results Through May 2020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Showing Trend 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A01A43B-D330-493B-A38F-8C6D1AD71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</a:rPr>
              <a:t>*  2020 showings are higher than shown here due to Virtual Showings and Virtual Open House Showings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C57CC6-592B-426B-A8A9-56891CA6B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6408"/>
            <a:ext cx="10058400" cy="47395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614934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 May Under Contract Up 53.8% Compared To April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May 2020 Under Contract Up 10.1% Compared To May 2019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u="sng" dirty="0"/>
              <a:t>New Record for Number of Properties Under Contract</a:t>
            </a:r>
            <a:r>
              <a:rPr lang="en-US" altLang="en-US" sz="2420" b="1" dirty="0"/>
              <a:t>!</a:t>
            </a:r>
            <a:endParaRPr lang="en-US" altLang="en-US" sz="264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61655085"/>
              </p:ext>
            </p:extLst>
          </p:nvPr>
        </p:nvGraphicFramePr>
        <p:xfrm>
          <a:off x="685800" y="914400"/>
          <a:ext cx="8815070" cy="531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81000"/>
            <a:ext cx="1005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Under Contract Trend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Big Bounce Back!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126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-10391" y="6501765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May Closings Down 2.1% Compared To April Closings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May 2020 Closings Down 30.5% Compared To May 2019</a:t>
            </a: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94158340"/>
              </p:ext>
            </p:extLst>
          </p:nvPr>
        </p:nvGraphicFramePr>
        <p:xfrm>
          <a:off x="228600" y="977265"/>
          <a:ext cx="8968740" cy="581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2018-2020 Closing Units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E7D5F-1E97-4046-ADF6-38CF76F7F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066800"/>
            <a:ext cx="2174097" cy="8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353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F9E720-1E6D-B743-A7FE-A24EF4CE15BE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AC7F62-487B-4D38-917C-E299A01220DD}"/>
              </a:ext>
            </a:extLst>
          </p:cNvPr>
          <p:cNvGraphicFramePr/>
          <p:nvPr/>
        </p:nvGraphicFramePr>
        <p:xfrm>
          <a:off x="418159" y="296232"/>
          <a:ext cx="9335099" cy="6692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EB86CB4-9028-4003-803E-822AE69F6141}"/>
              </a:ext>
            </a:extLst>
          </p:cNvPr>
          <p:cNvSpPr txBox="1"/>
          <p:nvPr/>
        </p:nvSpPr>
        <p:spPr>
          <a:xfrm>
            <a:off x="6959806" y="7137615"/>
            <a:ext cx="3098594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40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U.S. Bureau of Labor Statistics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C69B94-E2F8-40E0-8E18-6D0116D19AE3}"/>
              </a:ext>
            </a:extLst>
          </p:cNvPr>
          <p:cNvSpPr txBox="1"/>
          <p:nvPr/>
        </p:nvSpPr>
        <p:spPr>
          <a:xfrm>
            <a:off x="594729" y="5781741"/>
            <a:ext cx="5227393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40" dirty="0">
                <a:solidFill>
                  <a:prstClr val="white"/>
                </a:solidFill>
                <a:latin typeface="Calibri" panose="020F0502020204030204"/>
              </a:rPr>
              <a:t>Employment Gains/Losses by Sector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0AC142-4E4F-4CC4-B618-86B03287B44B}"/>
              </a:ext>
            </a:extLst>
          </p:cNvPr>
          <p:cNvSpPr/>
          <p:nvPr/>
        </p:nvSpPr>
        <p:spPr>
          <a:xfrm>
            <a:off x="590609" y="6199356"/>
            <a:ext cx="4424866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0" dirty="0">
                <a:solidFill>
                  <a:prstClr val="white"/>
                </a:solidFill>
                <a:latin typeface="Calibri" panose="020F0502020204030204"/>
              </a:rPr>
              <a:t>Unemployment Report Covering Up Until 5/12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AF625B-8A92-40F3-8696-7315098BA294}"/>
              </a:ext>
            </a:extLst>
          </p:cNvPr>
          <p:cNvSpPr txBox="1"/>
          <p:nvPr/>
        </p:nvSpPr>
        <p:spPr>
          <a:xfrm>
            <a:off x="3187843" y="697288"/>
            <a:ext cx="58714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latin typeface="Calibri" panose="020F0502020204030204"/>
              </a:rPr>
              <a:t>Economy </a:t>
            </a:r>
            <a:r>
              <a:rPr lang="en-US" sz="6600" dirty="0">
                <a:solidFill>
                  <a:srgbClr val="0CADEF"/>
                </a:solidFill>
                <a:latin typeface="Calibri" panose="020F0502020204030204"/>
              </a:rPr>
              <a:t>GAINS</a:t>
            </a:r>
            <a:r>
              <a:rPr lang="en-US" sz="6600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latin typeface="Calibri" panose="020F0502020204030204"/>
              </a:rPr>
              <a:t>2.5 Million Jobs</a:t>
            </a:r>
          </a:p>
        </p:txBody>
      </p:sp>
    </p:spTree>
    <p:extLst>
      <p:ext uri="{BB962C8B-B14F-4D97-AF65-F5344CB8AC3E}">
        <p14:creationId xmlns:p14="http://schemas.microsoft.com/office/powerpoint/2010/main" val="3019705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632460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30" b="1" dirty="0"/>
              <a:t>May New Listings Up 15.8% Compared To April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30" b="1" dirty="0"/>
              <a:t>May 2020 New Listings Down 21.3% Compared To May 2019</a:t>
            </a:r>
            <a:br>
              <a:rPr lang="en-US" altLang="en-US" sz="2530" b="1" dirty="0"/>
            </a:br>
            <a:br>
              <a:rPr lang="en-US" altLang="en-US" sz="2530" b="1" dirty="0"/>
            </a:br>
            <a:endParaRPr lang="en-US" altLang="en-US" sz="264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157473163"/>
              </p:ext>
            </p:extLst>
          </p:nvPr>
        </p:nvGraphicFramePr>
        <p:xfrm>
          <a:off x="621665" y="1066800"/>
          <a:ext cx="8815070" cy="531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New Listings Trend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7953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95663885"/>
              </p:ext>
            </p:extLst>
          </p:nvPr>
        </p:nvGraphicFramePr>
        <p:xfrm>
          <a:off x="682785" y="1678941"/>
          <a:ext cx="8956516" cy="5488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Closings – May 2020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(Number Of Transactions By Price)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6789420" y="2377440"/>
            <a:ext cx="2514600" cy="1717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b="1" dirty="0"/>
              <a:t>86% Of Transactions In $100K-$500K Price Range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Closed Units By Price Point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May </a:t>
            </a:r>
            <a:r>
              <a:rPr lang="en-US" altLang="en-US" sz="3740" b="1" dirty="0">
                <a:solidFill>
                  <a:schemeClr val="tx2"/>
                </a:solidFill>
              </a:rPr>
              <a:t>2020 Compared To May 2019</a:t>
            </a:r>
            <a:endParaRPr lang="en-US" altLang="en-US" sz="37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69324071"/>
              </p:ext>
            </p:extLst>
          </p:nvPr>
        </p:nvGraphicFramePr>
        <p:xfrm>
          <a:off x="586740" y="617220"/>
          <a:ext cx="9999523" cy="631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6484620"/>
            <a:ext cx="100584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80" b="1" dirty="0">
                <a:solidFill>
                  <a:schemeClr val="tx2"/>
                </a:solidFill>
              </a:rPr>
              <a:t>Inventory Down 4.9% From Last Month </a:t>
            </a:r>
            <a:br>
              <a:rPr lang="en-US" altLang="en-US" sz="308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Down 16.1% Compared To Last Year  </a:t>
            </a:r>
            <a:endParaRPr lang="en-US" altLang="en-US" sz="3080" dirty="0">
              <a:solidFill>
                <a:schemeClr val="tx2"/>
              </a:solidFill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198120"/>
            <a:ext cx="10058400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30" b="1" dirty="0">
                <a:solidFill>
                  <a:schemeClr val="tx2"/>
                </a:solidFill>
              </a:rPr>
              <a:t>Listed Inventory January 2018 – May 2020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All Residential, Metro Atlanta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988691404"/>
              </p:ext>
            </p:extLst>
          </p:nvPr>
        </p:nvGraphicFramePr>
        <p:xfrm>
          <a:off x="419100" y="1415256"/>
          <a:ext cx="9094470" cy="557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63774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419101" y="365760"/>
            <a:ext cx="8806339" cy="117570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Months of Inventory Change </a:t>
            </a:r>
            <a:b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</a:br>
            <a: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The Market Strategy</a:t>
            </a:r>
          </a:p>
        </p:txBody>
      </p:sp>
      <p:grpSp>
        <p:nvGrpSpPr>
          <p:cNvPr id="54275" name="Group 2"/>
          <p:cNvGrpSpPr>
            <a:grpSpLocks/>
          </p:cNvGrpSpPr>
          <p:nvPr/>
        </p:nvGrpSpPr>
        <p:grpSpPr bwMode="auto">
          <a:xfrm>
            <a:off x="391160" y="1193483"/>
            <a:ext cx="9359900" cy="6235859"/>
            <a:chOff x="355623" y="1572381"/>
            <a:chExt cx="8508936" cy="5056675"/>
          </a:xfrm>
        </p:grpSpPr>
        <p:graphicFrame>
          <p:nvGraphicFramePr>
            <p:cNvPr id="54276" name="Object 10"/>
            <p:cNvGraphicFramePr>
              <a:graphicFrameLocks/>
            </p:cNvGraphicFramePr>
            <p:nvPr/>
          </p:nvGraphicFramePr>
          <p:xfrm>
            <a:off x="355623" y="1572381"/>
            <a:ext cx="8508936" cy="505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76" name="Chart" r:id="rId4" imgW="8510754" imgH="5377138" progId="Excel.Sheet.8">
                    <p:embed/>
                  </p:oleObj>
                </mc:Choice>
                <mc:Fallback>
                  <p:oleObj name="Chart" r:id="rId4" imgW="8510754" imgH="5377138" progId="Excel.Sheet.8">
                    <p:embed/>
                    <p:pic>
                      <p:nvPicPr>
                        <p:cNvPr id="0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623" y="1572381"/>
                          <a:ext cx="8508936" cy="5056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681059" y="2596177"/>
              <a:ext cx="2666980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LESS THAN 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 MONTHS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2096315"/>
              <a:ext cx="2514581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BETWEEN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6-7 MONTHS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5980" y="1572381"/>
              <a:ext cx="2514581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GREATER THAN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7 MONTHS</a:t>
              </a:r>
            </a:p>
          </p:txBody>
        </p:sp>
        <p:sp>
          <p:nvSpPr>
            <p:cNvPr id="54280" name="TextBox 8"/>
            <p:cNvSpPr txBox="1">
              <a:spLocks noChangeArrowheads="1"/>
            </p:cNvSpPr>
            <p:nvPr/>
          </p:nvSpPr>
          <p:spPr bwMode="auto">
            <a:xfrm>
              <a:off x="685800" y="3620053"/>
              <a:ext cx="2667000" cy="183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SELLERS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appreciate </a:t>
              </a:r>
            </a:p>
          </p:txBody>
        </p:sp>
        <p:sp>
          <p:nvSpPr>
            <p:cNvPr id="54281" name="TextBox 9"/>
            <p:cNvSpPr txBox="1">
              <a:spLocks noChangeArrowheads="1"/>
            </p:cNvSpPr>
            <p:nvPr/>
          </p:nvSpPr>
          <p:spPr bwMode="auto">
            <a:xfrm>
              <a:off x="3276591" y="3591678"/>
              <a:ext cx="2667000" cy="249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NEUTRAL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only appreciate with inflation </a:t>
              </a:r>
            </a:p>
          </p:txBody>
        </p:sp>
        <p:sp>
          <p:nvSpPr>
            <p:cNvPr id="54282" name="TextBox 10"/>
            <p:cNvSpPr txBox="1">
              <a:spLocks noChangeArrowheads="1"/>
            </p:cNvSpPr>
            <p:nvPr/>
          </p:nvSpPr>
          <p:spPr bwMode="auto">
            <a:xfrm>
              <a:off x="6067138" y="3592338"/>
              <a:ext cx="2667000" cy="183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BUYERS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depreciate</a:t>
              </a:r>
            </a:p>
          </p:txBody>
        </p:sp>
      </p:grp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53991413"/>
              </p:ext>
            </p:extLst>
          </p:nvPr>
        </p:nvGraphicFramePr>
        <p:xfrm>
          <a:off x="489823" y="1340168"/>
          <a:ext cx="9078754" cy="568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323" name="Straight Connector 7"/>
          <p:cNvCxnSpPr>
            <a:cxnSpLocks noChangeShapeType="1"/>
          </p:cNvCxnSpPr>
          <p:nvPr/>
        </p:nvCxnSpPr>
        <p:spPr bwMode="auto">
          <a:xfrm>
            <a:off x="609600" y="5181600"/>
            <a:ext cx="779526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Months of Inventory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(May 2020, Based On Closed Sales)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0" y="673608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Total Metro Atlanta “Months Of Inventory” Is 3.1 Months</a:t>
            </a:r>
          </a:p>
        </p:txBody>
      </p:sp>
      <p:sp>
        <p:nvSpPr>
          <p:cNvPr id="56326" name="TextBox 9"/>
          <p:cNvSpPr txBox="1">
            <a:spLocks noChangeArrowheads="1"/>
          </p:cNvSpPr>
          <p:nvPr/>
        </p:nvSpPr>
        <p:spPr bwMode="auto">
          <a:xfrm>
            <a:off x="838200" y="2497277"/>
            <a:ext cx="5663089" cy="430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6 Months Supply Is Considered Normal Market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6484620"/>
            <a:ext cx="100584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750" b="1" dirty="0"/>
              <a:t>ASP down 2.7% Compared To Last Month.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750" b="1" dirty="0"/>
              <a:t> Down 2.6% From Last May.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78486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Monthly Average Sale Prices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endParaRPr lang="en-US" altLang="en-US" sz="48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21444543"/>
              </p:ext>
            </p:extLst>
          </p:nvPr>
        </p:nvGraphicFramePr>
        <p:xfrm>
          <a:off x="419101" y="1113156"/>
          <a:ext cx="9094470" cy="557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440378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51460" y="6652260"/>
            <a:ext cx="955548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080" b="1" dirty="0"/>
              <a:t>Annual ASP Up 80% From Bottom Of 2011</a:t>
            </a:r>
            <a:endParaRPr lang="en-US" altLang="en-US" sz="3520" b="1" dirty="0"/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381331857"/>
              </p:ext>
            </p:extLst>
          </p:nvPr>
        </p:nvGraphicFramePr>
        <p:xfrm>
          <a:off x="502920" y="826375"/>
          <a:ext cx="8968740" cy="5846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Annual Average Sale Prices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916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83820" y="6484620"/>
            <a:ext cx="989076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Jan 2010 Through March 2020 (Reported May 26, 2020)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Home Values Up 87% From Bottom Of March 2012. 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09971023"/>
              </p:ext>
            </p:extLst>
          </p:nvPr>
        </p:nvGraphicFramePr>
        <p:xfrm>
          <a:off x="101216" y="952500"/>
          <a:ext cx="9733566" cy="589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Index For Metro Atlanta</a:t>
            </a:r>
            <a:endParaRPr lang="en-US" altLang="en-US" sz="396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Gain/ Loss For Metro Atlanta </a:t>
            </a:r>
            <a:endParaRPr lang="en-US" altLang="en-US" sz="4840">
              <a:solidFill>
                <a:schemeClr val="tx2"/>
              </a:solidFill>
            </a:endParaRPr>
          </a:p>
        </p:txBody>
      </p:sp>
      <p:sp>
        <p:nvSpPr>
          <p:cNvPr id="64515" name="TextBox 11"/>
          <p:cNvSpPr txBox="1">
            <a:spLocks noChangeArrowheads="1"/>
          </p:cNvSpPr>
          <p:nvPr/>
        </p:nvSpPr>
        <p:spPr bwMode="auto">
          <a:xfrm>
            <a:off x="167640" y="868680"/>
            <a:ext cx="955548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Comparisons Based On The Latest Case Shiller Index Compared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To The Average Index For The Year Property Was Purchased.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034877"/>
              </p:ext>
            </p:extLst>
          </p:nvPr>
        </p:nvGraphicFramePr>
        <p:xfrm>
          <a:off x="1089660" y="1958340"/>
          <a:ext cx="3520440" cy="524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63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2003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34.24%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2004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29.52%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2005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23.21%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2006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18.11%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2007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17.34%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2008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28.26%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2009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45.11%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2010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48.72%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2011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59.93%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0386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57183"/>
              </p:ext>
            </p:extLst>
          </p:nvPr>
        </p:nvGraphicFramePr>
        <p:xfrm>
          <a:off x="5280660" y="1958340"/>
          <a:ext cx="3520440" cy="524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63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2012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73.40%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2013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46.52%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2014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34.32%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2015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27.29%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2016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20.24%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2017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14.03%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2018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7.67%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2019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3.14%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2020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2.30%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564149"/>
                  </a:ext>
                </a:extLst>
              </a:tr>
            </a:tbl>
          </a:graphicData>
        </a:graphic>
      </p:graphicFrame>
      <p:sp>
        <p:nvSpPr>
          <p:cNvPr id="64580" name="TextBox 11"/>
          <p:cNvSpPr txBox="1">
            <a:spLocks noChangeArrowheads="1"/>
          </p:cNvSpPr>
          <p:nvPr/>
        </p:nvSpPr>
        <p:spPr bwMode="auto">
          <a:xfrm>
            <a:off x="-14201" y="7177216"/>
            <a:ext cx="1005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Case Shiller Index For Metro Atlanta - March 2020 As Reported May 26, 2020.  </a:t>
            </a:r>
            <a:br>
              <a:rPr lang="en-US" altLang="en-US" sz="1400" dirty="0"/>
            </a:br>
            <a:r>
              <a:rPr lang="en-US" altLang="en-US" sz="1400" dirty="0"/>
              <a:t>Micro-Local Markets And Price Points May Have Significantly Different Outcomes.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436523" y="1592342"/>
            <a:ext cx="9185354" cy="545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96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Some people who should have been classified as </a:t>
            </a:r>
            <a:r>
              <a:rPr lang="en-US" sz="3960" spc="11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“temporarily unemployed” </a:t>
            </a:r>
            <a:r>
              <a:rPr lang="en-US" sz="396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during the shutdown were instead misclassified as employed but </a:t>
            </a:r>
            <a:r>
              <a:rPr lang="en-US" sz="3960" spc="11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“absent” </a:t>
            </a:r>
            <a:r>
              <a:rPr lang="en-US" sz="396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for </a:t>
            </a:r>
            <a:r>
              <a:rPr lang="en-US" sz="3960" spc="11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“other reasons”</a:t>
            </a:r>
            <a:r>
              <a:rPr lang="en-US" sz="396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.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990" spc="11" dirty="0">
              <a:solidFill>
                <a:prstClr val="white"/>
              </a:solidFill>
              <a:latin typeface="Calibri" panose="020F0502020204030204"/>
              <a:ea typeface="Calibri" panose="020F0502020204030204" pitchFamily="34" charset="0"/>
            </a:endParaRP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br>
              <a:rPr lang="en-US" sz="2200" dirty="0">
                <a:solidFill>
                  <a:srgbClr val="FD8700"/>
                </a:solidFill>
                <a:latin typeface="Calibri" panose="020F0502020204030204"/>
                <a:ea typeface="Calibri" panose="020F0502020204030204" pitchFamily="34" charset="0"/>
              </a:rPr>
            </a:br>
            <a:r>
              <a:rPr lang="en-US" sz="3960" dirty="0">
                <a:solidFill>
                  <a:srgbClr val="FD8700"/>
                </a:solidFill>
                <a:latin typeface="Calibri" panose="020F0502020204030204"/>
                <a:ea typeface="Calibri" panose="020F0502020204030204" pitchFamily="34" charset="0"/>
              </a:rPr>
              <a:t>“Other reasons”</a:t>
            </a:r>
            <a:r>
              <a:rPr lang="en-US" sz="3960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</a:rPr>
              <a:t> are usually people taking a leave to go on vacation, to serve on jury duty or take care of a child or relative.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E8F33-6E32-44D2-96AF-43BDE5EC120B}"/>
              </a:ext>
            </a:extLst>
          </p:cNvPr>
          <p:cNvSpPr txBox="1"/>
          <p:nvPr/>
        </p:nvSpPr>
        <p:spPr>
          <a:xfrm>
            <a:off x="790850" y="289215"/>
            <a:ext cx="8061181" cy="83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40" dirty="0">
                <a:solidFill>
                  <a:prstClr val="white"/>
                </a:solidFill>
                <a:latin typeface="Calibri" panose="020F0502020204030204"/>
              </a:rPr>
              <a:t>Explanation of “miscalculation”</a:t>
            </a:r>
          </a:p>
        </p:txBody>
      </p:sp>
    </p:spTree>
    <p:extLst>
      <p:ext uri="{BB962C8B-B14F-4D97-AF65-F5344CB8AC3E}">
        <p14:creationId xmlns:p14="http://schemas.microsoft.com/office/powerpoint/2010/main" val="322918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96001026"/>
              </p:ext>
            </p:extLst>
          </p:nvPr>
        </p:nvGraphicFramePr>
        <p:xfrm>
          <a:off x="223837" y="1211415"/>
          <a:ext cx="9377363" cy="580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Home Values For Metro Atlanta </a:t>
            </a:r>
            <a:endParaRPr lang="en-US" altLang="en-US" sz="4840">
              <a:solidFill>
                <a:schemeClr val="tx2"/>
              </a:solidFill>
            </a:endParaRPr>
          </a:p>
        </p:txBody>
      </p:sp>
      <p:sp>
        <p:nvSpPr>
          <p:cNvPr id="66564" name="TextBox 11"/>
          <p:cNvSpPr txBox="1">
            <a:spLocks noChangeArrowheads="1"/>
          </p:cNvSpPr>
          <p:nvPr/>
        </p:nvSpPr>
        <p:spPr bwMode="auto">
          <a:xfrm>
            <a:off x="251460" y="6568441"/>
            <a:ext cx="938784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Recent Bottom Was March 2012.  </a:t>
            </a:r>
            <a:br>
              <a:rPr lang="en-US" altLang="en-US" sz="2640" dirty="0"/>
            </a:br>
            <a:r>
              <a:rPr lang="en-US" altLang="en-US" sz="2640" dirty="0"/>
              <a:t>Metro Average Home Values Back To Normal Trend Line.   </a:t>
            </a:r>
          </a:p>
        </p:txBody>
      </p:sp>
      <p:cxnSp>
        <p:nvCxnSpPr>
          <p:cNvPr id="66565" name="Straight Arrow Connector 5"/>
          <p:cNvCxnSpPr>
            <a:cxnSpLocks noChangeShapeType="1"/>
          </p:cNvCxnSpPr>
          <p:nvPr/>
        </p:nvCxnSpPr>
        <p:spPr bwMode="auto">
          <a:xfrm flipV="1">
            <a:off x="762000" y="1211415"/>
            <a:ext cx="8458200" cy="233410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335280" y="2461261"/>
            <a:ext cx="947166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920" b="1" dirty="0">
                <a:solidFill>
                  <a:schemeClr val="bg1"/>
                </a:solidFill>
              </a:rPr>
              <a:t>Metro Atlanta Brokerage Rankings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13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239486867"/>
              </p:ext>
            </p:extLst>
          </p:nvPr>
        </p:nvGraphicFramePr>
        <p:xfrm>
          <a:off x="557300" y="1259840"/>
          <a:ext cx="9220199" cy="572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0" y="7010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Annual Closed Volume – May 2020 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FMLS Counties + Southern Crescent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60" b="1" dirty="0">
                <a:solidFill>
                  <a:schemeClr val="tx2"/>
                </a:solidFill>
              </a:rPr>
              <a:t>($ Volume in Thousands)</a:t>
            </a:r>
            <a:endParaRPr lang="en-US" altLang="en-US" sz="2200" dirty="0">
              <a:solidFill>
                <a:schemeClr val="tx2"/>
              </a:solidFill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251460" y="6987540"/>
            <a:ext cx="955548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155" b="1" dirty="0">
                <a:solidFill>
                  <a:srgbClr val="FF0000"/>
                </a:solidFill>
              </a:rPr>
              <a:t>Information Provided By Trendgraphix and BHHS Georgia Properties Internal Reports. </a:t>
            </a:r>
            <a:endParaRPr lang="en-US" altLang="en-US" sz="176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983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15362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F59E8-5691-4DE8-8C95-4FF82D2AC870}"/>
              </a:ext>
            </a:extLst>
          </p:cNvPr>
          <p:cNvSpPr txBox="1"/>
          <p:nvPr/>
        </p:nvSpPr>
        <p:spPr>
          <a:xfrm>
            <a:off x="9371226" y="7053712"/>
            <a:ext cx="466794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40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BLS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3B69F0-A1F4-44B1-B0F8-5D489ED0E418}"/>
              </a:ext>
            </a:extLst>
          </p:cNvPr>
          <p:cNvSpPr txBox="1"/>
          <p:nvPr/>
        </p:nvSpPr>
        <p:spPr>
          <a:xfrm>
            <a:off x="384255" y="437805"/>
            <a:ext cx="9397257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80" dirty="0">
                <a:solidFill>
                  <a:prstClr val="white"/>
                </a:solidFill>
                <a:latin typeface="Calibri" panose="020F0502020204030204"/>
              </a:rPr>
              <a:t>Unemployment Rate Improved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i="1" dirty="0">
                <a:solidFill>
                  <a:prstClr val="white"/>
                </a:solidFill>
                <a:latin typeface="Calibri" panose="020F0502020204030204"/>
              </a:rPr>
              <a:t>even with the correction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6B9940A-0E78-47A9-BFB0-8C719DD03C65}"/>
              </a:ext>
            </a:extLst>
          </p:cNvPr>
          <p:cNvGraphicFramePr/>
          <p:nvPr/>
        </p:nvGraphicFramePr>
        <p:xfrm>
          <a:off x="734602" y="1854742"/>
          <a:ext cx="8619919" cy="5051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A9EBEC-BA1D-4EFC-A2E9-30BB834E12CC}"/>
              </a:ext>
            </a:extLst>
          </p:cNvPr>
          <p:cNvSpPr txBox="1"/>
          <p:nvPr/>
        </p:nvSpPr>
        <p:spPr>
          <a:xfrm>
            <a:off x="4588981" y="4612452"/>
            <a:ext cx="966931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80" dirty="0">
                <a:solidFill>
                  <a:prstClr val="white"/>
                </a:solidFill>
                <a:latin typeface="Calibri" panose="020F0502020204030204"/>
              </a:rPr>
              <a:t>5.4%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6C5284-3930-4A91-BC0B-5A6C4BC1471C}"/>
              </a:ext>
            </a:extLst>
          </p:cNvPr>
          <p:cNvSpPr txBox="1"/>
          <p:nvPr/>
        </p:nvSpPr>
        <p:spPr>
          <a:xfrm>
            <a:off x="7808047" y="2740476"/>
            <a:ext cx="1167307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80" dirty="0">
                <a:solidFill>
                  <a:prstClr val="white"/>
                </a:solidFill>
                <a:latin typeface="Calibri" panose="020F0502020204030204"/>
              </a:rPr>
              <a:t>16.3%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C89D93-FD07-4FDD-BE9F-A08AF6844CC7}"/>
              </a:ext>
            </a:extLst>
          </p:cNvPr>
          <p:cNvSpPr txBox="1"/>
          <p:nvPr/>
        </p:nvSpPr>
        <p:spPr>
          <a:xfrm>
            <a:off x="6110926" y="2176235"/>
            <a:ext cx="1167307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80" dirty="0">
                <a:solidFill>
                  <a:prstClr val="white"/>
                </a:solidFill>
                <a:latin typeface="Calibri" panose="020F0502020204030204"/>
              </a:rPr>
              <a:t>19.7%</a:t>
            </a:r>
          </a:p>
        </p:txBody>
      </p:sp>
    </p:spTree>
    <p:extLst>
      <p:ext uri="{BB962C8B-B14F-4D97-AF65-F5344CB8AC3E}">
        <p14:creationId xmlns:p14="http://schemas.microsoft.com/office/powerpoint/2010/main" val="85765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23C9A4-5A28-441F-A1F1-E66DCD2992BE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D0584-08D2-4498-B26D-B2FC18E283BF}"/>
              </a:ext>
            </a:extLst>
          </p:cNvPr>
          <p:cNvSpPr txBox="1"/>
          <p:nvPr/>
        </p:nvSpPr>
        <p:spPr>
          <a:xfrm>
            <a:off x="0" y="435114"/>
            <a:ext cx="1005840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280" dirty="0">
                <a:solidFill>
                  <a:prstClr val="white"/>
                </a:solidFill>
                <a:latin typeface="Calibri" panose="020F0502020204030204"/>
              </a:rPr>
              <a:t>Total Home Equity </a:t>
            </a:r>
            <a:r>
              <a:rPr lang="en-US" sz="5280" dirty="0">
                <a:solidFill>
                  <a:srgbClr val="FF8306"/>
                </a:solidFill>
                <a:latin typeface="Calibri" panose="020F0502020204030204"/>
              </a:rPr>
              <a:t>Cashed Out 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80" i="1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by Refinance in Billions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01EB8EA-7094-40A5-955B-3E218F5D2541}"/>
              </a:ext>
            </a:extLst>
          </p:cNvPr>
          <p:cNvGraphicFramePr>
            <a:graphicFrameLocks noGrp="1"/>
          </p:cNvGraphicFramePr>
          <p:nvPr/>
        </p:nvGraphicFramePr>
        <p:xfrm>
          <a:off x="458655" y="2481713"/>
          <a:ext cx="4330388" cy="4119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194">
                  <a:extLst>
                    <a:ext uri="{9D8B030D-6E8A-4147-A177-3AD203B41FA5}">
                      <a16:colId xmlns:a16="http://schemas.microsoft.com/office/drawing/2014/main" val="2544634853"/>
                    </a:ext>
                  </a:extLst>
                </a:gridCol>
                <a:gridCol w="2165194">
                  <a:extLst>
                    <a:ext uri="{9D8B030D-6E8A-4147-A177-3AD203B41FA5}">
                      <a16:colId xmlns:a16="http://schemas.microsoft.com/office/drawing/2014/main" val="2625473833"/>
                    </a:ext>
                  </a:extLst>
                </a:gridCol>
              </a:tblGrid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Year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D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Dollars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30201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2005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$263B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711118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2006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$321B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84560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2007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$240B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768482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$824B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79815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CC05874-169B-4F32-BB9E-3156BDC448A1}"/>
              </a:ext>
            </a:extLst>
          </p:cNvPr>
          <p:cNvGraphicFramePr>
            <a:graphicFrameLocks noGrp="1"/>
          </p:cNvGraphicFramePr>
          <p:nvPr/>
        </p:nvGraphicFramePr>
        <p:xfrm>
          <a:off x="5269357" y="2481712"/>
          <a:ext cx="4330388" cy="4119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194">
                  <a:extLst>
                    <a:ext uri="{9D8B030D-6E8A-4147-A177-3AD203B41FA5}">
                      <a16:colId xmlns:a16="http://schemas.microsoft.com/office/drawing/2014/main" val="2544634853"/>
                    </a:ext>
                  </a:extLst>
                </a:gridCol>
                <a:gridCol w="2165194">
                  <a:extLst>
                    <a:ext uri="{9D8B030D-6E8A-4147-A177-3AD203B41FA5}">
                      <a16:colId xmlns:a16="http://schemas.microsoft.com/office/drawing/2014/main" val="2625473833"/>
                    </a:ext>
                  </a:extLst>
                </a:gridCol>
              </a:tblGrid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Year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Dollars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30201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2017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$71B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711118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2018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$87B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84560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2019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$89B*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768482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$247B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798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9320E2-CDD5-4FA3-B7B5-950371D30CF1}"/>
              </a:ext>
            </a:extLst>
          </p:cNvPr>
          <p:cNvSpPr txBox="1"/>
          <p:nvPr/>
        </p:nvSpPr>
        <p:spPr>
          <a:xfrm>
            <a:off x="481261" y="1872315"/>
            <a:ext cx="14298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solidFill>
                  <a:prstClr val="white"/>
                </a:solidFill>
                <a:latin typeface="Calibri" panose="020F0502020204030204"/>
              </a:rPr>
              <a:t>Then…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E54F8-C994-4413-A45B-6CFA0D689D59}"/>
              </a:ext>
            </a:extLst>
          </p:cNvPr>
          <p:cNvSpPr txBox="1"/>
          <p:nvPr/>
        </p:nvSpPr>
        <p:spPr>
          <a:xfrm>
            <a:off x="5211477" y="1872316"/>
            <a:ext cx="16482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solidFill>
                  <a:prstClr val="white"/>
                </a:solidFill>
                <a:latin typeface="Calibri" panose="020F0502020204030204"/>
              </a:rPr>
              <a:t>Now…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18F72-099E-4C44-A6D4-BD65253054D9}"/>
              </a:ext>
            </a:extLst>
          </p:cNvPr>
          <p:cNvSpPr txBox="1"/>
          <p:nvPr/>
        </p:nvSpPr>
        <p:spPr>
          <a:xfrm>
            <a:off x="8586026" y="7199973"/>
            <a:ext cx="130250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20" dirty="0">
                <a:solidFill>
                  <a:prstClr val="white"/>
                </a:solidFill>
                <a:latin typeface="Calibri" panose="020F0502020204030204"/>
              </a:rPr>
              <a:t>Freddie Mac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3B191-400D-49C0-9D9E-52C7B5248010}"/>
              </a:ext>
            </a:extLst>
          </p:cNvPr>
          <p:cNvSpPr txBox="1"/>
          <p:nvPr/>
        </p:nvSpPr>
        <p:spPr>
          <a:xfrm>
            <a:off x="5211477" y="6735642"/>
            <a:ext cx="1976324" cy="3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5" i="1" dirty="0">
                <a:solidFill>
                  <a:prstClr val="white"/>
                </a:solidFill>
                <a:latin typeface="Calibri" panose="020F0502020204030204"/>
              </a:rPr>
              <a:t>*Freddie Mac estimate</a:t>
            </a:r>
          </a:p>
        </p:txBody>
      </p:sp>
    </p:spTree>
    <p:extLst>
      <p:ext uri="{BB962C8B-B14F-4D97-AF65-F5344CB8AC3E}">
        <p14:creationId xmlns:p14="http://schemas.microsoft.com/office/powerpoint/2010/main" val="177698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CAC2B6-1AD1-8343-93E8-C649423F8F32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04E32EA-3296-4135-B49D-5A761F127D4A}"/>
              </a:ext>
            </a:extLst>
          </p:cNvPr>
          <p:cNvGraphicFramePr/>
          <p:nvPr/>
        </p:nvGraphicFramePr>
        <p:xfrm>
          <a:off x="2820998" y="402736"/>
          <a:ext cx="7470339" cy="683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D6477D-00CA-4DCD-AFBB-A369CE147F5E}"/>
              </a:ext>
            </a:extLst>
          </p:cNvPr>
          <p:cNvSpPr txBox="1"/>
          <p:nvPr/>
        </p:nvSpPr>
        <p:spPr>
          <a:xfrm>
            <a:off x="569016" y="1012774"/>
            <a:ext cx="34665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white"/>
                </a:solidFill>
                <a:latin typeface="Calibri" panose="020F0502020204030204"/>
              </a:rPr>
              <a:t>Percentage of 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white"/>
                </a:solidFill>
                <a:latin typeface="Calibri" panose="020F0502020204030204"/>
              </a:rPr>
              <a:t>Homeowner 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white"/>
                </a:solidFill>
                <a:latin typeface="Calibri" panose="020F0502020204030204"/>
              </a:rPr>
              <a:t>Equity 2020</a:t>
            </a:r>
            <a:endParaRPr lang="en-US" sz="352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00FF3-6AAF-447E-B1A3-5503819FAC5D}"/>
              </a:ext>
            </a:extLst>
          </p:cNvPr>
          <p:cNvSpPr txBox="1"/>
          <p:nvPr/>
        </p:nvSpPr>
        <p:spPr>
          <a:xfrm>
            <a:off x="328502" y="7068185"/>
            <a:ext cx="1959191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4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John Burns Consulting</a:t>
            </a:r>
          </a:p>
        </p:txBody>
      </p:sp>
    </p:spTree>
    <p:extLst>
      <p:ext uri="{BB962C8B-B14F-4D97-AF65-F5344CB8AC3E}">
        <p14:creationId xmlns:p14="http://schemas.microsoft.com/office/powerpoint/2010/main" val="115517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97598B-E7B6-4C6E-A550-130167949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6771"/>
            <a:ext cx="10058400" cy="64687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ECB2DA-95D9-4EF7-8D3A-FB48061EDBA1}"/>
              </a:ext>
            </a:extLst>
          </p:cNvPr>
          <p:cNvSpPr/>
          <p:nvPr/>
        </p:nvSpPr>
        <p:spPr>
          <a:xfrm>
            <a:off x="1312518" y="299020"/>
            <a:ext cx="7580243" cy="510600"/>
          </a:xfrm>
          <a:prstGeom prst="rect">
            <a:avLst/>
          </a:prstGeom>
          <a:solidFill>
            <a:srgbClr val="4E79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980" dirty="0">
                <a:solidFill>
                  <a:prstClr val="white"/>
                </a:solidFill>
                <a:latin typeface="Calibri" panose="020F0502020204030204"/>
              </a:rPr>
              <a:t>Bureau of Labor Statistics Industry Data  - April 2020 </a:t>
            </a:r>
          </a:p>
        </p:txBody>
      </p:sp>
    </p:spTree>
    <p:extLst>
      <p:ext uri="{BB962C8B-B14F-4D97-AF65-F5344CB8AC3E}">
        <p14:creationId xmlns:p14="http://schemas.microsoft.com/office/powerpoint/2010/main" val="395657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6ABF1B-8647-413C-9FAC-477BDB55E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778"/>
            <a:ext cx="10058400" cy="61531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671D45-A696-4D06-B219-072B931763FF}"/>
              </a:ext>
            </a:extLst>
          </p:cNvPr>
          <p:cNvSpPr/>
          <p:nvPr/>
        </p:nvSpPr>
        <p:spPr>
          <a:xfrm>
            <a:off x="1312518" y="299020"/>
            <a:ext cx="7580243" cy="510600"/>
          </a:xfrm>
          <a:prstGeom prst="rect">
            <a:avLst/>
          </a:prstGeom>
          <a:solidFill>
            <a:srgbClr val="4E79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980" dirty="0">
                <a:solidFill>
                  <a:prstClr val="white"/>
                </a:solidFill>
                <a:latin typeface="Calibri" panose="020F0502020204030204"/>
              </a:rPr>
              <a:t>Bureau of Labor Statistics Industry Data  - May 2020 </a:t>
            </a:r>
          </a:p>
        </p:txBody>
      </p:sp>
    </p:spTree>
    <p:extLst>
      <p:ext uri="{BB962C8B-B14F-4D97-AF65-F5344CB8AC3E}">
        <p14:creationId xmlns:p14="http://schemas.microsoft.com/office/powerpoint/2010/main" val="136187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07AD5-26EC-4FEC-B2DB-54B838DE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" y="114300"/>
            <a:ext cx="10048442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0453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27315</TotalTime>
  <Words>1456</Words>
  <Application>Microsoft Office PowerPoint</Application>
  <PresentationFormat>Custom</PresentationFormat>
  <Paragraphs>308</Paragraphs>
  <Slides>32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Times</vt:lpstr>
      <vt:lpstr>Blank Presentation</vt:lpstr>
      <vt:lpstr>Office Theme</vt:lpstr>
      <vt:lpstr>1_Office Theme</vt:lpstr>
      <vt:lpstr>2_Office Theme</vt:lpstr>
      <vt:lpstr>3_Office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Prudential Georgia Realty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Freewalt</dc:creator>
  <cp:lastModifiedBy>Tony Floyd</cp:lastModifiedBy>
  <cp:revision>923</cp:revision>
  <cp:lastPrinted>2017-02-14T21:07:31Z</cp:lastPrinted>
  <dcterms:created xsi:type="dcterms:W3CDTF">2009-11-10T19:50:21Z</dcterms:created>
  <dcterms:modified xsi:type="dcterms:W3CDTF">2020-06-12T19:49:42Z</dcterms:modified>
</cp:coreProperties>
</file>