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2.xml" ContentType="application/vnd.openxmlformats-officedocument.drawingml.chart+xml"/>
  <Override PartName="/ppt/notesSlides/notesSlide31.xml" ContentType="application/vnd.openxmlformats-officedocument.presentationml.notesSlide+xml"/>
  <Override PartName="/ppt/charts/chart13.xml" ContentType="application/vnd.openxmlformats-officedocument.drawingml.chart+xml"/>
  <Override PartName="/ppt/notesSlides/notesSlide32.xml" ContentType="application/vnd.openxmlformats-officedocument.presentationml.notesSlide+xml"/>
  <Override PartName="/ppt/charts/chart14.xml" ContentType="application/vnd.openxmlformats-officedocument.drawingml.chart+xml"/>
  <Override PartName="/ppt/notesSlides/notesSlide33.xml" ContentType="application/vnd.openxmlformats-officedocument.presentationml.notesSlide+xml"/>
  <Override PartName="/ppt/charts/chart15.xml" ContentType="application/vnd.openxmlformats-officedocument.drawingml.chart+xml"/>
  <Override PartName="/ppt/notesSlides/notesSlide34.xml" ContentType="application/vnd.openxmlformats-officedocument.presentationml.notesSlide+xml"/>
  <Override PartName="/ppt/charts/chart16.xml" ContentType="application/vnd.openxmlformats-officedocument.drawingml.chart+xml"/>
  <Override PartName="/ppt/notesSlides/notesSlide35.xml" ContentType="application/vnd.openxmlformats-officedocument.presentationml.notesSlide+xml"/>
  <Override PartName="/ppt/charts/chart17.xml" ContentType="application/vnd.openxmlformats-officedocument.drawingml.chart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18.xml" ContentType="application/vnd.openxmlformats-officedocument.drawingml.chart+xml"/>
  <Override PartName="/ppt/notesSlides/notesSlide38.xml" ContentType="application/vnd.openxmlformats-officedocument.presentationml.notesSlide+xml"/>
  <Override PartName="/ppt/charts/chart19.xml" ContentType="application/vnd.openxmlformats-officedocument.drawingml.chart+xml"/>
  <Override PartName="/ppt/notesSlides/notesSlide39.xml" ContentType="application/vnd.openxmlformats-officedocument.presentationml.notesSlide+xml"/>
  <Override PartName="/ppt/charts/chart20.xml" ContentType="application/vnd.openxmlformats-officedocument.drawingml.chart+xml"/>
  <Override PartName="/ppt/notesSlides/notesSlide40.xml" ContentType="application/vnd.openxmlformats-officedocument.presentationml.notesSlide+xml"/>
  <Override PartName="/ppt/charts/chart21.xml" ContentType="application/vnd.openxmlformats-officedocument.drawingml.chart+xml"/>
  <Override PartName="/ppt/notesSlides/notesSlide41.xml" ContentType="application/vnd.openxmlformats-officedocument.presentationml.notesSlide+xml"/>
  <Override PartName="/ppt/charts/chart22.xml" ContentType="application/vnd.openxmlformats-officedocument.drawingml.chart+xml"/>
  <Override PartName="/ppt/notesSlides/notesSlide42.xml" ContentType="application/vnd.openxmlformats-officedocument.presentationml.notesSlide+xml"/>
  <Override PartName="/ppt/charts/chart23.xml" ContentType="application/vnd.openxmlformats-officedocument.drawingml.chart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rts/chart24.xml" ContentType="application/vnd.openxmlformats-officedocument.drawingml.chart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rts/chart2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195" r:id="rId2"/>
    <p:sldMasterId id="2147484207" r:id="rId3"/>
    <p:sldMasterId id="2147484211" r:id="rId4"/>
    <p:sldMasterId id="2147484223" r:id="rId5"/>
    <p:sldMasterId id="2147484247" r:id="rId6"/>
  </p:sldMasterIdLst>
  <p:notesMasterIdLst>
    <p:notesMasterId r:id="rId53"/>
  </p:notesMasterIdLst>
  <p:handoutMasterIdLst>
    <p:handoutMasterId r:id="rId54"/>
  </p:handoutMasterIdLst>
  <p:sldIdLst>
    <p:sldId id="887" r:id="rId7"/>
    <p:sldId id="715" r:id="rId8"/>
    <p:sldId id="699" r:id="rId9"/>
    <p:sldId id="718" r:id="rId10"/>
    <p:sldId id="3329" r:id="rId11"/>
    <p:sldId id="3215" r:id="rId12"/>
    <p:sldId id="3374" r:id="rId13"/>
    <p:sldId id="3306" r:id="rId14"/>
    <p:sldId id="3153" r:id="rId15"/>
    <p:sldId id="259" r:id="rId16"/>
    <p:sldId id="3376" r:id="rId17"/>
    <p:sldId id="3375" r:id="rId18"/>
    <p:sldId id="260" r:id="rId19"/>
    <p:sldId id="261" r:id="rId20"/>
    <p:sldId id="747" r:id="rId21"/>
    <p:sldId id="685" r:id="rId22"/>
    <p:sldId id="746" r:id="rId23"/>
    <p:sldId id="263" r:id="rId24"/>
    <p:sldId id="749" r:id="rId25"/>
    <p:sldId id="750" r:id="rId26"/>
    <p:sldId id="752" r:id="rId27"/>
    <p:sldId id="3377" r:id="rId28"/>
    <p:sldId id="2982" r:id="rId29"/>
    <p:sldId id="2980" r:id="rId30"/>
    <p:sldId id="3328" r:id="rId31"/>
    <p:sldId id="3325" r:id="rId32"/>
    <p:sldId id="3157" r:id="rId33"/>
    <p:sldId id="895" r:id="rId34"/>
    <p:sldId id="829" r:id="rId35"/>
    <p:sldId id="1724" r:id="rId36"/>
    <p:sldId id="1725" r:id="rId37"/>
    <p:sldId id="3327" r:id="rId38"/>
    <p:sldId id="801" r:id="rId39"/>
    <p:sldId id="856" r:id="rId40"/>
    <p:sldId id="1726" r:id="rId41"/>
    <p:sldId id="892" r:id="rId42"/>
    <p:sldId id="803" r:id="rId43"/>
    <p:sldId id="3340" r:id="rId44"/>
    <p:sldId id="3341" r:id="rId45"/>
    <p:sldId id="2961" r:id="rId46"/>
    <p:sldId id="2958" r:id="rId47"/>
    <p:sldId id="874" r:id="rId48"/>
    <p:sldId id="880" r:id="rId49"/>
    <p:sldId id="875" r:id="rId50"/>
    <p:sldId id="3304" r:id="rId51"/>
    <p:sldId id="977" r:id="rId52"/>
  </p:sldIdLst>
  <p:sldSz cx="10058400" cy="77724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509412" algn="l" rtl="0" eaLnBrk="0" fontAlgn="base" hangingPunct="0">
      <a:spcBef>
        <a:spcPct val="0"/>
      </a:spcBef>
      <a:spcAft>
        <a:spcPct val="0"/>
      </a:spcAft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1018824" algn="l" rtl="0" eaLnBrk="0" fontAlgn="base" hangingPunct="0">
      <a:spcBef>
        <a:spcPct val="0"/>
      </a:spcBef>
      <a:spcAft>
        <a:spcPct val="0"/>
      </a:spcAft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528237" algn="l" rtl="0" eaLnBrk="0" fontAlgn="base" hangingPunct="0">
      <a:spcBef>
        <a:spcPct val="0"/>
      </a:spcBef>
      <a:spcAft>
        <a:spcPct val="0"/>
      </a:spcAft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2037649" algn="l" rtl="0" eaLnBrk="0" fontAlgn="base" hangingPunct="0">
      <a:spcBef>
        <a:spcPct val="0"/>
      </a:spcBef>
      <a:spcAft>
        <a:spcPct val="0"/>
      </a:spcAft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547061" algn="l" defTabSz="1018824" rtl="0" eaLnBrk="1" latinLnBrk="0" hangingPunct="1"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3056473" algn="l" defTabSz="1018824" rtl="0" eaLnBrk="1" latinLnBrk="0" hangingPunct="1"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565886" algn="l" defTabSz="1018824" rtl="0" eaLnBrk="1" latinLnBrk="0" hangingPunct="1"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4075298" algn="l" defTabSz="1018824" rtl="0" eaLnBrk="1" latinLnBrk="0" hangingPunct="1"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052"/>
    <a:srgbClr val="993366"/>
    <a:srgbClr val="660033"/>
    <a:srgbClr val="660066"/>
    <a:srgbClr val="000000"/>
    <a:srgbClr val="552448"/>
    <a:srgbClr val="562048"/>
    <a:srgbClr val="006699"/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19" autoAdjust="0"/>
    <p:restoredTop sz="94582" autoAdjust="0"/>
  </p:normalViewPr>
  <p:slideViewPr>
    <p:cSldViewPr>
      <p:cViewPr>
        <p:scale>
          <a:sx n="92" d="100"/>
          <a:sy n="92" d="100"/>
        </p:scale>
        <p:origin x="933" y="57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70"/>
    </p:cViewPr>
  </p:sorterViewPr>
  <p:notesViewPr>
    <p:cSldViewPr>
      <p:cViewPr varScale="1">
        <p:scale>
          <a:sx n="48" d="100"/>
          <a:sy n="48" d="100"/>
        </p:scale>
        <p:origin x="-2650" y="-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7.xml"/><Relationship Id="rId13" Type="http://schemas.openxmlformats.org/officeDocument/2006/relationships/slide" Target="slides/slide42.xml"/><Relationship Id="rId3" Type="http://schemas.openxmlformats.org/officeDocument/2006/relationships/slide" Target="slides/slide31.xml"/><Relationship Id="rId7" Type="http://schemas.openxmlformats.org/officeDocument/2006/relationships/slide" Target="slides/slide35.xml"/><Relationship Id="rId12" Type="http://schemas.openxmlformats.org/officeDocument/2006/relationships/slide" Target="slides/slide41.xml"/><Relationship Id="rId2" Type="http://schemas.openxmlformats.org/officeDocument/2006/relationships/slide" Target="slides/slide30.xml"/><Relationship Id="rId16" Type="http://schemas.openxmlformats.org/officeDocument/2006/relationships/slide" Target="slides/slide46.xml"/><Relationship Id="rId1" Type="http://schemas.openxmlformats.org/officeDocument/2006/relationships/slide" Target="slides/slide29.xml"/><Relationship Id="rId6" Type="http://schemas.openxmlformats.org/officeDocument/2006/relationships/slide" Target="slides/slide34.xml"/><Relationship Id="rId11" Type="http://schemas.openxmlformats.org/officeDocument/2006/relationships/slide" Target="slides/slide40.xml"/><Relationship Id="rId5" Type="http://schemas.openxmlformats.org/officeDocument/2006/relationships/slide" Target="slides/slide33.xml"/><Relationship Id="rId15" Type="http://schemas.openxmlformats.org/officeDocument/2006/relationships/slide" Target="slides/slide44.xml"/><Relationship Id="rId10" Type="http://schemas.openxmlformats.org/officeDocument/2006/relationships/slide" Target="slides/slide39.xml"/><Relationship Id="rId4" Type="http://schemas.openxmlformats.org/officeDocument/2006/relationships/slide" Target="slides/slide32.xml"/><Relationship Id="rId9" Type="http://schemas.openxmlformats.org/officeDocument/2006/relationships/slide" Target="slides/slide38.xml"/><Relationship Id="rId14" Type="http://schemas.openxmlformats.org/officeDocument/2006/relationships/slide" Target="slides/slide4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0882913607649618E-2"/>
          <c:w val="1"/>
          <c:h val="0.959117086392350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CADE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D95-44E2-8759-5991DAA42513}"/>
              </c:ext>
            </c:extLst>
          </c:dPt>
          <c:dPt>
            <c:idx val="1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D95-44E2-8759-5991DAA42513}"/>
              </c:ext>
            </c:extLst>
          </c:dPt>
          <c:dPt>
            <c:idx val="2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8D95-44E2-8759-5991DAA42513}"/>
              </c:ext>
            </c:extLst>
          </c:dPt>
          <c:dPt>
            <c:idx val="4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8D95-44E2-8759-5991DAA42513}"/>
              </c:ext>
            </c:extLst>
          </c:dPt>
          <c:dPt>
            <c:idx val="5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D95-44E2-8759-5991DAA42513}"/>
              </c:ext>
            </c:extLst>
          </c:dPt>
          <c:dPt>
            <c:idx val="6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8D95-44E2-8759-5991DAA42513}"/>
              </c:ext>
            </c:extLst>
          </c:dPt>
          <c:dPt>
            <c:idx val="7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95-44E2-8759-5991DAA42513}"/>
              </c:ext>
            </c:extLst>
          </c:dPt>
          <c:dPt>
            <c:idx val="8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D95-44E2-8759-5991DAA42513}"/>
              </c:ext>
            </c:extLst>
          </c:dPt>
          <c:dPt>
            <c:idx val="9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D95-44E2-8759-5991DAA42513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C6EB-4D62-A81D-CAF3BF593DE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2.1M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D95-44E2-8759-5991DAA4251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740K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D95-44E2-8759-5991DAA4251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568K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D95-44E2-8759-5991DAA4251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357K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D95-44E2-8759-5991DAA4251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356K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D95-44E2-8759-5991DAA4251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306K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D95-44E2-8759-5991DAA4251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158K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D95-44E2-8759-5991DAA42513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99K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95-44E2-8759-5991DAA42513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68K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D95-44E2-8759-5991DAA42513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33K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D95-44E2-8759-5991DAA42513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32K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6EB-4D62-A81D-CAF3BF593DE6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6EB-4D62-A81D-CAF3BF593D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Leisure &amp; Hospitality</c:v>
                </c:pt>
                <c:pt idx="1">
                  <c:v>Retail</c:v>
                </c:pt>
                <c:pt idx="2">
                  <c:v>Education &amp; Health Services</c:v>
                </c:pt>
                <c:pt idx="3">
                  <c:v>Other Services (personal)</c:v>
                </c:pt>
                <c:pt idx="4">
                  <c:v>Manufacturing</c:v>
                </c:pt>
                <c:pt idx="5">
                  <c:v>Professional Services</c:v>
                </c:pt>
                <c:pt idx="6">
                  <c:v>Construction</c:v>
                </c:pt>
                <c:pt idx="7">
                  <c:v>Transportation</c:v>
                </c:pt>
                <c:pt idx="8">
                  <c:v>Wholesale Trade</c:v>
                </c:pt>
                <c:pt idx="9">
                  <c:v>Government</c:v>
                </c:pt>
                <c:pt idx="10">
                  <c:v>Financial Activities</c:v>
                </c:pt>
                <c:pt idx="11">
                  <c:v>Mining </c:v>
                </c:pt>
              </c:strCache>
            </c:strRef>
          </c:cat>
          <c:val>
            <c:numRef>
              <c:f>Sheet1!$B$2:$B$13</c:f>
              <c:numCache>
                <c:formatCode>#,##0</c:formatCode>
                <c:ptCount val="12"/>
                <c:pt idx="0">
                  <c:v>2088000</c:v>
                </c:pt>
                <c:pt idx="1">
                  <c:v>740000</c:v>
                </c:pt>
                <c:pt idx="2">
                  <c:v>568000</c:v>
                </c:pt>
                <c:pt idx="3">
                  <c:v>357000</c:v>
                </c:pt>
                <c:pt idx="4">
                  <c:v>356000</c:v>
                </c:pt>
                <c:pt idx="5">
                  <c:v>306000</c:v>
                </c:pt>
                <c:pt idx="6">
                  <c:v>158000</c:v>
                </c:pt>
                <c:pt idx="7">
                  <c:v>99000</c:v>
                </c:pt>
                <c:pt idx="8">
                  <c:v>68000</c:v>
                </c:pt>
                <c:pt idx="9">
                  <c:v>33000</c:v>
                </c:pt>
                <c:pt idx="10">
                  <c:v>32000</c:v>
                </c:pt>
                <c:pt idx="11">
                  <c:v>-10000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95-44E2-8759-5991DAA425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894925951"/>
        <c:axId val="533493631"/>
      </c:barChart>
      <c:catAx>
        <c:axId val="894925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3493631"/>
        <c:crosses val="autoZero"/>
        <c:auto val="1"/>
        <c:lblAlgn val="ctr"/>
        <c:lblOffset val="100"/>
        <c:noMultiLvlLbl val="0"/>
      </c:catAx>
      <c:valAx>
        <c:axId val="533493631"/>
        <c:scaling>
          <c:orientation val="minMax"/>
          <c:max val="2300000"/>
          <c:min val="-700000.00000000012"/>
        </c:scaling>
        <c:delete val="1"/>
        <c:axPos val="l"/>
        <c:numFmt formatCode="#,##0" sourceLinked="1"/>
        <c:majorTickMark val="out"/>
        <c:minorTickMark val="none"/>
        <c:tickLblPos val="nextTo"/>
        <c:crossAx val="8949259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2C45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BD9-4232-AC73-855C97985915}"/>
              </c:ext>
            </c:extLst>
          </c:dPt>
          <c:dPt>
            <c:idx val="1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BD9-4232-AC73-855C97985915}"/>
              </c:ext>
            </c:extLst>
          </c:dPt>
          <c:dPt>
            <c:idx val="2"/>
            <c:invertIfNegative val="0"/>
            <c:bubble3D val="0"/>
            <c:spPr>
              <a:solidFill>
                <a:srgbClr val="FD87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BD9-4232-AC73-855C979859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Rural </c:v>
                </c:pt>
                <c:pt idx="1">
                  <c:v>Suburban</c:v>
                </c:pt>
                <c:pt idx="2">
                  <c:v>Urban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0.16</c:v>
                </c:pt>
                <c:pt idx="1">
                  <c:v>0.13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D9-4232-AC73-855C979859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394689295"/>
        <c:axId val="308218511"/>
      </c:barChart>
      <c:catAx>
        <c:axId val="394689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8218511"/>
        <c:crosses val="autoZero"/>
        <c:auto val="1"/>
        <c:lblAlgn val="ctr"/>
        <c:lblOffset val="100"/>
        <c:noMultiLvlLbl val="0"/>
      </c:catAx>
      <c:valAx>
        <c:axId val="30821851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946892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601406340522049E-2"/>
          <c:y val="0.13232203492938735"/>
          <c:w val="0.90494041761047317"/>
          <c:h val="0.7456627310636142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Real Estate</c:v>
                </c:pt>
              </c:strCache>
            </c:strRef>
          </c:tx>
          <c:spPr>
            <a:ln w="127000" cap="rnd">
              <a:solidFill>
                <a:srgbClr val="72C45A"/>
              </a:solidFill>
              <a:round/>
              <a:tailEnd type="none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Pt>
            <c:idx val="9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  <a:tailEnd type="triangl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489D-4C76-917E-63ACA2F4E75D}"/>
              </c:ext>
            </c:extLst>
          </c:dPt>
          <c:dLbls>
            <c:dLbl>
              <c:idx val="0"/>
              <c:layout>
                <c:manualLayout>
                  <c:x val="-0.12757585117037801"/>
                  <c:y val="-4.7145060509518895E-2"/>
                </c:manualLayout>
              </c:layout>
              <c:tx>
                <c:rich>
                  <a:bodyPr/>
                  <a:lstStyle/>
                  <a:p>
                    <a:fld id="{07ADBAF1-7837-49F6-B004-336746D313C3}" type="VALUE">
                      <a:rPr lang="en-US">
                        <a:solidFill>
                          <a:srgbClr val="00B8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B586-4B26-9510-56071389AC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rgbClr val="72C45A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Sheet1!$B$2:$B$11</c:f>
              <c:numCache>
                <c:formatCode>0%</c:formatCode>
                <c:ptCount val="10"/>
                <c:pt idx="0">
                  <c:v>0.19</c:v>
                </c:pt>
                <c:pt idx="1">
                  <c:v>0.2</c:v>
                </c:pt>
                <c:pt idx="2">
                  <c:v>0.25</c:v>
                </c:pt>
                <c:pt idx="3">
                  <c:v>0.3</c:v>
                </c:pt>
                <c:pt idx="4">
                  <c:v>0.31</c:v>
                </c:pt>
                <c:pt idx="5">
                  <c:v>0.35</c:v>
                </c:pt>
                <c:pt idx="6">
                  <c:v>0.34</c:v>
                </c:pt>
                <c:pt idx="7">
                  <c:v>0.34</c:v>
                </c:pt>
                <c:pt idx="8">
                  <c:v>0.35</c:v>
                </c:pt>
                <c:pt idx="9">
                  <c:v>0.35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586-4B26-9510-56071389AC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Stocks</c:v>
                </c:pt>
              </c:strCache>
            </c:strRef>
          </c:tx>
          <c:spPr>
            <a:ln w="76200" cap="rnd">
              <a:solidFill>
                <a:srgbClr val="0CADEF"/>
              </a:solidFill>
              <a:round/>
              <a:tailEnd type="none"/>
            </a:ln>
            <a:effectLst/>
          </c:spPr>
          <c:marker>
            <c:symbol val="none"/>
          </c:marker>
          <c:dPt>
            <c:idx val="9"/>
            <c:marker>
              <c:symbol val="none"/>
            </c:marker>
            <c:bubble3D val="0"/>
            <c:spPr>
              <a:ln w="76200" cap="rnd">
                <a:solidFill>
                  <a:srgbClr val="0CADEF"/>
                </a:solidFill>
                <a:round/>
                <a:tailEnd type="triangle"/>
              </a:ln>
              <a:effectLst/>
            </c:spPr>
            <c:extLst>
              <c:ext xmlns:c16="http://schemas.microsoft.com/office/drawing/2014/chart" uri="{C3380CC4-5D6E-409C-BE32-E72D297353CC}">
                <c16:uniqueId val="{00000001-489D-4C76-917E-63ACA2F4E75D}"/>
              </c:ext>
            </c:extLst>
          </c:dPt>
          <c:dLbls>
            <c:dLbl>
              <c:idx val="0"/>
              <c:layout>
                <c:manualLayout>
                  <c:x val="-0.12513731375806392"/>
                  <c:y val="2.58027968112306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86-4B26-9510-56071389AC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rgbClr val="0CADE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Sheet1!$C$2:$C$11</c:f>
              <c:numCache>
                <c:formatCode>0%</c:formatCode>
                <c:ptCount val="10"/>
                <c:pt idx="0">
                  <c:v>0.17</c:v>
                </c:pt>
                <c:pt idx="1">
                  <c:v>0.19</c:v>
                </c:pt>
                <c:pt idx="2">
                  <c:v>0.22</c:v>
                </c:pt>
                <c:pt idx="3">
                  <c:v>0.24</c:v>
                </c:pt>
                <c:pt idx="4">
                  <c:v>0.25</c:v>
                </c:pt>
                <c:pt idx="5">
                  <c:v>0.22</c:v>
                </c:pt>
                <c:pt idx="6">
                  <c:v>0.26</c:v>
                </c:pt>
                <c:pt idx="7">
                  <c:v>0.26</c:v>
                </c:pt>
                <c:pt idx="8">
                  <c:v>0.27</c:v>
                </c:pt>
                <c:pt idx="9">
                  <c:v>0.21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586-4B26-9510-56071389ACD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Savings Accounts</c:v>
                </c:pt>
              </c:strCache>
            </c:strRef>
          </c:tx>
          <c:spPr>
            <a:ln w="76200" cap="rnd">
              <a:solidFill>
                <a:srgbClr val="FD8700"/>
              </a:solidFill>
              <a:round/>
              <a:tailEnd type="none"/>
            </a:ln>
            <a:effectLst/>
          </c:spPr>
          <c:marker>
            <c:symbol val="none"/>
          </c:marker>
          <c:dPt>
            <c:idx val="9"/>
            <c:marker>
              <c:symbol val="none"/>
            </c:marker>
            <c:bubble3D val="0"/>
            <c:spPr>
              <a:ln w="76200" cap="rnd">
                <a:solidFill>
                  <a:srgbClr val="FD8700"/>
                </a:solidFill>
                <a:round/>
                <a:tailEnd type="triangle"/>
              </a:ln>
              <a:effectLst/>
            </c:spPr>
            <c:extLst>
              <c:ext xmlns:c16="http://schemas.microsoft.com/office/drawing/2014/chart" uri="{C3380CC4-5D6E-409C-BE32-E72D297353CC}">
                <c16:uniqueId val="{00000002-489D-4C76-917E-63ACA2F4E75D}"/>
              </c:ext>
            </c:extLst>
          </c:dPt>
          <c:dLbls>
            <c:dLbl>
              <c:idx val="0"/>
              <c:layout>
                <c:manualLayout>
                  <c:x val="-0.12515106231227655"/>
                  <c:y val="3.86081550302035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86-4B26-9510-56071389AC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rgbClr val="FD87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Sheet1!$D$2:$D$11</c:f>
              <c:numCache>
                <c:formatCode>0%</c:formatCode>
                <c:ptCount val="10"/>
                <c:pt idx="0">
                  <c:v>0.14000000000000001</c:v>
                </c:pt>
                <c:pt idx="1">
                  <c:v>0.19</c:v>
                </c:pt>
                <c:pt idx="2">
                  <c:v>0.17</c:v>
                </c:pt>
                <c:pt idx="3">
                  <c:v>0.14000000000000001</c:v>
                </c:pt>
                <c:pt idx="4">
                  <c:v>0.15</c:v>
                </c:pt>
                <c:pt idx="5">
                  <c:v>0.15</c:v>
                </c:pt>
                <c:pt idx="6">
                  <c:v>0.13</c:v>
                </c:pt>
                <c:pt idx="7">
                  <c:v>0.15</c:v>
                </c:pt>
                <c:pt idx="8">
                  <c:v>0.15</c:v>
                </c:pt>
                <c:pt idx="9">
                  <c:v>0.17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B586-4B26-9510-56071389ACD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Gold</c:v>
                </c:pt>
              </c:strCache>
            </c:strRef>
          </c:tx>
          <c:spPr>
            <a:ln w="76200" cap="rnd">
              <a:solidFill>
                <a:schemeClr val="accent4"/>
              </a:solidFill>
              <a:round/>
              <a:tailEnd type="none"/>
            </a:ln>
            <a:effectLst/>
          </c:spPr>
          <c:marker>
            <c:symbol val="none"/>
          </c:marker>
          <c:dPt>
            <c:idx val="9"/>
            <c:marker>
              <c:symbol val="none"/>
            </c:marker>
            <c:bubble3D val="0"/>
            <c:spPr>
              <a:ln w="76200" cap="rnd">
                <a:solidFill>
                  <a:schemeClr val="accent4"/>
                </a:solidFill>
                <a:round/>
                <a:tailEnd type="triangle"/>
              </a:ln>
              <a:effectLst/>
            </c:spPr>
            <c:extLst>
              <c:ext xmlns:c16="http://schemas.microsoft.com/office/drawing/2014/chart" uri="{C3380CC4-5D6E-409C-BE32-E72D297353CC}">
                <c16:uniqueId val="{00000003-489D-4C76-917E-63ACA2F4E75D}"/>
              </c:ext>
            </c:extLst>
          </c:dPt>
          <c:dLbls>
            <c:dLbl>
              <c:idx val="0"/>
              <c:layout>
                <c:manualLayout>
                  <c:x val="9.6600586709592613E-3"/>
                  <c:y val="-3.2205475920717021E-2"/>
                </c:manualLayout>
              </c:layout>
              <c:spPr>
                <a:solidFill>
                  <a:srgbClr val="2F393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rgbClr val="D6A3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86-4B26-9510-56071389AC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Sheet1!$E$2:$E$11</c:f>
              <c:numCache>
                <c:formatCode>0%</c:formatCode>
                <c:ptCount val="10"/>
                <c:pt idx="0">
                  <c:v>0.34</c:v>
                </c:pt>
                <c:pt idx="1">
                  <c:v>0.28000000000000003</c:v>
                </c:pt>
                <c:pt idx="2">
                  <c:v>0.24</c:v>
                </c:pt>
                <c:pt idx="3">
                  <c:v>0.24</c:v>
                </c:pt>
                <c:pt idx="4">
                  <c:v>0.19</c:v>
                </c:pt>
                <c:pt idx="5">
                  <c:v>0.17</c:v>
                </c:pt>
                <c:pt idx="6">
                  <c:v>0.18</c:v>
                </c:pt>
                <c:pt idx="7">
                  <c:v>0.17</c:v>
                </c:pt>
                <c:pt idx="8">
                  <c:v>0.14000000000000001</c:v>
                </c:pt>
                <c:pt idx="9">
                  <c:v>0.16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B586-4B26-9510-56071389AC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6625448"/>
        <c:axId val="396630696"/>
      </c:lineChart>
      <c:catAx>
        <c:axId val="396625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630696"/>
        <c:crosses val="autoZero"/>
        <c:auto val="1"/>
        <c:lblAlgn val="ctr"/>
        <c:lblOffset val="100"/>
        <c:noMultiLvlLbl val="0"/>
      </c:catAx>
      <c:valAx>
        <c:axId val="396630696"/>
        <c:scaling>
          <c:orientation val="minMax"/>
          <c:min val="0.1"/>
        </c:scaling>
        <c:delete val="1"/>
        <c:axPos val="l"/>
        <c:numFmt formatCode="0%" sourceLinked="1"/>
        <c:majorTickMark val="none"/>
        <c:minorTickMark val="none"/>
        <c:tickLblPos val="nextTo"/>
        <c:crossAx val="396625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5.2282252523603141E-2"/>
          <c:y val="7.1174432841945912E-2"/>
          <c:w val="0.79444478438054367"/>
          <c:h val="0.15975911138208129"/>
        </c:manualLayout>
      </c:layout>
      <c:overlay val="0"/>
      <c:spPr>
        <a:solidFill>
          <a:srgbClr val="2F393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67428392514183"/>
          <c:y val="9.492632160150942E-2"/>
          <c:w val="0.8615958920348904"/>
          <c:h val="0.702127659574468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Prior Year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363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Sheet1!$B$1:$AE$1</c:f>
              <c:strCache>
                <c:ptCount val="3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June</c:v>
                </c:pt>
              </c:strCache>
            </c:strRef>
          </c:cat>
          <c:val>
            <c:numRef>
              <c:f>Sheet1!$B$2:$AE$2</c:f>
              <c:numCache>
                <c:formatCode>General</c:formatCode>
                <c:ptCount val="30"/>
                <c:pt idx="0">
                  <c:v>6134</c:v>
                </c:pt>
                <c:pt idx="1">
                  <c:v>7103</c:v>
                </c:pt>
                <c:pt idx="2">
                  <c:v>8875</c:v>
                </c:pt>
                <c:pt idx="3">
                  <c:v>8363</c:v>
                </c:pt>
                <c:pt idx="4">
                  <c:v>8698</c:v>
                </c:pt>
                <c:pt idx="5">
                  <c:v>8521</c:v>
                </c:pt>
                <c:pt idx="6">
                  <c:v>8053</c:v>
                </c:pt>
                <c:pt idx="7">
                  <c:v>7962</c:v>
                </c:pt>
                <c:pt idx="8">
                  <c:v>6535</c:v>
                </c:pt>
                <c:pt idx="9">
                  <c:v>7243</c:v>
                </c:pt>
                <c:pt idx="10">
                  <c:v>6297</c:v>
                </c:pt>
                <c:pt idx="11">
                  <c:v>5079</c:v>
                </c:pt>
                <c:pt idx="12">
                  <c:v>6751</c:v>
                </c:pt>
                <c:pt idx="13">
                  <c:v>7145</c:v>
                </c:pt>
                <c:pt idx="14">
                  <c:v>9137</c:v>
                </c:pt>
                <c:pt idx="15">
                  <c:v>9190</c:v>
                </c:pt>
                <c:pt idx="16">
                  <c:v>8847</c:v>
                </c:pt>
                <c:pt idx="17">
                  <c:v>8513</c:v>
                </c:pt>
                <c:pt idx="18">
                  <c:v>7982</c:v>
                </c:pt>
                <c:pt idx="19">
                  <c:v>7996</c:v>
                </c:pt>
                <c:pt idx="20">
                  <c:v>6669</c:v>
                </c:pt>
                <c:pt idx="21">
                  <c:v>6983</c:v>
                </c:pt>
                <c:pt idx="22">
                  <c:v>6472</c:v>
                </c:pt>
                <c:pt idx="23">
                  <c:v>4741</c:v>
                </c:pt>
                <c:pt idx="24">
                  <c:v>6660</c:v>
                </c:pt>
                <c:pt idx="25">
                  <c:v>7277</c:v>
                </c:pt>
                <c:pt idx="26">
                  <c:v>9141</c:v>
                </c:pt>
                <c:pt idx="27">
                  <c:v>9203</c:v>
                </c:pt>
                <c:pt idx="28">
                  <c:v>9476</c:v>
                </c:pt>
                <c:pt idx="29">
                  <c:v>8942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16-4F6C-B1D6-DAD6CE58750D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Current Month</c:v>
                </c:pt>
              </c:strCache>
            </c:strRef>
          </c:tx>
          <c:spPr>
            <a:solidFill>
              <a:srgbClr val="993366"/>
            </a:solidFill>
            <a:ln w="363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Sheet1!$B$1:$AE$1</c:f>
              <c:strCache>
                <c:ptCount val="3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June</c:v>
                </c:pt>
              </c:strCache>
            </c:strRef>
          </c:cat>
          <c:val>
            <c:numRef>
              <c:f>Sheet1!$B$3:$AE$3</c:f>
              <c:numCache>
                <c:formatCode>General</c:formatCode>
                <c:ptCount val="30"/>
                <c:pt idx="0">
                  <c:v>6751</c:v>
                </c:pt>
                <c:pt idx="1">
                  <c:v>7145</c:v>
                </c:pt>
                <c:pt idx="2">
                  <c:v>9137</c:v>
                </c:pt>
                <c:pt idx="3">
                  <c:v>9190</c:v>
                </c:pt>
                <c:pt idx="4">
                  <c:v>8847</c:v>
                </c:pt>
                <c:pt idx="5">
                  <c:v>8513</c:v>
                </c:pt>
                <c:pt idx="6">
                  <c:v>7982</c:v>
                </c:pt>
                <c:pt idx="7">
                  <c:v>7996</c:v>
                </c:pt>
                <c:pt idx="8">
                  <c:v>6669</c:v>
                </c:pt>
                <c:pt idx="9">
                  <c:v>6983</c:v>
                </c:pt>
                <c:pt idx="10">
                  <c:v>5659</c:v>
                </c:pt>
                <c:pt idx="11">
                  <c:v>4741</c:v>
                </c:pt>
                <c:pt idx="12">
                  <c:v>6660</c:v>
                </c:pt>
                <c:pt idx="13">
                  <c:v>7277</c:v>
                </c:pt>
                <c:pt idx="14">
                  <c:v>9141</c:v>
                </c:pt>
                <c:pt idx="15">
                  <c:v>9203</c:v>
                </c:pt>
                <c:pt idx="16">
                  <c:v>9476</c:v>
                </c:pt>
                <c:pt idx="17">
                  <c:v>8942</c:v>
                </c:pt>
                <c:pt idx="18">
                  <c:v>8596</c:v>
                </c:pt>
                <c:pt idx="19">
                  <c:v>8339</c:v>
                </c:pt>
                <c:pt idx="20">
                  <c:v>7468</c:v>
                </c:pt>
                <c:pt idx="21">
                  <c:v>7652</c:v>
                </c:pt>
                <c:pt idx="22">
                  <c:v>6621</c:v>
                </c:pt>
                <c:pt idx="23">
                  <c:v>5437</c:v>
                </c:pt>
                <c:pt idx="24">
                  <c:v>7268</c:v>
                </c:pt>
                <c:pt idx="25">
                  <c:v>7925</c:v>
                </c:pt>
                <c:pt idx="26">
                  <c:v>7463</c:v>
                </c:pt>
                <c:pt idx="27">
                  <c:v>6719</c:v>
                </c:pt>
                <c:pt idx="28">
                  <c:v>9906</c:v>
                </c:pt>
                <c:pt idx="29">
                  <c:v>11189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16-4F6C-B1D6-DAD6CE5875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5583808"/>
        <c:axId val="1"/>
      </c:barChart>
      <c:catAx>
        <c:axId val="24558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270000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5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45583808"/>
        <c:crosses val="autoZero"/>
        <c:crossBetween val="between"/>
      </c:valAx>
      <c:spPr>
        <a:noFill/>
        <a:ln w="725">
          <a:noFill/>
        </a:ln>
      </c:spPr>
    </c:plotArea>
    <c:legend>
      <c:legendPos val="r"/>
      <c:layout>
        <c:manualLayout>
          <c:xMode val="edge"/>
          <c:yMode val="edge"/>
          <c:x val="0.28550493643272262"/>
          <c:y val="0.12806998031742411"/>
          <c:w val="0.20552996175867008"/>
          <c:h val="0.12247120113018145"/>
        </c:manualLayout>
      </c:layout>
      <c:overlay val="0"/>
      <c:spPr>
        <a:solidFill>
          <a:schemeClr val="bg1"/>
        </a:solidFill>
        <a:ln w="91">
          <a:solidFill>
            <a:schemeClr val="tx1"/>
          </a:solidFill>
          <a:prstDash val="solid"/>
        </a:ln>
      </c:spPr>
      <c:txPr>
        <a:bodyPr/>
        <a:lstStyle/>
        <a:p>
          <a:pPr>
            <a:defRPr sz="1790" b="1" i="0" u="none" strike="noStrike" baseline="0">
              <a:solidFill>
                <a:schemeClr val="tx1"/>
              </a:solidFill>
              <a:latin typeface="Times"/>
              <a:ea typeface="Times"/>
              <a:cs typeface="Time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5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87795899522068"/>
          <c:y val="0.13961920285437429"/>
          <c:w val="0.8615958920348904"/>
          <c:h val="0.702127659574468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Prior Year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363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Sheet1!$B$1:$AE$1</c:f>
              <c:strCache>
                <c:ptCount val="3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June</c:v>
                </c:pt>
              </c:strCache>
            </c:strRef>
          </c:cat>
          <c:val>
            <c:numRef>
              <c:f>Sheet1!$B$2:$AE$2</c:f>
              <c:numCache>
                <c:formatCode>General</c:formatCode>
                <c:ptCount val="30"/>
                <c:pt idx="0">
                  <c:v>8649</c:v>
                </c:pt>
                <c:pt idx="1">
                  <c:v>9218</c:v>
                </c:pt>
                <c:pt idx="2">
                  <c:v>12655</c:v>
                </c:pt>
                <c:pt idx="3">
                  <c:v>11115</c:v>
                </c:pt>
                <c:pt idx="4">
                  <c:v>12549</c:v>
                </c:pt>
                <c:pt idx="5">
                  <c:v>12615</c:v>
                </c:pt>
                <c:pt idx="6">
                  <c:v>11153</c:v>
                </c:pt>
                <c:pt idx="7">
                  <c:v>11031</c:v>
                </c:pt>
                <c:pt idx="8">
                  <c:v>9110</c:v>
                </c:pt>
                <c:pt idx="9">
                  <c:v>9468</c:v>
                </c:pt>
                <c:pt idx="10">
                  <c:v>7891</c:v>
                </c:pt>
                <c:pt idx="11">
                  <c:v>5517</c:v>
                </c:pt>
                <c:pt idx="12">
                  <c:v>8720</c:v>
                </c:pt>
                <c:pt idx="13">
                  <c:v>9705</c:v>
                </c:pt>
                <c:pt idx="14">
                  <c:v>12102</c:v>
                </c:pt>
                <c:pt idx="15">
                  <c:v>12088</c:v>
                </c:pt>
                <c:pt idx="16">
                  <c:v>12626</c:v>
                </c:pt>
                <c:pt idx="17">
                  <c:v>12730</c:v>
                </c:pt>
                <c:pt idx="18">
                  <c:v>11577</c:v>
                </c:pt>
                <c:pt idx="19">
                  <c:v>11542</c:v>
                </c:pt>
                <c:pt idx="20">
                  <c:v>10662</c:v>
                </c:pt>
                <c:pt idx="21">
                  <c:v>10662</c:v>
                </c:pt>
                <c:pt idx="22">
                  <c:v>8148</c:v>
                </c:pt>
                <c:pt idx="23">
                  <c:v>5915</c:v>
                </c:pt>
                <c:pt idx="24">
                  <c:v>9994</c:v>
                </c:pt>
                <c:pt idx="25">
                  <c:v>9935</c:v>
                </c:pt>
                <c:pt idx="26">
                  <c:v>12342</c:v>
                </c:pt>
                <c:pt idx="27">
                  <c:v>12948</c:v>
                </c:pt>
                <c:pt idx="28">
                  <c:v>13926</c:v>
                </c:pt>
                <c:pt idx="29">
                  <c:v>12482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16-4F6C-B1D6-DAD6CE58750D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Current Month</c:v>
                </c:pt>
              </c:strCache>
            </c:strRef>
          </c:tx>
          <c:spPr>
            <a:solidFill>
              <a:srgbClr val="993366"/>
            </a:solidFill>
            <a:ln w="363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Sheet1!$B$1:$AE$1</c:f>
              <c:strCache>
                <c:ptCount val="3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June</c:v>
                </c:pt>
              </c:strCache>
            </c:strRef>
          </c:cat>
          <c:val>
            <c:numRef>
              <c:f>Sheet1!$B$3:$AE$3</c:f>
              <c:numCache>
                <c:formatCode>General</c:formatCode>
                <c:ptCount val="30"/>
                <c:pt idx="0">
                  <c:v>8720</c:v>
                </c:pt>
                <c:pt idx="1">
                  <c:v>9705</c:v>
                </c:pt>
                <c:pt idx="2">
                  <c:v>12102</c:v>
                </c:pt>
                <c:pt idx="3">
                  <c:v>12088</c:v>
                </c:pt>
                <c:pt idx="4">
                  <c:v>12626</c:v>
                </c:pt>
                <c:pt idx="5">
                  <c:v>12730</c:v>
                </c:pt>
                <c:pt idx="6">
                  <c:v>11577</c:v>
                </c:pt>
                <c:pt idx="7">
                  <c:v>11542</c:v>
                </c:pt>
                <c:pt idx="8">
                  <c:v>10135</c:v>
                </c:pt>
                <c:pt idx="9">
                  <c:v>10662</c:v>
                </c:pt>
                <c:pt idx="10">
                  <c:v>8148</c:v>
                </c:pt>
                <c:pt idx="11">
                  <c:v>5915</c:v>
                </c:pt>
                <c:pt idx="12">
                  <c:v>9994</c:v>
                </c:pt>
                <c:pt idx="13">
                  <c:v>9935</c:v>
                </c:pt>
                <c:pt idx="14">
                  <c:v>12342</c:v>
                </c:pt>
                <c:pt idx="15">
                  <c:v>12948</c:v>
                </c:pt>
                <c:pt idx="16">
                  <c:v>13927</c:v>
                </c:pt>
                <c:pt idx="17">
                  <c:v>12485</c:v>
                </c:pt>
                <c:pt idx="18">
                  <c:v>12395</c:v>
                </c:pt>
                <c:pt idx="19">
                  <c:v>11993</c:v>
                </c:pt>
                <c:pt idx="20">
                  <c:v>10961</c:v>
                </c:pt>
                <c:pt idx="21">
                  <c:v>10941</c:v>
                </c:pt>
                <c:pt idx="22">
                  <c:v>7965</c:v>
                </c:pt>
                <c:pt idx="23">
                  <c:v>6325</c:v>
                </c:pt>
                <c:pt idx="24">
                  <c:v>10065</c:v>
                </c:pt>
                <c:pt idx="25">
                  <c:v>9352</c:v>
                </c:pt>
                <c:pt idx="26">
                  <c:v>11673</c:v>
                </c:pt>
                <c:pt idx="27">
                  <c:v>9469</c:v>
                </c:pt>
                <c:pt idx="28">
                  <c:v>10971</c:v>
                </c:pt>
                <c:pt idx="29">
                  <c:v>11303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16-4F6C-B1D6-DAD6CE5875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5583808"/>
        <c:axId val="1"/>
      </c:barChart>
      <c:catAx>
        <c:axId val="24558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270000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50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5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45583808"/>
        <c:crosses val="autoZero"/>
        <c:crossBetween val="between"/>
      </c:valAx>
      <c:spPr>
        <a:noFill/>
        <a:ln w="725">
          <a:noFill/>
        </a:ln>
      </c:spPr>
    </c:plotArea>
    <c:legend>
      <c:legendPos val="r"/>
      <c:layout>
        <c:manualLayout>
          <c:xMode val="edge"/>
          <c:yMode val="edge"/>
          <c:x val="0.29746286756656493"/>
          <c:y val="5.6131379265114828E-2"/>
          <c:w val="0.20552996175867008"/>
          <c:h val="0.12247120113018145"/>
        </c:manualLayout>
      </c:layout>
      <c:overlay val="0"/>
      <c:spPr>
        <a:solidFill>
          <a:schemeClr val="bg1"/>
        </a:solidFill>
        <a:ln w="91">
          <a:solidFill>
            <a:schemeClr val="tx1"/>
          </a:solidFill>
          <a:prstDash val="solid"/>
        </a:ln>
      </c:spPr>
      <c:txPr>
        <a:bodyPr/>
        <a:lstStyle/>
        <a:p>
          <a:pPr>
            <a:defRPr sz="1790" b="1" i="0" u="none" strike="noStrike" baseline="0">
              <a:solidFill>
                <a:schemeClr val="tx1"/>
              </a:solidFill>
              <a:latin typeface="Times"/>
              <a:ea typeface="Times"/>
              <a:cs typeface="Time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5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05763967804623E-3"/>
          <c:y val="8.6743044189852694E-2"/>
          <c:w val="0.99159423603219543"/>
          <c:h val="0.792144026186579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Prior Year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781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Sheet1!$B$1:$AE$1</c:f>
              <c:strCache>
                <c:ptCount val="3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June</c:v>
                </c:pt>
              </c:strCache>
            </c:strRef>
          </c:cat>
          <c:val>
            <c:numRef>
              <c:f>Sheet1!$B$2:$AE$2</c:f>
              <c:numCache>
                <c:formatCode>General</c:formatCode>
                <c:ptCount val="30"/>
                <c:pt idx="0">
                  <c:v>4615</c:v>
                </c:pt>
                <c:pt idx="1">
                  <c:v>5189</c:v>
                </c:pt>
                <c:pt idx="2">
                  <c:v>8046</c:v>
                </c:pt>
                <c:pt idx="3">
                  <c:v>7141</c:v>
                </c:pt>
                <c:pt idx="4">
                  <c:v>8817</c:v>
                </c:pt>
                <c:pt idx="5">
                  <c:v>9296</c:v>
                </c:pt>
                <c:pt idx="6">
                  <c:v>8124</c:v>
                </c:pt>
                <c:pt idx="7">
                  <c:v>8365</c:v>
                </c:pt>
                <c:pt idx="8">
                  <c:v>7256</c:v>
                </c:pt>
                <c:pt idx="9">
                  <c:v>6925</c:v>
                </c:pt>
                <c:pt idx="10">
                  <c:v>6509</c:v>
                </c:pt>
                <c:pt idx="11">
                  <c:v>6922</c:v>
                </c:pt>
                <c:pt idx="12">
                  <c:v>4858</c:v>
                </c:pt>
                <c:pt idx="13">
                  <c:v>5666</c:v>
                </c:pt>
                <c:pt idx="14">
                  <c:v>7817</c:v>
                </c:pt>
                <c:pt idx="15">
                  <c:v>7913</c:v>
                </c:pt>
                <c:pt idx="16">
                  <c:v>9218</c:v>
                </c:pt>
                <c:pt idx="17">
                  <c:v>9124</c:v>
                </c:pt>
                <c:pt idx="18">
                  <c:v>8730</c:v>
                </c:pt>
                <c:pt idx="19">
                  <c:v>8292</c:v>
                </c:pt>
                <c:pt idx="20">
                  <c:v>7116</c:v>
                </c:pt>
                <c:pt idx="21">
                  <c:v>7129</c:v>
                </c:pt>
                <c:pt idx="22">
                  <c:v>6472</c:v>
                </c:pt>
                <c:pt idx="23">
                  <c:v>6142</c:v>
                </c:pt>
                <c:pt idx="24">
                  <c:v>4550</c:v>
                </c:pt>
                <c:pt idx="25">
                  <c:v>5699</c:v>
                </c:pt>
                <c:pt idx="26">
                  <c:v>7582</c:v>
                </c:pt>
                <c:pt idx="27">
                  <c:v>8052</c:v>
                </c:pt>
                <c:pt idx="28">
                  <c:v>9397</c:v>
                </c:pt>
                <c:pt idx="29">
                  <c:v>8783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52-4E12-A24C-18D8DDE5C95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Current Month</c:v>
                </c:pt>
              </c:strCache>
            </c:strRef>
          </c:tx>
          <c:spPr>
            <a:solidFill>
              <a:srgbClr val="993366"/>
            </a:solidFill>
          </c:spPr>
          <c:invertIfNegative val="0"/>
          <c:dLbls>
            <c:delete val="1"/>
          </c:dLbls>
          <c:cat>
            <c:strRef>
              <c:f>Sheet1!$B$1:$AE$1</c:f>
              <c:strCache>
                <c:ptCount val="3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June</c:v>
                </c:pt>
              </c:strCache>
            </c:strRef>
          </c:cat>
          <c:val>
            <c:numRef>
              <c:f>Sheet1!$B$3:$AE$3</c:f>
              <c:numCache>
                <c:formatCode>General</c:formatCode>
                <c:ptCount val="30"/>
                <c:pt idx="0">
                  <c:v>4858</c:v>
                </c:pt>
                <c:pt idx="1">
                  <c:v>5666</c:v>
                </c:pt>
                <c:pt idx="2">
                  <c:v>7817</c:v>
                </c:pt>
                <c:pt idx="3">
                  <c:v>7913</c:v>
                </c:pt>
                <c:pt idx="4">
                  <c:v>9218</c:v>
                </c:pt>
                <c:pt idx="5">
                  <c:v>9124</c:v>
                </c:pt>
                <c:pt idx="6">
                  <c:v>8730</c:v>
                </c:pt>
                <c:pt idx="7">
                  <c:v>8292</c:v>
                </c:pt>
                <c:pt idx="8">
                  <c:v>7116</c:v>
                </c:pt>
                <c:pt idx="9">
                  <c:v>7129</c:v>
                </c:pt>
                <c:pt idx="10">
                  <c:v>6472</c:v>
                </c:pt>
                <c:pt idx="11">
                  <c:v>6142</c:v>
                </c:pt>
                <c:pt idx="12">
                  <c:v>4550</c:v>
                </c:pt>
                <c:pt idx="13">
                  <c:v>5699</c:v>
                </c:pt>
                <c:pt idx="14">
                  <c:v>7582</c:v>
                </c:pt>
                <c:pt idx="15">
                  <c:v>8052</c:v>
                </c:pt>
                <c:pt idx="16">
                  <c:v>9397</c:v>
                </c:pt>
                <c:pt idx="17">
                  <c:v>8783</c:v>
                </c:pt>
                <c:pt idx="18">
                  <c:v>9162</c:v>
                </c:pt>
                <c:pt idx="19">
                  <c:v>8832</c:v>
                </c:pt>
                <c:pt idx="20">
                  <c:v>7470</c:v>
                </c:pt>
                <c:pt idx="21">
                  <c:v>7729</c:v>
                </c:pt>
                <c:pt idx="22">
                  <c:v>6653</c:v>
                </c:pt>
                <c:pt idx="23">
                  <c:v>7628</c:v>
                </c:pt>
                <c:pt idx="24">
                  <c:v>5508</c:v>
                </c:pt>
                <c:pt idx="25">
                  <c:v>6570</c:v>
                </c:pt>
                <c:pt idx="26">
                  <c:v>8048</c:v>
                </c:pt>
                <c:pt idx="27">
                  <c:v>6766</c:v>
                </c:pt>
                <c:pt idx="28">
                  <c:v>6531</c:v>
                </c:pt>
                <c:pt idx="29">
                  <c:v>8875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57-4784-85FA-2C29E5B4DC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2182840"/>
        <c:axId val="1"/>
      </c:barChart>
      <c:catAx>
        <c:axId val="262182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\$#,##0" sourceLinked="0"/>
        <c:majorTickMark val="out"/>
        <c:minorTickMark val="none"/>
        <c:tickLblPos val="nextTo"/>
        <c:crossAx val="262182840"/>
        <c:crosses val="autoZero"/>
        <c:crossBetween val="between"/>
      </c:valAx>
      <c:spPr>
        <a:noFill/>
        <a:ln w="156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168621420492791E-2"/>
          <c:y val="0.12929618582013916"/>
          <c:w val="0.96234002156945697"/>
          <c:h val="0.775756672043944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73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5"/>
              <c:layout>
                <c:manualLayout>
                  <c:x val="-1.7237425903229922E-3"/>
                  <c:y val="-7.8306239506742373E-3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Times"/>
                        <a:ea typeface="Times"/>
                        <a:cs typeface="Times"/>
                      </a:defRPr>
                    </a:pPr>
                    <a:r>
                      <a:rPr lang="en-US" dirty="0"/>
                      <a:t>15</a:t>
                    </a:r>
                  </a:p>
                </c:rich>
              </c:tx>
              <c:spPr>
                <a:noFill/>
                <a:ln w="1471">
                  <a:noFill/>
                </a:ln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350334003210649E-2"/>
                      <c:h val="5.803371992416895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F0C-41D5-845A-1F3276AA4DA0}"/>
                </c:ext>
              </c:extLst>
            </c:dLbl>
            <c:spPr>
              <a:noFill/>
              <a:ln w="14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"/>
                    <a:ea typeface="Times"/>
                    <a:cs typeface="Time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&lt; $100K</c:v>
                </c:pt>
                <c:pt idx="1">
                  <c:v>$100K-$200K</c:v>
                </c:pt>
                <c:pt idx="2">
                  <c:v>$200K-$500K</c:v>
                </c:pt>
                <c:pt idx="3">
                  <c:v>$500K-$1 mil</c:v>
                </c:pt>
                <c:pt idx="4">
                  <c:v>$1 mil - $2 Mil</c:v>
                </c:pt>
                <c:pt idx="5">
                  <c:v>$2 Mil +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182</c:v>
                </c:pt>
                <c:pt idx="1">
                  <c:v>1682</c:v>
                </c:pt>
                <c:pt idx="2">
                  <c:v>5620</c:v>
                </c:pt>
                <c:pt idx="3">
                  <c:v>1044</c:v>
                </c:pt>
                <c:pt idx="4">
                  <c:v>131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0C-41D5-845A-1F3276AA4D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1098224"/>
        <c:axId val="1"/>
      </c:barChart>
      <c:catAx>
        <c:axId val="261098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61098224"/>
        <c:crosses val="autoZero"/>
        <c:crossBetween val="between"/>
      </c:valAx>
      <c:spPr>
        <a:noFill/>
        <a:ln w="147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3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38102783866894E-4"/>
          <c:y val="0.21150017291759596"/>
          <c:w val="0.87791342952275253"/>
          <c:h val="0.713223835562884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0000"/>
            </a:solidFill>
            <a:ln w="735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B7E-4935-8B62-014D1FB42AD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B7E-4935-8B62-014D1FB42AD7}"/>
              </c:ext>
            </c:extLst>
          </c:dPt>
          <c:dPt>
            <c:idx val="2"/>
            <c:invertIfNegative val="0"/>
            <c:bubble3D val="0"/>
            <c:spPr>
              <a:solidFill>
                <a:srgbClr val="993366"/>
              </a:solidFill>
              <a:ln w="73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5154-4D2A-8B06-B7BE79DA8F68}"/>
              </c:ext>
            </c:extLst>
          </c:dPt>
          <c:dPt>
            <c:idx val="3"/>
            <c:invertIfNegative val="0"/>
            <c:bubble3D val="0"/>
            <c:spPr>
              <a:solidFill>
                <a:srgbClr val="993366"/>
              </a:solidFill>
              <a:ln w="73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FB7E-4935-8B62-014D1FB42AD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B7E-4935-8B62-014D1FB42AD7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FB7E-4935-8B62-014D1FB42AD7}"/>
              </c:ext>
            </c:extLst>
          </c:dPt>
          <c:dLbls>
            <c:dLbl>
              <c:idx val="5"/>
              <c:layout>
                <c:manualLayout>
                  <c:x val="3.5843623081509545E-4"/>
                  <c:y val="4.3149205330874525E-3"/>
                </c:manualLayout>
              </c:layout>
              <c:spPr>
                <a:noFill/>
                <a:ln w="1470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510552795492507E-2"/>
                      <c:h val="7.409293443666453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FB7E-4935-8B62-014D1FB42AD7}"/>
                </c:ext>
              </c:extLst>
            </c:dLbl>
            <c:spPr>
              <a:noFill/>
              <a:ln w="147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&lt; $100K</c:v>
                </c:pt>
                <c:pt idx="1">
                  <c:v>$100K-$200K</c:v>
                </c:pt>
                <c:pt idx="2">
                  <c:v>$200K-$500K</c:v>
                </c:pt>
                <c:pt idx="3">
                  <c:v>$500K-$1 mil</c:v>
                </c:pt>
                <c:pt idx="4">
                  <c:v>$1 mil - $2 Mil</c:v>
                </c:pt>
                <c:pt idx="5">
                  <c:v>$2 Mil +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-71</c:v>
                </c:pt>
                <c:pt idx="1">
                  <c:v>-398</c:v>
                </c:pt>
                <c:pt idx="2">
                  <c:v>364</c:v>
                </c:pt>
                <c:pt idx="3">
                  <c:v>37</c:v>
                </c:pt>
                <c:pt idx="4">
                  <c:v>-40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B7E-4935-8B62-014D1FB42A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1066800"/>
        <c:axId val="1"/>
      </c:barChart>
      <c:catAx>
        <c:axId val="251066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51066800"/>
        <c:crosses val="autoZero"/>
        <c:crossBetween val="between"/>
      </c:valAx>
      <c:spPr>
        <a:noFill/>
        <a:ln w="147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54827968923418"/>
          <c:y val="8.8379705400982E-2"/>
          <c:w val="0.87569367369589346"/>
          <c:h val="0.71685761047463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746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Sheet1!$B$1:$AE$1</c:f>
              <c:strCache>
                <c:ptCount val="3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June</c:v>
                </c:pt>
                <c:pt idx="18">
                  <c:v>July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June</c:v>
                </c:pt>
              </c:strCache>
            </c:strRef>
          </c:cat>
          <c:val>
            <c:numRef>
              <c:f>Sheet1!$B$2:$AE$2</c:f>
              <c:numCache>
                <c:formatCode>0</c:formatCode>
                <c:ptCount val="30"/>
                <c:pt idx="0">
                  <c:v>17085</c:v>
                </c:pt>
                <c:pt idx="1">
                  <c:v>17467</c:v>
                </c:pt>
                <c:pt idx="2">
                  <c:v>18101</c:v>
                </c:pt>
                <c:pt idx="3">
                  <c:v>18984</c:v>
                </c:pt>
                <c:pt idx="4">
                  <c:v>19963</c:v>
                </c:pt>
                <c:pt idx="5">
                  <c:v>21615</c:v>
                </c:pt>
                <c:pt idx="6">
                  <c:v>22534</c:v>
                </c:pt>
                <c:pt idx="7">
                  <c:v>22572</c:v>
                </c:pt>
                <c:pt idx="8">
                  <c:v>23057</c:v>
                </c:pt>
                <c:pt idx="9">
                  <c:v>23067</c:v>
                </c:pt>
                <c:pt idx="10">
                  <c:v>22332</c:v>
                </c:pt>
                <c:pt idx="11">
                  <c:v>20790</c:v>
                </c:pt>
                <c:pt idx="12">
                  <c:v>20243</c:v>
                </c:pt>
                <c:pt idx="13">
                  <c:v>20447</c:v>
                </c:pt>
                <c:pt idx="14">
                  <c:v>21174</c:v>
                </c:pt>
                <c:pt idx="15">
                  <c:v>22244</c:v>
                </c:pt>
                <c:pt idx="16">
                  <c:v>23410</c:v>
                </c:pt>
                <c:pt idx="17">
                  <c:v>24160</c:v>
                </c:pt>
                <c:pt idx="18">
                  <c:v>24204</c:v>
                </c:pt>
                <c:pt idx="19">
                  <c:v>24363</c:v>
                </c:pt>
                <c:pt idx="20">
                  <c:v>24721</c:v>
                </c:pt>
                <c:pt idx="21">
                  <c:v>24514</c:v>
                </c:pt>
                <c:pt idx="22">
                  <c:v>23222</c:v>
                </c:pt>
                <c:pt idx="23">
                  <c:v>20961</c:v>
                </c:pt>
                <c:pt idx="24">
                  <c:v>19659</c:v>
                </c:pt>
                <c:pt idx="25">
                  <c:v>18570</c:v>
                </c:pt>
                <c:pt idx="26">
                  <c:v>20220</c:v>
                </c:pt>
                <c:pt idx="27">
                  <c:v>20649</c:v>
                </c:pt>
                <c:pt idx="28">
                  <c:v>19633</c:v>
                </c:pt>
                <c:pt idx="29">
                  <c:v>17260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88-4E84-9513-F38646934F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0987248"/>
        <c:axId val="1"/>
      </c:barChart>
      <c:catAx>
        <c:axId val="250987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8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  <c:max val="250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1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50987248"/>
        <c:crosses val="autoZero"/>
        <c:crossBetween val="between"/>
      </c:valAx>
      <c:spPr>
        <a:noFill/>
        <a:ln w="149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5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282776349614395E-2"/>
          <c:y val="3.3538956801670509E-2"/>
          <c:w val="0.90566037735849059"/>
          <c:h val="0.728314238952536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76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2.8865194496954095E-3"/>
                  <c:y val="5.9455646695725983E-3"/>
                </c:manualLayout>
              </c:layout>
              <c:spPr>
                <a:noFill/>
                <a:ln w="1539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tx1"/>
                      </a:solidFill>
                      <a:latin typeface="Times"/>
                      <a:ea typeface="Times"/>
                      <a:cs typeface="Time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0D-4141-8AE8-7BBC5A5E6D21}"/>
                </c:ext>
              </c:extLst>
            </c:dLbl>
            <c:dLbl>
              <c:idx val="1"/>
              <c:layout>
                <c:manualLayout>
                  <c:x val="-5.2461933020921166E-3"/>
                  <c:y val="-3.6952287041468784E-3"/>
                </c:manualLayout>
              </c:layout>
              <c:spPr>
                <a:noFill/>
                <a:ln w="1539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tx1"/>
                      </a:solidFill>
                      <a:latin typeface="Times"/>
                      <a:ea typeface="Times"/>
                      <a:cs typeface="Time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0D-4141-8AE8-7BBC5A5E6D21}"/>
                </c:ext>
              </c:extLst>
            </c:dLbl>
            <c:dLbl>
              <c:idx val="2"/>
              <c:layout>
                <c:manualLayout>
                  <c:x val="9.0883613845563454E-4"/>
                  <c:y val="5.6070339273889104E-3"/>
                </c:manualLayout>
              </c:layout>
              <c:spPr>
                <a:noFill/>
                <a:ln w="1539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tx1"/>
                      </a:solidFill>
                      <a:latin typeface="Times"/>
                      <a:ea typeface="Times"/>
                      <a:cs typeface="Time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0D-4141-8AE8-7BBC5A5E6D21}"/>
                </c:ext>
              </c:extLst>
            </c:dLbl>
            <c:dLbl>
              <c:idx val="3"/>
              <c:layout>
                <c:manualLayout>
                  <c:x val="1.376345256188239E-3"/>
                  <c:y val="1.6681539659742714E-2"/>
                </c:manualLayout>
              </c:layout>
              <c:spPr>
                <a:noFill/>
                <a:ln w="1539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tx1"/>
                      </a:solidFill>
                      <a:latin typeface="Times"/>
                      <a:ea typeface="Times"/>
                      <a:cs typeface="Time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162720804108555E-2"/>
                      <c:h val="6.48250460405156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C0D-4141-8AE8-7BBC5A5E6D21}"/>
                </c:ext>
              </c:extLst>
            </c:dLbl>
            <c:spPr>
              <a:noFill/>
              <a:ln w="15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"/>
                    <a:ea typeface="Times"/>
                    <a:cs typeface="Time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&lt; $100K</c:v>
                </c:pt>
                <c:pt idx="1">
                  <c:v>$100K-$200K</c:v>
                </c:pt>
                <c:pt idx="2">
                  <c:v>$200K-$500K</c:v>
                </c:pt>
                <c:pt idx="3">
                  <c:v>$500K-1 Mil</c:v>
                </c:pt>
                <c:pt idx="4">
                  <c:v>$1 Mil - $2 Mil</c:v>
                </c:pt>
                <c:pt idx="5">
                  <c:v>$2 Mil +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1.9</c:v>
                </c:pt>
                <c:pt idx="1">
                  <c:v>1.1000000000000001</c:v>
                </c:pt>
                <c:pt idx="2">
                  <c:v>1.7</c:v>
                </c:pt>
                <c:pt idx="3">
                  <c:v>3.8</c:v>
                </c:pt>
                <c:pt idx="4">
                  <c:v>8.1</c:v>
                </c:pt>
                <c:pt idx="5">
                  <c:v>22.6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0D-4141-8AE8-7BBC5A5E6D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5508984"/>
        <c:axId val="1"/>
      </c:barChart>
      <c:catAx>
        <c:axId val="265508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8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65508984"/>
        <c:crosses val="autoZero"/>
        <c:crossBetween val="between"/>
      </c:valAx>
      <c:spPr>
        <a:noFill/>
        <a:ln w="15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8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282776349614395E-2"/>
          <c:y val="3.3538956801670509E-2"/>
          <c:w val="0.90566037735849059"/>
          <c:h val="0.7283142389525367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3366"/>
            </a:solidFill>
            <a:ln w="769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multiLvlStrRef>
              <c:f>Sheet1!$A$1:$F$2</c:f>
              <c:multiLvlStrCache>
                <c:ptCount val="6"/>
                <c:lvl>
                  <c:pt idx="0">
                    <c:v>56</c:v>
                  </c:pt>
                  <c:pt idx="1">
                    <c:v>36</c:v>
                  </c:pt>
                  <c:pt idx="2">
                    <c:v>54</c:v>
                  </c:pt>
                  <c:pt idx="3">
                    <c:v>78</c:v>
                  </c:pt>
                  <c:pt idx="4">
                    <c:v>113</c:v>
                  </c:pt>
                  <c:pt idx="5">
                    <c:v>172</c:v>
                  </c:pt>
                </c:lvl>
                <c:lvl>
                  <c:pt idx="0">
                    <c:v>&lt; $100K</c:v>
                  </c:pt>
                  <c:pt idx="1">
                    <c:v>$100K-$200K</c:v>
                  </c:pt>
                  <c:pt idx="2">
                    <c:v>$200K-$500K</c:v>
                  </c:pt>
                  <c:pt idx="3">
                    <c:v>$500K-1 Mil</c:v>
                  </c:pt>
                  <c:pt idx="4">
                    <c:v>$1 Mil - $2 Mil</c:v>
                  </c:pt>
                  <c:pt idx="5">
                    <c:v>$2 Mil +</c:v>
                  </c:pt>
                </c:lvl>
              </c:multiLvlStrCache>
            </c:multiLvlStrRef>
          </c:cat>
          <c:val>
            <c:numRef>
              <c:f>Sheet1!$A$2:$F$2</c:f>
              <c:numCache>
                <c:formatCode>General</c:formatCode>
                <c:ptCount val="6"/>
                <c:pt idx="0">
                  <c:v>56</c:v>
                </c:pt>
                <c:pt idx="1">
                  <c:v>36</c:v>
                </c:pt>
                <c:pt idx="2">
                  <c:v>54</c:v>
                </c:pt>
                <c:pt idx="3">
                  <c:v>78</c:v>
                </c:pt>
                <c:pt idx="4">
                  <c:v>113</c:v>
                </c:pt>
                <c:pt idx="5">
                  <c:v>172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4-EC0D-4141-8AE8-7BBC5A5E6D2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5508984"/>
        <c:axId val="1"/>
      </c:barChart>
      <c:catAx>
        <c:axId val="265508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MarkSkip val="1"/>
        <c:noMultiLvlLbl val="1"/>
      </c:catAx>
      <c:valAx>
        <c:axId val="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8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65508984"/>
        <c:crosses val="autoZero"/>
        <c:crossBetween val="between"/>
      </c:valAx>
      <c:spPr>
        <a:noFill/>
        <a:ln w="15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8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206648809576982E-2"/>
          <c:y val="5.3741418299503036E-3"/>
          <c:w val="0.96434537261893061"/>
          <c:h val="0.8442126440185784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Unemployment Rate</c:v>
                </c:pt>
              </c:strCache>
            </c:strRef>
          </c:tx>
          <c:spPr>
            <a:solidFill>
              <a:srgbClr val="FD87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2C45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470-43EB-BDF3-288809B7DE6F}"/>
              </c:ext>
            </c:extLst>
          </c:dPt>
          <c:dPt>
            <c:idx val="1"/>
            <c:invertIfNegative val="0"/>
            <c:bubble3D val="0"/>
            <c:spPr>
              <a:solidFill>
                <a:srgbClr val="72C45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470-43EB-BDF3-288809B7DE6F}"/>
              </c:ext>
            </c:extLst>
          </c:dPt>
          <c:dPt>
            <c:idx val="2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470-43EB-BDF3-288809B7DE6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6F45F092-0ED6-4ADB-B232-DAD15DD6AF03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470-43EB-BDF3-288809B7DE6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3.5%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470-43EB-BDF3-288809B7DE6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4.4%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70-43EB-BDF3-288809B7DE6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14.7%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470-43EB-BDF3-288809B7DE6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13.3%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470-43EB-BDF3-288809B7DE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3.5999999999999997E-2</c:v>
                </c:pt>
                <c:pt idx="1">
                  <c:v>3.5000000000000003E-2</c:v>
                </c:pt>
                <c:pt idx="2">
                  <c:v>4.3999999999999997E-2</c:v>
                </c:pt>
                <c:pt idx="3">
                  <c:v>0.14699999999999999</c:v>
                </c:pt>
                <c:pt idx="4">
                  <c:v>0.13300000000000001</c:v>
                </c:pt>
                <c:pt idx="5">
                  <c:v>0.111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70-43EB-BDF3-288809B7DE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800536191"/>
        <c:axId val="1642778479"/>
      </c:barChart>
      <c:catAx>
        <c:axId val="1800536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2778479"/>
        <c:crosses val="autoZero"/>
        <c:auto val="1"/>
        <c:lblAlgn val="ctr"/>
        <c:lblOffset val="100"/>
        <c:noMultiLvlLbl val="0"/>
      </c:catAx>
      <c:valAx>
        <c:axId val="1642778479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800536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282776349614395E-2"/>
          <c:y val="3.3538956801670509E-2"/>
          <c:w val="0.90566037735849059"/>
          <c:h val="0.7283142389525367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3366"/>
            </a:solidFill>
            <a:ln w="769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multiLvlStrRef>
              <c:f>Sheet1!$A$1:$F$2</c:f>
              <c:multiLvlStrCache>
                <c:ptCount val="6"/>
                <c:lvl>
                  <c:pt idx="0">
                    <c:v>88%</c:v>
                  </c:pt>
                  <c:pt idx="1">
                    <c:v>97%</c:v>
                  </c:pt>
                  <c:pt idx="2">
                    <c:v>98%</c:v>
                  </c:pt>
                  <c:pt idx="3">
                    <c:v>97%</c:v>
                  </c:pt>
                  <c:pt idx="4">
                    <c:v>94%</c:v>
                  </c:pt>
                  <c:pt idx="5">
                    <c:v>93%</c:v>
                  </c:pt>
                </c:lvl>
                <c:lvl>
                  <c:pt idx="0">
                    <c:v>&lt; $100K</c:v>
                  </c:pt>
                  <c:pt idx="1">
                    <c:v>$100K-$200K</c:v>
                  </c:pt>
                  <c:pt idx="2">
                    <c:v>$200K-$500K</c:v>
                  </c:pt>
                  <c:pt idx="3">
                    <c:v>$500K-1 Mil</c:v>
                  </c:pt>
                  <c:pt idx="4">
                    <c:v>$1 Mil - $2 Mil</c:v>
                  </c:pt>
                  <c:pt idx="5">
                    <c:v>$2 Mil +</c:v>
                  </c:pt>
                </c:lvl>
              </c:multiLvlStrCache>
            </c:multiLvlStrRef>
          </c:cat>
          <c:val>
            <c:numRef>
              <c:f>Sheet1!$A$2:$F$2</c:f>
              <c:numCache>
                <c:formatCode>0%</c:formatCode>
                <c:ptCount val="6"/>
                <c:pt idx="0">
                  <c:v>0.88</c:v>
                </c:pt>
                <c:pt idx="1">
                  <c:v>0.97</c:v>
                </c:pt>
                <c:pt idx="2">
                  <c:v>0.98</c:v>
                </c:pt>
                <c:pt idx="3">
                  <c:v>0.97</c:v>
                </c:pt>
                <c:pt idx="4">
                  <c:v>0.94</c:v>
                </c:pt>
                <c:pt idx="5">
                  <c:v>0.93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4-EC0D-4141-8AE8-7BBC5A5E6D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5508984"/>
        <c:axId val="1"/>
      </c:barChart>
      <c:catAx>
        <c:axId val="265508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MarkSkip val="1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1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8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65508984"/>
        <c:crosses val="autoZero"/>
        <c:crossBetween val="between"/>
      </c:valAx>
      <c:spPr>
        <a:noFill/>
        <a:ln w="15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8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54827968923418"/>
          <c:y val="8.8379705400982E-2"/>
          <c:w val="0.87569367369589346"/>
          <c:h val="0.71685761047463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746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Sheet1!$B$1:$AE$1</c:f>
              <c:strCache>
                <c:ptCount val="3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June</c:v>
                </c:pt>
              </c:strCache>
            </c:strRef>
          </c:cat>
          <c:val>
            <c:numRef>
              <c:f>Sheet1!$B$2:$AE$2</c:f>
              <c:numCache>
                <c:formatCode>"$"#,##0</c:formatCode>
                <c:ptCount val="30"/>
                <c:pt idx="0">
                  <c:v>276</c:v>
                </c:pt>
                <c:pt idx="1">
                  <c:v>278</c:v>
                </c:pt>
                <c:pt idx="2">
                  <c:v>296</c:v>
                </c:pt>
                <c:pt idx="3">
                  <c:v>303</c:v>
                </c:pt>
                <c:pt idx="4">
                  <c:v>312</c:v>
                </c:pt>
                <c:pt idx="5">
                  <c:v>319</c:v>
                </c:pt>
                <c:pt idx="6">
                  <c:v>309</c:v>
                </c:pt>
                <c:pt idx="7">
                  <c:v>302</c:v>
                </c:pt>
                <c:pt idx="8">
                  <c:v>296</c:v>
                </c:pt>
                <c:pt idx="9">
                  <c:v>297</c:v>
                </c:pt>
                <c:pt idx="10">
                  <c:v>300</c:v>
                </c:pt>
                <c:pt idx="11">
                  <c:v>298</c:v>
                </c:pt>
                <c:pt idx="12">
                  <c:v>292</c:v>
                </c:pt>
                <c:pt idx="13">
                  <c:v>292</c:v>
                </c:pt>
                <c:pt idx="14">
                  <c:v>310</c:v>
                </c:pt>
                <c:pt idx="15">
                  <c:v>320</c:v>
                </c:pt>
                <c:pt idx="16">
                  <c:v>326</c:v>
                </c:pt>
                <c:pt idx="17">
                  <c:v>330</c:v>
                </c:pt>
                <c:pt idx="18">
                  <c:v>323</c:v>
                </c:pt>
                <c:pt idx="19">
                  <c:v>309</c:v>
                </c:pt>
                <c:pt idx="20">
                  <c:v>310</c:v>
                </c:pt>
                <c:pt idx="21">
                  <c:v>305</c:v>
                </c:pt>
                <c:pt idx="22">
                  <c:v>310</c:v>
                </c:pt>
                <c:pt idx="23">
                  <c:v>319</c:v>
                </c:pt>
                <c:pt idx="24">
                  <c:v>304</c:v>
                </c:pt>
                <c:pt idx="25">
                  <c:v>311</c:v>
                </c:pt>
                <c:pt idx="26">
                  <c:v>324</c:v>
                </c:pt>
                <c:pt idx="27">
                  <c:v>330</c:v>
                </c:pt>
                <c:pt idx="28">
                  <c:v>321</c:v>
                </c:pt>
                <c:pt idx="29">
                  <c:v>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88-4E84-9513-F38646934F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0987248"/>
        <c:axId val="1"/>
      </c:barChart>
      <c:catAx>
        <c:axId val="250987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8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</c:scaling>
        <c:delete val="0"/>
        <c:axPos val="l"/>
        <c:numFmt formatCode="&quot;$&quot;#,##0" sourceLinked="1"/>
        <c:majorTickMark val="out"/>
        <c:minorTickMark val="none"/>
        <c:tickLblPos val="nextTo"/>
        <c:spPr>
          <a:ln w="1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50987248"/>
        <c:crosses val="autoZero"/>
        <c:crossBetween val="between"/>
      </c:valAx>
      <c:spPr>
        <a:noFill/>
        <a:ln w="149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5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05763967804623E-3"/>
          <c:y val="8.6743044189852694E-2"/>
          <c:w val="0.99159423603219543"/>
          <c:h val="0.792144026186579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Market</c:v>
                </c:pt>
              </c:strCache>
            </c:strRef>
          </c:tx>
          <c:spPr>
            <a:solidFill>
              <a:srgbClr val="993366"/>
            </a:solidFill>
            <a:ln w="781">
              <a:solidFill>
                <a:schemeClr val="tx1"/>
              </a:solidFill>
              <a:prstDash val="solid"/>
            </a:ln>
          </c:spPr>
          <c:invertIfNegative val="0"/>
          <c:dLbls>
            <c:numFmt formatCode="\$#,##0" sourceLinked="0"/>
            <c:spPr>
              <a:noFill/>
              <a:ln w="156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"/>
                    <a:ea typeface="Times"/>
                    <a:cs typeface="Time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Sheet1!$B$1:$P$1</c:f>
              <c:numCache>
                <c:formatCode>General</c:formatCode>
                <c:ptCount val="1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</c:numCache>
            </c:numRef>
          </c:cat>
          <c:val>
            <c:numRef>
              <c:f>Sheet1!$B$2:$P$2</c:f>
              <c:numCache>
                <c:formatCode>General</c:formatCode>
                <c:ptCount val="15"/>
                <c:pt idx="0">
                  <c:v>261</c:v>
                </c:pt>
                <c:pt idx="1">
                  <c:v>268</c:v>
                </c:pt>
                <c:pt idx="2">
                  <c:v>209</c:v>
                </c:pt>
                <c:pt idx="3">
                  <c:v>189</c:v>
                </c:pt>
                <c:pt idx="4">
                  <c:v>190</c:v>
                </c:pt>
                <c:pt idx="5">
                  <c:v>176</c:v>
                </c:pt>
                <c:pt idx="6">
                  <c:v>183</c:v>
                </c:pt>
                <c:pt idx="7">
                  <c:v>229</c:v>
                </c:pt>
                <c:pt idx="8">
                  <c:v>250</c:v>
                </c:pt>
                <c:pt idx="9">
                  <c:v>266</c:v>
                </c:pt>
                <c:pt idx="10">
                  <c:v>276</c:v>
                </c:pt>
                <c:pt idx="11">
                  <c:v>289</c:v>
                </c:pt>
                <c:pt idx="12">
                  <c:v>307</c:v>
                </c:pt>
                <c:pt idx="13">
                  <c:v>312</c:v>
                </c:pt>
                <c:pt idx="14">
                  <c:v>320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52-4E12-A24C-18D8DDE5C9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2182840"/>
        <c:axId val="1"/>
      </c:barChart>
      <c:catAx>
        <c:axId val="262182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\$#,##0" sourceLinked="0"/>
        <c:majorTickMark val="out"/>
        <c:minorTickMark val="none"/>
        <c:tickLblPos val="nextTo"/>
        <c:crossAx val="262182840"/>
        <c:crosses val="autoZero"/>
        <c:crossBetween val="between"/>
      </c:valAx>
      <c:spPr>
        <a:noFill/>
        <a:ln w="156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35189365755135E-2"/>
          <c:y val="8.8379705400982E-2"/>
          <c:w val="0.90265288806395882"/>
          <c:h val="0.700490998363338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800080"/>
            </a:solidFill>
            <a:ln w="753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Sheet1!$B$1:$DU$1</c:f>
              <c:strCache>
                <c:ptCount val="124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June</c:v>
                </c:pt>
                <c:pt idx="18">
                  <c:v>July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June</c:v>
                </c:pt>
                <c:pt idx="30">
                  <c:v>July</c:v>
                </c:pt>
                <c:pt idx="31">
                  <c:v>Aug</c:v>
                </c:pt>
                <c:pt idx="32">
                  <c:v>Sept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Sept</c:v>
                </c:pt>
                <c:pt idx="45">
                  <c:v>October</c:v>
                </c:pt>
                <c:pt idx="46">
                  <c:v>Nov</c:v>
                </c:pt>
                <c:pt idx="47">
                  <c:v>Dec</c:v>
                </c:pt>
                <c:pt idx="48">
                  <c:v>Jan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June</c:v>
                </c:pt>
                <c:pt idx="54">
                  <c:v>July</c:v>
                </c:pt>
                <c:pt idx="55">
                  <c:v>Aug</c:v>
                </c:pt>
                <c:pt idx="56">
                  <c:v>Sept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Sept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June</c:v>
                </c:pt>
                <c:pt idx="78">
                  <c:v>July</c:v>
                </c:pt>
                <c:pt idx="79">
                  <c:v>Aug</c:v>
                </c:pt>
                <c:pt idx="80">
                  <c:v>Sept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Jan</c:v>
                </c:pt>
                <c:pt idx="85">
                  <c:v>Feb</c:v>
                </c:pt>
                <c:pt idx="86">
                  <c:v>Mar</c:v>
                </c:pt>
                <c:pt idx="87">
                  <c:v>April</c:v>
                </c:pt>
                <c:pt idx="88">
                  <c:v>May</c:v>
                </c:pt>
                <c:pt idx="89">
                  <c:v>June</c:v>
                </c:pt>
                <c:pt idx="90">
                  <c:v>July</c:v>
                </c:pt>
                <c:pt idx="91">
                  <c:v>Aug</c:v>
                </c:pt>
                <c:pt idx="92">
                  <c:v>Sept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Jan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June</c:v>
                </c:pt>
                <c:pt idx="102">
                  <c:v>July</c:v>
                </c:pt>
                <c:pt idx="103">
                  <c:v>Aug</c:v>
                </c:pt>
                <c:pt idx="104">
                  <c:v>Sept</c:v>
                </c:pt>
                <c:pt idx="105">
                  <c:v>Oct</c:v>
                </c:pt>
                <c:pt idx="106">
                  <c:v>Nov</c:v>
                </c:pt>
                <c:pt idx="107">
                  <c:v>Dec</c:v>
                </c:pt>
                <c:pt idx="108">
                  <c:v>Jan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May</c:v>
                </c:pt>
                <c:pt idx="113">
                  <c:v>Jun</c:v>
                </c:pt>
                <c:pt idx="114">
                  <c:v>Jul</c:v>
                </c:pt>
                <c:pt idx="115">
                  <c:v>Aug</c:v>
                </c:pt>
                <c:pt idx="116">
                  <c:v>Sept</c:v>
                </c:pt>
                <c:pt idx="117">
                  <c:v>Oct</c:v>
                </c:pt>
                <c:pt idx="118">
                  <c:v>Nov</c:v>
                </c:pt>
                <c:pt idx="119">
                  <c:v>Dec</c:v>
                </c:pt>
                <c:pt idx="120">
                  <c:v>Jan</c:v>
                </c:pt>
                <c:pt idx="121">
                  <c:v>Feb</c:v>
                </c:pt>
                <c:pt idx="122">
                  <c:v>Mar</c:v>
                </c:pt>
                <c:pt idx="123">
                  <c:v>Apr</c:v>
                </c:pt>
              </c:strCache>
            </c:strRef>
          </c:cat>
          <c:val>
            <c:numRef>
              <c:f>Sheet1!$B$2:$DU$2</c:f>
              <c:numCache>
                <c:formatCode>General</c:formatCode>
                <c:ptCount val="124"/>
                <c:pt idx="0">
                  <c:v>109.68674</c:v>
                </c:pt>
                <c:pt idx="1">
                  <c:v>105.65</c:v>
                </c:pt>
                <c:pt idx="2">
                  <c:v>103.73</c:v>
                </c:pt>
                <c:pt idx="3">
                  <c:v>105.69</c:v>
                </c:pt>
                <c:pt idx="4">
                  <c:v>107.86</c:v>
                </c:pt>
                <c:pt idx="5">
                  <c:v>109.72</c:v>
                </c:pt>
                <c:pt idx="6">
                  <c:v>110.02</c:v>
                </c:pt>
                <c:pt idx="7">
                  <c:v>108.95</c:v>
                </c:pt>
                <c:pt idx="8">
                  <c:v>106.39</c:v>
                </c:pt>
                <c:pt idx="9">
                  <c:v>103.3</c:v>
                </c:pt>
                <c:pt idx="10">
                  <c:v>100.8</c:v>
                </c:pt>
                <c:pt idx="11">
                  <c:v>100.06</c:v>
                </c:pt>
                <c:pt idx="12">
                  <c:v>100.33</c:v>
                </c:pt>
                <c:pt idx="13">
                  <c:v>100.68</c:v>
                </c:pt>
                <c:pt idx="14">
                  <c:v>100.33</c:v>
                </c:pt>
                <c:pt idx="15">
                  <c:v>101.81</c:v>
                </c:pt>
                <c:pt idx="16">
                  <c:v>102.8</c:v>
                </c:pt>
                <c:pt idx="17">
                  <c:v>104.32</c:v>
                </c:pt>
                <c:pt idx="18">
                  <c:v>104.55</c:v>
                </c:pt>
                <c:pt idx="19">
                  <c:v>102.04</c:v>
                </c:pt>
                <c:pt idx="20">
                  <c:v>95.99</c:v>
                </c:pt>
                <c:pt idx="21">
                  <c:v>91.21</c:v>
                </c:pt>
                <c:pt idx="22">
                  <c:v>88.93</c:v>
                </c:pt>
                <c:pt idx="23">
                  <c:v>87.3</c:v>
                </c:pt>
                <c:pt idx="24">
                  <c:v>85.44</c:v>
                </c:pt>
                <c:pt idx="25">
                  <c:v>83.27</c:v>
                </c:pt>
                <c:pt idx="26">
                  <c:v>82.54</c:v>
                </c:pt>
                <c:pt idx="27">
                  <c:v>84.48</c:v>
                </c:pt>
                <c:pt idx="28">
                  <c:v>87.87</c:v>
                </c:pt>
                <c:pt idx="29">
                  <c:v>91.75</c:v>
                </c:pt>
                <c:pt idx="30">
                  <c:v>94.15</c:v>
                </c:pt>
                <c:pt idx="31">
                  <c:v>95.8</c:v>
                </c:pt>
                <c:pt idx="32">
                  <c:v>96.06</c:v>
                </c:pt>
                <c:pt idx="33">
                  <c:v>95.6</c:v>
                </c:pt>
                <c:pt idx="34">
                  <c:v>95.68</c:v>
                </c:pt>
                <c:pt idx="35">
                  <c:v>95.95</c:v>
                </c:pt>
                <c:pt idx="36">
                  <c:v>96.98</c:v>
                </c:pt>
                <c:pt idx="37">
                  <c:v>97.01</c:v>
                </c:pt>
                <c:pt idx="38">
                  <c:v>98.29</c:v>
                </c:pt>
                <c:pt idx="39">
                  <c:v>102.06</c:v>
                </c:pt>
                <c:pt idx="40">
                  <c:v>105.56</c:v>
                </c:pt>
                <c:pt idx="41">
                  <c:v>109.15</c:v>
                </c:pt>
                <c:pt idx="42">
                  <c:v>111.54</c:v>
                </c:pt>
                <c:pt idx="43">
                  <c:v>113.47</c:v>
                </c:pt>
                <c:pt idx="44">
                  <c:v>113.99</c:v>
                </c:pt>
                <c:pt idx="45">
                  <c:v>113.72</c:v>
                </c:pt>
                <c:pt idx="46">
                  <c:v>113.37</c:v>
                </c:pt>
                <c:pt idx="47">
                  <c:v>113.35</c:v>
                </c:pt>
                <c:pt idx="48">
                  <c:v>113.23</c:v>
                </c:pt>
                <c:pt idx="49">
                  <c:v>112.6</c:v>
                </c:pt>
                <c:pt idx="50">
                  <c:v>113.72</c:v>
                </c:pt>
                <c:pt idx="51">
                  <c:v>115.89</c:v>
                </c:pt>
                <c:pt idx="52">
                  <c:v>117.25</c:v>
                </c:pt>
                <c:pt idx="53">
                  <c:v>118.43</c:v>
                </c:pt>
                <c:pt idx="54">
                  <c:v>118.97</c:v>
                </c:pt>
                <c:pt idx="55">
                  <c:v>119.89</c:v>
                </c:pt>
                <c:pt idx="56">
                  <c:v>119.03</c:v>
                </c:pt>
                <c:pt idx="57">
                  <c:v>118.74</c:v>
                </c:pt>
                <c:pt idx="58">
                  <c:v>118.93</c:v>
                </c:pt>
                <c:pt idx="59">
                  <c:v>119.1</c:v>
                </c:pt>
                <c:pt idx="60">
                  <c:v>118.79</c:v>
                </c:pt>
                <c:pt idx="61">
                  <c:v>118.85</c:v>
                </c:pt>
                <c:pt idx="62">
                  <c:v>119.89</c:v>
                </c:pt>
                <c:pt idx="63">
                  <c:v>121.48</c:v>
                </c:pt>
                <c:pt idx="64">
                  <c:v>123.2</c:v>
                </c:pt>
                <c:pt idx="65">
                  <c:v>124.86</c:v>
                </c:pt>
                <c:pt idx="66">
                  <c:v>125.88</c:v>
                </c:pt>
                <c:pt idx="67">
                  <c:v>126.21</c:v>
                </c:pt>
                <c:pt idx="68">
                  <c:v>126.32</c:v>
                </c:pt>
                <c:pt idx="69">
                  <c:v>126.03</c:v>
                </c:pt>
                <c:pt idx="70">
                  <c:v>125.72</c:v>
                </c:pt>
                <c:pt idx="71">
                  <c:v>125.61</c:v>
                </c:pt>
                <c:pt idx="72">
                  <c:v>125.7</c:v>
                </c:pt>
                <c:pt idx="73">
                  <c:v>127</c:v>
                </c:pt>
                <c:pt idx="74">
                  <c:v>127.76</c:v>
                </c:pt>
                <c:pt idx="75">
                  <c:v>129.37</c:v>
                </c:pt>
                <c:pt idx="76">
                  <c:v>130.97</c:v>
                </c:pt>
                <c:pt idx="77">
                  <c:v>131.96</c:v>
                </c:pt>
                <c:pt idx="78">
                  <c:v>132.41999999999999</c:v>
                </c:pt>
                <c:pt idx="79">
                  <c:v>132.78</c:v>
                </c:pt>
                <c:pt idx="80">
                  <c:v>132.99</c:v>
                </c:pt>
                <c:pt idx="81">
                  <c:v>133.34</c:v>
                </c:pt>
                <c:pt idx="82">
                  <c:v>133.22999999999999</c:v>
                </c:pt>
                <c:pt idx="83">
                  <c:v>133.36000000000001</c:v>
                </c:pt>
                <c:pt idx="84">
                  <c:v>132.85</c:v>
                </c:pt>
                <c:pt idx="85">
                  <c:v>133.4</c:v>
                </c:pt>
                <c:pt idx="86">
                  <c:v>134.91</c:v>
                </c:pt>
                <c:pt idx="87">
                  <c:v>136.87</c:v>
                </c:pt>
                <c:pt idx="88">
                  <c:v>138.1</c:v>
                </c:pt>
                <c:pt idx="89">
                  <c:v>139</c:v>
                </c:pt>
                <c:pt idx="90">
                  <c:v>139.52000000000001</c:v>
                </c:pt>
                <c:pt idx="91">
                  <c:v>139.91999999999999</c:v>
                </c:pt>
                <c:pt idx="92">
                  <c:v>140.12</c:v>
                </c:pt>
                <c:pt idx="93">
                  <c:v>140.06</c:v>
                </c:pt>
                <c:pt idx="94">
                  <c:v>140.16</c:v>
                </c:pt>
                <c:pt idx="95">
                  <c:v>140.53</c:v>
                </c:pt>
                <c:pt idx="96">
                  <c:v>141.49</c:v>
                </c:pt>
                <c:pt idx="97">
                  <c:v>142.04</c:v>
                </c:pt>
                <c:pt idx="98">
                  <c:v>143.22</c:v>
                </c:pt>
                <c:pt idx="99">
                  <c:v>144.38999999999999</c:v>
                </c:pt>
                <c:pt idx="100">
                  <c:v>145.85</c:v>
                </c:pt>
                <c:pt idx="101">
                  <c:v>146.82</c:v>
                </c:pt>
                <c:pt idx="102">
                  <c:v>147.56</c:v>
                </c:pt>
                <c:pt idx="103">
                  <c:v>147.97999999999999</c:v>
                </c:pt>
                <c:pt idx="104">
                  <c:v>148.22999999999999</c:v>
                </c:pt>
                <c:pt idx="105">
                  <c:v>148.46</c:v>
                </c:pt>
                <c:pt idx="106">
                  <c:v>148.71</c:v>
                </c:pt>
                <c:pt idx="107">
                  <c:v>148.74</c:v>
                </c:pt>
                <c:pt idx="108">
                  <c:v>148.4</c:v>
                </c:pt>
                <c:pt idx="109">
                  <c:v>148.9</c:v>
                </c:pt>
                <c:pt idx="110">
                  <c:v>149.97999999999999</c:v>
                </c:pt>
                <c:pt idx="111">
                  <c:v>151.44999999999999</c:v>
                </c:pt>
                <c:pt idx="112">
                  <c:v>152.68</c:v>
                </c:pt>
                <c:pt idx="113">
                  <c:v>153.31</c:v>
                </c:pt>
                <c:pt idx="114">
                  <c:v>153.44999999999999</c:v>
                </c:pt>
                <c:pt idx="115">
                  <c:v>153.81</c:v>
                </c:pt>
                <c:pt idx="116">
                  <c:v>154.01</c:v>
                </c:pt>
                <c:pt idx="117">
                  <c:v>154.58000000000001</c:v>
                </c:pt>
                <c:pt idx="118">
                  <c:v>154.94</c:v>
                </c:pt>
                <c:pt idx="119">
                  <c:v>154.80000000000001</c:v>
                </c:pt>
                <c:pt idx="120">
                  <c:v>155.03</c:v>
                </c:pt>
                <c:pt idx="121">
                  <c:v>155.77000000000001</c:v>
                </c:pt>
                <c:pt idx="122">
                  <c:v>157.30000000000001</c:v>
                </c:pt>
                <c:pt idx="123">
                  <c:v>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A8-4C37-BC45-4D559F4A62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3356048"/>
        <c:axId val="1"/>
      </c:barChart>
      <c:catAx>
        <c:axId val="23335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88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At val="70"/>
        <c:auto val="1"/>
        <c:lblAlgn val="ctr"/>
        <c:lblOffset val="100"/>
        <c:tickLblSkip val="6"/>
        <c:tickMarkSkip val="1"/>
        <c:noMultiLvlLbl val="0"/>
      </c:catAx>
      <c:valAx>
        <c:axId val="1"/>
        <c:scaling>
          <c:orientation val="minMax"/>
          <c:max val="158"/>
          <c:min val="70"/>
        </c:scaling>
        <c:delete val="0"/>
        <c:axPos val="l"/>
        <c:numFmt formatCode="#,##0.00" sourceLinked="0"/>
        <c:majorTickMark val="out"/>
        <c:minorTickMark val="none"/>
        <c:tickLblPos val="nextTo"/>
        <c:spPr>
          <a:ln w="18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6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33356048"/>
        <c:crosses val="autoZero"/>
        <c:crossBetween val="between"/>
      </c:valAx>
      <c:spPr>
        <a:noFill/>
        <a:ln w="150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6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362849982452417E-2"/>
          <c:y val="9.2227208153877385E-3"/>
          <c:w val="0.94285370753236852"/>
          <c:h val="0.761635938013890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783">
              <a:solidFill>
                <a:schemeClr val="tx1"/>
              </a:solidFill>
              <a:prstDash val="solid"/>
            </a:ln>
          </c:spPr>
          <c:invertIfNegative val="0"/>
          <c:dPt>
            <c:idx val="13"/>
            <c:invertIfNegative val="0"/>
            <c:bubble3D val="0"/>
            <c:spPr>
              <a:solidFill>
                <a:srgbClr val="FF0000"/>
              </a:solidFill>
              <a:ln w="78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D35D-4794-9FC6-B97C655776ED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  <a:ln w="78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D35D-4794-9FC6-B97C655776ED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 w="78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D35D-4794-9FC6-B97C655776ED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 w="78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D35D-4794-9FC6-B97C655776ED}"/>
              </c:ext>
            </c:extLst>
          </c:dPt>
          <c:dPt>
            <c:idx val="17"/>
            <c:invertIfNegative val="0"/>
            <c:bubble3D val="0"/>
            <c:spPr>
              <a:solidFill>
                <a:srgbClr val="FF0000"/>
              </a:solidFill>
              <a:ln w="78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D35D-4794-9FC6-B97C655776ED}"/>
              </c:ext>
            </c:extLst>
          </c:dPt>
          <c:dLbls>
            <c:delete val="1"/>
          </c:dLbls>
          <c:cat>
            <c:numRef>
              <c:f>Sheet1!$B$1:$AA$1</c:f>
              <c:numCache>
                <c:formatCode>General</c:formatCod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Sheet1!$B$2:$AA$2</c:f>
              <c:numCache>
                <c:formatCode>General</c:formatCode>
                <c:ptCount val="26"/>
                <c:pt idx="0">
                  <c:v>69.849999999999994</c:v>
                </c:pt>
                <c:pt idx="1">
                  <c:v>70.62</c:v>
                </c:pt>
                <c:pt idx="2">
                  <c:v>72.64</c:v>
                </c:pt>
                <c:pt idx="3">
                  <c:v>75.97</c:v>
                </c:pt>
                <c:pt idx="4">
                  <c:v>78.94</c:v>
                </c:pt>
                <c:pt idx="5">
                  <c:v>81.92</c:v>
                </c:pt>
                <c:pt idx="6">
                  <c:v>109.01</c:v>
                </c:pt>
                <c:pt idx="7">
                  <c:v>113.21</c:v>
                </c:pt>
                <c:pt idx="8">
                  <c:v>116.89</c:v>
                </c:pt>
                <c:pt idx="9">
                  <c:v>121.01</c:v>
                </c:pt>
                <c:pt idx="10">
                  <c:v>127.11</c:v>
                </c:pt>
                <c:pt idx="11">
                  <c:v>133.19</c:v>
                </c:pt>
                <c:pt idx="12">
                  <c:v>134.05000000000001</c:v>
                </c:pt>
                <c:pt idx="13">
                  <c:v>122.65</c:v>
                </c:pt>
                <c:pt idx="14">
                  <c:v>108.4</c:v>
                </c:pt>
                <c:pt idx="15">
                  <c:v>105.77</c:v>
                </c:pt>
                <c:pt idx="16">
                  <c:v>98.36</c:v>
                </c:pt>
                <c:pt idx="17">
                  <c:v>90.72</c:v>
                </c:pt>
                <c:pt idx="18">
                  <c:v>107.36</c:v>
                </c:pt>
                <c:pt idx="19">
                  <c:v>117.12</c:v>
                </c:pt>
                <c:pt idx="20">
                  <c:v>123.59</c:v>
                </c:pt>
                <c:pt idx="21">
                  <c:v>130.84</c:v>
                </c:pt>
                <c:pt idx="22">
                  <c:v>137.94999999999999</c:v>
                </c:pt>
                <c:pt idx="23">
                  <c:v>146.27000000000001</c:v>
                </c:pt>
                <c:pt idx="24">
                  <c:v>152.51</c:v>
                </c:pt>
                <c:pt idx="25">
                  <c:v>156.02000000000001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35D-4794-9FC6-B97C655776E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Sheet1!$B$1:$AA$1</c:f>
              <c:numCache>
                <c:formatCode>General</c:formatCod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Sheet1!$B$3:$AA$3</c:f>
              <c:numCache>
                <c:formatCode>General</c:formatCode>
                <c:ptCount val="26"/>
              </c:numCache>
            </c:numRef>
          </c:val>
          <c:extLst>
            <c:ext xmlns:c16="http://schemas.microsoft.com/office/drawing/2014/chart" uri="{C3380CC4-5D6E-409C-BE32-E72D297353CC}">
              <c16:uniqueId val="{0000000A-AD04-43BC-9532-BEFAC97F9B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9702816"/>
        <c:axId val="1"/>
      </c:barChart>
      <c:catAx>
        <c:axId val="23970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"/>
        <c:scaling>
          <c:orientation val="minMax"/>
          <c:max val="157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39702816"/>
        <c:crosses val="autoZero"/>
        <c:crossBetween val="between"/>
      </c:valAx>
      <c:spPr>
        <a:noFill/>
        <a:ln w="156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548320513994609E-5"/>
          <c:y val="9.8915882465911278E-2"/>
          <c:w val="0.91768431372993486"/>
          <c:h val="0.7652383673275371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6003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281-458E-B56D-35B2B834D232}"/>
              </c:ext>
            </c:extLst>
          </c:dPt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Sheet1!$A$1:$G$1</c:f>
              <c:strCache>
                <c:ptCount val="7"/>
                <c:pt idx="0">
                  <c:v>BHHS</c:v>
                </c:pt>
                <c:pt idx="1">
                  <c:v>KW-AP</c:v>
                </c:pt>
                <c:pt idx="2">
                  <c:v>AFH</c:v>
                </c:pt>
                <c:pt idx="3">
                  <c:v>Atl Comm</c:v>
                </c:pt>
                <c:pt idx="4">
                  <c:v>HNR</c:v>
                </c:pt>
                <c:pt idx="5">
                  <c:v>CB</c:v>
                </c:pt>
                <c:pt idx="6">
                  <c:v>MB</c:v>
                </c:pt>
              </c:strCache>
            </c:strRef>
          </c:cat>
          <c:val>
            <c:numRef>
              <c:f>Sheet1!$A$2:$G$2</c:f>
              <c:numCache>
                <c:formatCode>"$"#,##0.00</c:formatCode>
                <c:ptCount val="7"/>
                <c:pt idx="0">
                  <c:v>1742059</c:v>
                </c:pt>
                <c:pt idx="1">
                  <c:v>1565424</c:v>
                </c:pt>
                <c:pt idx="2">
                  <c:v>1125619</c:v>
                </c:pt>
                <c:pt idx="3">
                  <c:v>1092192</c:v>
                </c:pt>
                <c:pt idx="4">
                  <c:v>995384</c:v>
                </c:pt>
                <c:pt idx="5">
                  <c:v>651696</c:v>
                </c:pt>
                <c:pt idx="6">
                  <c:v>603464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1-0281-458E-B56D-35B2B834D2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3495000"/>
        <c:axId val="1"/>
      </c:barChart>
      <c:catAx>
        <c:axId val="253495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&quot;$&quot;#,##0.00" sourceLinked="1"/>
        <c:majorTickMark val="none"/>
        <c:minorTickMark val="none"/>
        <c:tickLblPos val="nextTo"/>
        <c:crossAx val="253495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884981217744892E-2"/>
          <c:y val="1.2123443351383711E-2"/>
          <c:w val="0.82016309410985444"/>
          <c:h val="0.8536473473298034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rgbClr val="0CADE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E33-4B1F-9481-9905F61D20E8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33-4B1F-9481-9905F61D20E8}"/>
              </c:ext>
            </c:extLst>
          </c:dPt>
          <c:dLbls>
            <c:dLbl>
              <c:idx val="0"/>
              <c:layout>
                <c:manualLayout>
                  <c:x val="-0.15256163655058566"/>
                  <c:y val="-0.3393269991474196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F2C839D-E398-47A4-A4A9-06B06D907C53}" type="VALUE">
                      <a:rPr lang="en-US" sz="4400"/>
                      <a:pPr>
                        <a:defRPr sz="18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837914952586567"/>
                      <c:h val="0.2271438975562853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E33-4B1F-9481-9905F61D20E8}"/>
                </c:ext>
              </c:extLst>
            </c:dLbl>
            <c:dLbl>
              <c:idx val="1"/>
              <c:layout>
                <c:manualLayout>
                  <c:x val="0.12900545692315929"/>
                  <c:y val="0.108186470947909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33-4B1F-9481-9905F61D20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Employed</c:v>
                </c:pt>
                <c:pt idx="1">
                  <c:v>Unemployed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0.88900000000000001</c:v>
                </c:pt>
                <c:pt idx="1">
                  <c:v>0.111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33-4B1F-9481-9905F61D2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480600711181252"/>
          <c:y val="0.92007912580819673"/>
          <c:w val="0.71038785871165266"/>
          <c:h val="7.99208741918032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38077623783809"/>
          <c:y val="1.2123443351383711E-2"/>
          <c:w val="0.74244518836495399"/>
          <c:h val="0.89817857579088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rgbClr val="0CADE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7F8-4EF0-8457-A2E1D9F74F9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7F8-4EF0-8457-A2E1D9F74F99}"/>
              </c:ext>
            </c:extLst>
          </c:dPt>
          <c:dLbls>
            <c:dLbl>
              <c:idx val="0"/>
              <c:layout>
                <c:manualLayout>
                  <c:x val="-0.1987740789248951"/>
                  <c:y val="-0.1590119470650681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dirty="0"/>
                      <a:t>59.5%</a:t>
                    </a:r>
                    <a:endParaRPr lang="en-US" sz="16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41229961099134"/>
                      <c:h val="0.227143970272100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7F8-4EF0-8457-A2E1D9F74F99}"/>
                </c:ext>
              </c:extLst>
            </c:dLbl>
            <c:dLbl>
              <c:idx val="1"/>
              <c:layout>
                <c:manualLayout>
                  <c:x val="0.15516476738691326"/>
                  <c:y val="0.1284347317467377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F8-4EF0-8457-A2E1D9F74F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Temporary </c:v>
                </c:pt>
                <c:pt idx="1">
                  <c:v>Permanent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0.59499999999999997</c:v>
                </c:pt>
                <c:pt idx="1">
                  <c:v>0.40500000000000003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F8-4EF0-8457-A2E1D9F74F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480600711181252"/>
          <c:y val="0.92007912580819673"/>
          <c:w val="0.71038785871165266"/>
          <c:h val="7.99208741918032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ED7D31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CAE-4D50-A76C-40C0F10A87B0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CCAE-4D50-A76C-40C0F10A87B0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CCAE-4D50-A76C-40C0F10A87B0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CAE-4D50-A76C-40C0F10A87B0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CCAE-4D50-A76C-40C0F10A87B0}"/>
              </c:ext>
            </c:extLst>
          </c:dPt>
          <c:dPt>
            <c:idx val="5"/>
            <c:bubble3D val="0"/>
            <c:explosion val="10"/>
            <c:spPr>
              <a:solidFill>
                <a:srgbClr val="0070C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CAE-4D50-A76C-40C0F10A87B0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fld id="{33281C1E-2196-4012-9CE5-A8B137F8BE91}" type="VALUE">
                      <a:rPr lang="en-US" sz="180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CCAE-4D50-A76C-40C0F10A87B0}"/>
                </c:ext>
              </c:extLst>
            </c:dLbl>
            <c:dLbl>
              <c:idx val="2"/>
              <c:layout>
                <c:manualLayout>
                  <c:x val="-0.17890725623993461"/>
                  <c:y val="3.9243856766374985E-2"/>
                </c:manualLayout>
              </c:layout>
              <c:tx>
                <c:rich>
                  <a:bodyPr/>
                  <a:lstStyle/>
                  <a:p>
                    <a:fld id="{8DB94BC6-5E2B-4E8D-B7AD-CCCDF0D45024}" type="VALUE">
                      <a:rPr lang="en-US" sz="280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CAE-4D50-A76C-40C0F10A87B0}"/>
                </c:ext>
              </c:extLst>
            </c:dLbl>
            <c:dLbl>
              <c:idx val="3"/>
              <c:layout>
                <c:manualLayout>
                  <c:x val="-0.13403311954249142"/>
                  <c:y val="-9.88974879174737E-2"/>
                </c:manualLayout>
              </c:layout>
              <c:tx>
                <c:rich>
                  <a:bodyPr/>
                  <a:lstStyle/>
                  <a:p>
                    <a:fld id="{308BEF2D-914B-426B-84F0-FD281CA1E4E6}" type="VALUE">
                      <a:rPr lang="en-US" sz="240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CAE-4D50-A76C-40C0F10A87B0}"/>
                </c:ext>
              </c:extLst>
            </c:dLbl>
            <c:dLbl>
              <c:idx val="4"/>
              <c:layout>
                <c:manualLayout>
                  <c:x val="-1.6552014041140938E-2"/>
                  <c:y val="-0.16582685387886564"/>
                </c:manualLayout>
              </c:layout>
              <c:tx>
                <c:rich>
                  <a:bodyPr/>
                  <a:lstStyle/>
                  <a:p>
                    <a:fld id="{7EBF6E2E-5718-43F9-92FC-2DB144707461}" type="VALUE">
                      <a:rPr lang="en-US" sz="280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CAE-4D50-A76C-40C0F10A87B0}"/>
                </c:ext>
              </c:extLst>
            </c:dLbl>
            <c:dLbl>
              <c:idx val="5"/>
              <c:layout>
                <c:manualLayout>
                  <c:x val="0.21543547450049255"/>
                  <c:y val="5.1240981970217203E-2"/>
                </c:manualLayout>
              </c:layout>
              <c:tx>
                <c:rich>
                  <a:bodyPr/>
                  <a:lstStyle/>
                  <a:p>
                    <a:fld id="{AE7D3392-48BB-4A46-A758-699560422136}" type="VALUE">
                      <a:rPr lang="en-US" sz="360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CAE-4D50-A76C-40C0F10A87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&lt; 10%</c:v>
                </c:pt>
                <c:pt idx="1">
                  <c:v>11-20%</c:v>
                </c:pt>
                <c:pt idx="2">
                  <c:v>21-40%</c:v>
                </c:pt>
                <c:pt idx="3">
                  <c:v>41-60%</c:v>
                </c:pt>
                <c:pt idx="4">
                  <c:v>60-99%</c:v>
                </c:pt>
                <c:pt idx="5">
                  <c:v>100%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7.2999999999999995E-2</c:v>
                </c:pt>
                <c:pt idx="1">
                  <c:v>6.0999999999999999E-2</c:v>
                </c:pt>
                <c:pt idx="2">
                  <c:v>0.154</c:v>
                </c:pt>
                <c:pt idx="3">
                  <c:v>0.125</c:v>
                </c:pt>
                <c:pt idx="4">
                  <c:v>0.16600000000000001</c:v>
                </c:pt>
                <c:pt idx="5">
                  <c:v>0.42099999999999999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AE-4D50-A76C-40C0F10A87B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37090436073534"/>
          <c:y val="0.84296388474818718"/>
          <c:w val="0.56307359932689527"/>
          <c:h val="0.15703611525181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830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91-4818-B2F3-B149D41FF26B}"/>
              </c:ext>
            </c:extLst>
          </c:dPt>
          <c:dPt>
            <c:idx val="1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D91-4818-B2F3-B149D41FF26B}"/>
              </c:ext>
            </c:extLst>
          </c:dPt>
          <c:dPt>
            <c:idx val="2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D91-4818-B2F3-B149D41FF26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&gt; 30% Equity</c:v>
                </c:pt>
                <c:pt idx="1">
                  <c:v>20-30% Equity</c:v>
                </c:pt>
                <c:pt idx="2">
                  <c:v>10%-20% Equity</c:v>
                </c:pt>
                <c:pt idx="3">
                  <c:v>0%-10% Equity</c:v>
                </c:pt>
                <c:pt idx="4">
                  <c:v>Negative Equity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0.59</c:v>
                </c:pt>
                <c:pt idx="1">
                  <c:v>0.18</c:v>
                </c:pt>
                <c:pt idx="2">
                  <c:v>0.13</c:v>
                </c:pt>
                <c:pt idx="3">
                  <c:v>0.09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91-4818-B2F3-B149D41FF2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965782079"/>
        <c:axId val="558803919"/>
      </c:barChart>
      <c:catAx>
        <c:axId val="965782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8803919"/>
        <c:crosses val="autoZero"/>
        <c:auto val="1"/>
        <c:lblAlgn val="ctr"/>
        <c:lblOffset val="100"/>
        <c:noMultiLvlLbl val="0"/>
      </c:catAx>
      <c:valAx>
        <c:axId val="558803919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657820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800127780754461E-2"/>
          <c:y val="4.1698377497288122E-2"/>
          <c:w val="0.9032766739320891"/>
          <c:h val="0.8994354669343542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Great Recession 2006-2016 </c:v>
                </c:pt>
              </c:strCache>
            </c:strRef>
          </c:tx>
          <c:spPr>
            <a:ln w="76200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Before</c:v>
                </c:pt>
                <c:pt idx="1">
                  <c:v>Start</c:v>
                </c:pt>
                <c:pt idx="2">
                  <c:v>Year 1</c:v>
                </c:pt>
                <c:pt idx="3">
                  <c:v>Year 2 </c:v>
                </c:pt>
                <c:pt idx="4">
                  <c:v>Year 3</c:v>
                </c:pt>
                <c:pt idx="5">
                  <c:v>Year 4</c:v>
                </c:pt>
                <c:pt idx="6">
                  <c:v>Year 5</c:v>
                </c:pt>
                <c:pt idx="7">
                  <c:v>Year 6</c:v>
                </c:pt>
                <c:pt idx="8">
                  <c:v>Year 7</c:v>
                </c:pt>
                <c:pt idx="9">
                  <c:v>Year 8</c:v>
                </c:pt>
                <c:pt idx="10">
                  <c:v>Year 9</c:v>
                </c:pt>
                <c:pt idx="11">
                  <c:v>Year 10</c:v>
                </c:pt>
                <c:pt idx="12">
                  <c:v>Year 11</c:v>
                </c:pt>
                <c:pt idx="13">
                  <c:v>Year 12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-4.4000000000000004</c:v>
                </c:pt>
                <c:pt idx="1">
                  <c:v>-5</c:v>
                </c:pt>
                <c:pt idx="2">
                  <c:v>-7.3</c:v>
                </c:pt>
                <c:pt idx="3">
                  <c:v>-9.9</c:v>
                </c:pt>
                <c:pt idx="4">
                  <c:v>-9.3000000000000007</c:v>
                </c:pt>
                <c:pt idx="5">
                  <c:v>-8.5</c:v>
                </c:pt>
                <c:pt idx="6">
                  <c:v>-7.9</c:v>
                </c:pt>
                <c:pt idx="7">
                  <c:v>-6.7</c:v>
                </c:pt>
                <c:pt idx="8">
                  <c:v>-5.6</c:v>
                </c:pt>
                <c:pt idx="9">
                  <c:v>-5</c:v>
                </c:pt>
                <c:pt idx="10">
                  <c:v>-4.7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04-4CC6-8146-FFFA4EB82C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Great Depression 1929-1942</c:v>
                </c:pt>
              </c:strCache>
            </c:strRef>
          </c:tx>
          <c:spPr>
            <a:ln w="76200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Before</c:v>
                </c:pt>
                <c:pt idx="1">
                  <c:v>Start</c:v>
                </c:pt>
                <c:pt idx="2">
                  <c:v>Year 1</c:v>
                </c:pt>
                <c:pt idx="3">
                  <c:v>Year 2 </c:v>
                </c:pt>
                <c:pt idx="4">
                  <c:v>Year 3</c:v>
                </c:pt>
                <c:pt idx="5">
                  <c:v>Year 4</c:v>
                </c:pt>
                <c:pt idx="6">
                  <c:v>Year 5</c:v>
                </c:pt>
                <c:pt idx="7">
                  <c:v>Year 6</c:v>
                </c:pt>
                <c:pt idx="8">
                  <c:v>Year 7</c:v>
                </c:pt>
                <c:pt idx="9">
                  <c:v>Year 8</c:v>
                </c:pt>
                <c:pt idx="10">
                  <c:v>Year 9</c:v>
                </c:pt>
                <c:pt idx="11">
                  <c:v>Year 10</c:v>
                </c:pt>
                <c:pt idx="12">
                  <c:v>Year 11</c:v>
                </c:pt>
                <c:pt idx="13">
                  <c:v>Year 12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-3.2</c:v>
                </c:pt>
                <c:pt idx="1">
                  <c:v>-8.6999999999999993</c:v>
                </c:pt>
                <c:pt idx="2">
                  <c:v>-15.9</c:v>
                </c:pt>
                <c:pt idx="3">
                  <c:v>-23.6</c:v>
                </c:pt>
                <c:pt idx="4">
                  <c:v>-24.9</c:v>
                </c:pt>
                <c:pt idx="5">
                  <c:v>-21.7</c:v>
                </c:pt>
                <c:pt idx="6">
                  <c:v>-20.100000000000001</c:v>
                </c:pt>
                <c:pt idx="7">
                  <c:v>-16.899999999999999</c:v>
                </c:pt>
                <c:pt idx="8">
                  <c:v>-14.3</c:v>
                </c:pt>
                <c:pt idx="9">
                  <c:v>-19</c:v>
                </c:pt>
                <c:pt idx="10">
                  <c:v>-17.2</c:v>
                </c:pt>
                <c:pt idx="11">
                  <c:v>-14.6</c:v>
                </c:pt>
                <c:pt idx="12">
                  <c:v>-9.9</c:v>
                </c:pt>
                <c:pt idx="13">
                  <c:v>-4.7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804-4CC6-8146-FFFA4EB82C9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Goldman Projections</c:v>
                </c:pt>
              </c:strCache>
            </c:strRef>
          </c:tx>
          <c:spPr>
            <a:ln w="1270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Before</c:v>
                </c:pt>
                <c:pt idx="1">
                  <c:v>Start</c:v>
                </c:pt>
                <c:pt idx="2">
                  <c:v>Year 1</c:v>
                </c:pt>
                <c:pt idx="3">
                  <c:v>Year 2 </c:v>
                </c:pt>
                <c:pt idx="4">
                  <c:v>Year 3</c:v>
                </c:pt>
                <c:pt idx="5">
                  <c:v>Year 4</c:v>
                </c:pt>
                <c:pt idx="6">
                  <c:v>Year 5</c:v>
                </c:pt>
                <c:pt idx="7">
                  <c:v>Year 6</c:v>
                </c:pt>
                <c:pt idx="8">
                  <c:v>Year 7</c:v>
                </c:pt>
                <c:pt idx="9">
                  <c:v>Year 8</c:v>
                </c:pt>
                <c:pt idx="10">
                  <c:v>Year 9</c:v>
                </c:pt>
                <c:pt idx="11">
                  <c:v>Year 10</c:v>
                </c:pt>
                <c:pt idx="12">
                  <c:v>Year 11</c:v>
                </c:pt>
                <c:pt idx="13">
                  <c:v>Year 12</c:v>
                </c:pt>
              </c:strCache>
            </c:str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-3.5</c:v>
                </c:pt>
                <c:pt idx="1">
                  <c:v>-15</c:v>
                </c:pt>
                <c:pt idx="2">
                  <c:v>-7</c:v>
                </c:pt>
                <c:pt idx="3">
                  <c:v>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804-4CC6-8146-FFFA4EB82C9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JP Morgan Projections</c:v>
                </c:pt>
              </c:strCache>
            </c:strRef>
          </c:tx>
          <c:spPr>
            <a:ln w="127000" cap="rnd">
              <a:solidFill>
                <a:srgbClr val="FF9300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A6DF-EA44-A9D0-CFD4080ABA78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A6DF-EA44-A9D0-CFD4080ABA78}"/>
              </c:ext>
            </c:extLst>
          </c:dPt>
          <c:cat>
            <c:strRef>
              <c:f>Sheet1!$A$2:$A$15</c:f>
              <c:strCache>
                <c:ptCount val="14"/>
                <c:pt idx="0">
                  <c:v>Before</c:v>
                </c:pt>
                <c:pt idx="1">
                  <c:v>Start</c:v>
                </c:pt>
                <c:pt idx="2">
                  <c:v>Year 1</c:v>
                </c:pt>
                <c:pt idx="3">
                  <c:v>Year 2 </c:v>
                </c:pt>
                <c:pt idx="4">
                  <c:v>Year 3</c:v>
                </c:pt>
                <c:pt idx="5">
                  <c:v>Year 4</c:v>
                </c:pt>
                <c:pt idx="6">
                  <c:v>Year 5</c:v>
                </c:pt>
                <c:pt idx="7">
                  <c:v>Year 6</c:v>
                </c:pt>
                <c:pt idx="8">
                  <c:v>Year 7</c:v>
                </c:pt>
                <c:pt idx="9">
                  <c:v>Year 8</c:v>
                </c:pt>
                <c:pt idx="10">
                  <c:v>Year 9</c:v>
                </c:pt>
                <c:pt idx="11">
                  <c:v>Year 10</c:v>
                </c:pt>
                <c:pt idx="12">
                  <c:v>Year 11</c:v>
                </c:pt>
                <c:pt idx="13">
                  <c:v>Year 12</c:v>
                </c:pt>
              </c:strCache>
            </c:strRef>
          </c:cat>
          <c:val>
            <c:numRef>
              <c:f>Sheet1!$E$2:$E$15</c:f>
              <c:numCache>
                <c:formatCode>General</c:formatCode>
                <c:ptCount val="14"/>
                <c:pt idx="0">
                  <c:v>-3.5</c:v>
                </c:pt>
                <c:pt idx="1">
                  <c:v>-20</c:v>
                </c:pt>
                <c:pt idx="2">
                  <c:v>-8.8000000000000007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61-4C92-BC33-4960D968E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3463999"/>
        <c:axId val="111339343"/>
      </c:lineChart>
      <c:catAx>
        <c:axId val="2093463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339343"/>
        <c:crosses val="autoZero"/>
        <c:auto val="1"/>
        <c:lblAlgn val="ctr"/>
        <c:lblOffset val="100"/>
        <c:noMultiLvlLbl val="0"/>
      </c:catAx>
      <c:valAx>
        <c:axId val="111339343"/>
        <c:scaling>
          <c:orientation val="minMax"/>
          <c:max val="0.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93463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7520120902655558"/>
          <c:y val="0.72940196102987775"/>
          <c:w val="0.42479879097344453"/>
          <c:h val="0.2149441343473092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27000" cap="rnd">
              <a:solidFill>
                <a:srgbClr val="FFFF00"/>
              </a:solidFill>
              <a:rou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127000" cap="rnd">
                <a:solidFill>
                  <a:srgbClr val="92D050"/>
                </a:solidFill>
                <a:rou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F94A-4A01-B80D-42C67E7004F9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127000" cap="rnd">
                <a:solidFill>
                  <a:srgbClr val="92D050"/>
                </a:solidFill>
                <a:rou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F94A-4A01-B80D-42C67E7004F9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127000" cap="rnd">
                <a:solidFill>
                  <a:srgbClr val="92D050"/>
                </a:solidFill>
                <a:rou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F94A-4A01-B80D-42C67E7004F9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127000" cap="rnd">
                <a:solidFill>
                  <a:srgbClr val="92D050"/>
                </a:solidFill>
                <a:round/>
                <a:tailEnd type="triangl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F24E-457F-B998-D520900B7009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127000" cap="rnd">
                <a:solidFill>
                  <a:srgbClr val="FF0000"/>
                </a:solidFill>
                <a:rou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4E-457F-B998-D520900B7009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127000" cap="rnd">
                <a:solidFill>
                  <a:srgbClr val="FF0000"/>
                </a:solidFill>
                <a:rou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F24E-457F-B998-D520900B7009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127000" cap="rnd">
                <a:solidFill>
                  <a:srgbClr val="FF0000"/>
                </a:solidFill>
                <a:round/>
                <a:tailEnd type="triangl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24E-457F-B998-D520900B7009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127000" cap="rnd">
                <a:solidFill>
                  <a:srgbClr val="92D050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24E-457F-B998-D520900B7009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2B6-764C-A948-548ADDAC244A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127000" cap="rnd">
                <a:solidFill>
                  <a:srgbClr val="92D050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3E48-4A1C-80AB-777FB9DA3457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127000" cap="rnd">
                <a:solidFill>
                  <a:srgbClr val="92D050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53A3-4C29-8E78-AD56DFE37322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127000" cap="rnd">
                <a:solidFill>
                  <a:srgbClr val="92D050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032D-4929-8CC6-577E3DEA5107}"/>
              </c:ext>
            </c:extLst>
          </c:dPt>
          <c:dPt>
            <c:idx val="13"/>
            <c:marker>
              <c:symbol val="none"/>
            </c:marker>
            <c:bubble3D val="0"/>
            <c:spPr>
              <a:ln w="127000" cap="rnd">
                <a:solidFill>
                  <a:srgbClr val="92D050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F94A-4A01-B80D-42C67E7004F9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5ABC-4257-A30C-4A2A75F85BDF}"/>
              </c:ext>
            </c:extLst>
          </c:dPt>
          <c:dPt>
            <c:idx val="15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  <a:tailEnd type="triangl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C-2D47-47FD-A9FC-A67B07E1239A}"/>
              </c:ext>
            </c:extLst>
          </c:dPt>
          <c:cat>
            <c:strRef>
              <c:f>Sheet1!$A$2:$A$17</c:f>
              <c:strCache>
                <c:ptCount val="16"/>
                <c:pt idx="0">
                  <c:v>1/12</c:v>
                </c:pt>
                <c:pt idx="1">
                  <c:v>1/21</c:v>
                </c:pt>
                <c:pt idx="2">
                  <c:v>2/4</c:v>
                </c:pt>
                <c:pt idx="3">
                  <c:v>2/18</c:v>
                </c:pt>
                <c:pt idx="4">
                  <c:v>3/3</c:v>
                </c:pt>
                <c:pt idx="5">
                  <c:v>3/17</c:v>
                </c:pt>
                <c:pt idx="6">
                  <c:v>3/31</c:v>
                </c:pt>
                <c:pt idx="7">
                  <c:v>4/14</c:v>
                </c:pt>
                <c:pt idx="8">
                  <c:v>4/28</c:v>
                </c:pt>
                <c:pt idx="9">
                  <c:v>5/5</c:v>
                </c:pt>
                <c:pt idx="10">
                  <c:v>5/19</c:v>
                </c:pt>
                <c:pt idx="11">
                  <c:v>6/2</c:v>
                </c:pt>
                <c:pt idx="12">
                  <c:v>6/9</c:v>
                </c:pt>
                <c:pt idx="13">
                  <c:v>6/16</c:v>
                </c:pt>
                <c:pt idx="14">
                  <c:v>6/23</c:v>
                </c:pt>
                <c:pt idx="15">
                  <c:v>6/30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0</c:v>
                </c:pt>
                <c:pt idx="1">
                  <c:v>7.1</c:v>
                </c:pt>
                <c:pt idx="2">
                  <c:v>8.6999999999999993</c:v>
                </c:pt>
                <c:pt idx="3">
                  <c:v>16.100000000000001</c:v>
                </c:pt>
                <c:pt idx="4">
                  <c:v>22</c:v>
                </c:pt>
                <c:pt idx="5">
                  <c:v>10.4</c:v>
                </c:pt>
                <c:pt idx="6">
                  <c:v>-45.4</c:v>
                </c:pt>
                <c:pt idx="7">
                  <c:v>-45.3</c:v>
                </c:pt>
                <c:pt idx="8">
                  <c:v>-17.5</c:v>
                </c:pt>
                <c:pt idx="9">
                  <c:v>-2.6</c:v>
                </c:pt>
                <c:pt idx="10">
                  <c:v>25.6</c:v>
                </c:pt>
                <c:pt idx="11">
                  <c:v>36.5</c:v>
                </c:pt>
                <c:pt idx="12">
                  <c:v>43.9</c:v>
                </c:pt>
                <c:pt idx="13">
                  <c:v>50.4</c:v>
                </c:pt>
                <c:pt idx="14">
                  <c:v>43.7</c:v>
                </c:pt>
                <c:pt idx="15">
                  <c:v>47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F24E-457F-B998-D520900B70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5180240"/>
        <c:axId val="486346544"/>
      </c:lineChart>
      <c:catAx>
        <c:axId val="57518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762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6346544"/>
        <c:crosses val="autoZero"/>
        <c:auto val="1"/>
        <c:lblAlgn val="ctr"/>
        <c:lblOffset val="100"/>
        <c:noMultiLvlLbl val="0"/>
      </c:catAx>
      <c:valAx>
        <c:axId val="486346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5180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D87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88D-4713-A31F-AB41BD19BCB7}"/>
              </c:ext>
            </c:extLst>
          </c:dPt>
          <c:dPt>
            <c:idx val="1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88D-4713-A31F-AB41BD19BCB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Long Term Average</c:v>
                </c:pt>
                <c:pt idx="1">
                  <c:v>Currently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2.4E-2</c:v>
                </c:pt>
                <c:pt idx="1">
                  <c:v>1.2E-2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8D-4713-A31F-AB41BD19BC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49022975"/>
        <c:axId val="1885653599"/>
      </c:barChart>
      <c:catAx>
        <c:axId val="49022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5653599"/>
        <c:crosses val="autoZero"/>
        <c:auto val="1"/>
        <c:lblAlgn val="ctr"/>
        <c:lblOffset val="100"/>
        <c:noMultiLvlLbl val="0"/>
      </c:catAx>
      <c:valAx>
        <c:axId val="1885653599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90229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0" tIns="45284" rIns="90570" bIns="4528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8750" y="0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0" tIns="45284" rIns="90570" bIns="452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8088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0" tIns="45284" rIns="90570" bIns="4528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8750" y="8828088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0" tIns="45284" rIns="90570" bIns="4528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4C6888-6CE2-42EF-AB72-10E6AD2C5C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t" anchorCtr="0" compatLnSpc="1">
            <a:prstTxWarp prst="textNoShape">
              <a:avLst/>
            </a:prstTxWarp>
          </a:bodyPr>
          <a:lstStyle>
            <a:lvl1pPr defTabSz="92299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750" y="0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t" anchorCtr="0" compatLnSpc="1">
            <a:prstTxWarp prst="textNoShape">
              <a:avLst/>
            </a:prstTxWarp>
          </a:bodyPr>
          <a:lstStyle>
            <a:lvl1pPr algn="r" defTabSz="92299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49363" y="695325"/>
            <a:ext cx="4511675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8088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b" anchorCtr="0" compatLnSpc="1">
            <a:prstTxWarp prst="textNoShape">
              <a:avLst/>
            </a:prstTxWarp>
          </a:bodyPr>
          <a:lstStyle>
            <a:lvl1pPr defTabSz="92299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750" y="8828088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5A46CC74-0904-412C-971A-AA36B7FD7F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37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509412" algn="l" rtl="0" eaLnBrk="0" fontAlgn="base" hangingPunct="0">
      <a:spcBef>
        <a:spcPct val="30000"/>
      </a:spcBef>
      <a:spcAft>
        <a:spcPct val="0"/>
      </a:spcAft>
      <a:defRPr sz="1337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1018824" algn="l" rtl="0" eaLnBrk="0" fontAlgn="base" hangingPunct="0">
      <a:spcBef>
        <a:spcPct val="30000"/>
      </a:spcBef>
      <a:spcAft>
        <a:spcPct val="0"/>
      </a:spcAft>
      <a:defRPr sz="1337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528237" algn="l" rtl="0" eaLnBrk="0" fontAlgn="base" hangingPunct="0">
      <a:spcBef>
        <a:spcPct val="30000"/>
      </a:spcBef>
      <a:spcAft>
        <a:spcPct val="0"/>
      </a:spcAft>
      <a:defRPr sz="1337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2037649" algn="l" rtl="0" eaLnBrk="0" fontAlgn="base" hangingPunct="0">
      <a:spcBef>
        <a:spcPct val="30000"/>
      </a:spcBef>
      <a:spcAft>
        <a:spcPct val="0"/>
      </a:spcAft>
      <a:defRPr sz="1337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547061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r.realtor/research-and-statistics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r.realtor/research-and-statistics/research-reports/realtors-confidence-index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r.realtor/research-and-statistics/research-reports/realtors-confidence-index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r.realtor/research-and-statistics/research-reports/realtors-confidence-index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8925" indent="-288925">
              <a:buFontTx/>
              <a:buChar char="•"/>
            </a:pPr>
            <a:endParaRPr lang="en-US" altLang="en-US" sz="140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3648" indent="-28986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59459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23243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87027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0810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4594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8378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42161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5BC7684-E1EE-4048-89EF-0EB96CA6D2D1}" type="slidenum">
              <a:rPr lang="en-US" altLang="en-US" sz="1200" ker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 altLang="en-US" sz="1200" kern="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https://www.showingtime.com/impact-of-coronavirus/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485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https://www.showingtime.com/impact-of-coronavirus/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056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https://www.showingtime.com/impact-of-coronavirus/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5439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https://www.showingtime.com/blog/may-2020-showing-index-results/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704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http://zillow.mediaroom.com/2020-07-02-Pending-Sales-Dipped-Slightly-Last-Week-But-Homes-Are-Still-Moving-at-Record-Pace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55016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zelmanassociates.com (subscription required)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059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https://pulsenomics.com/surveys/</a:t>
            </a:r>
          </a:p>
          <a:p>
            <a:r>
              <a:rPr lang="en-US" dirty="0"/>
              <a:t>http://www.freddiemac.com/fmac-resources/research/pdf/202004-Forecast.pdf</a:t>
            </a:r>
          </a:p>
          <a:p>
            <a:r>
              <a:rPr lang="en-US" dirty="0"/>
              <a:t>https://www.fanniemae.com/resources/file/research/emma/pdf/Housing_Forecast_061520.pdf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https://www.nar.realtor/research-and-statistics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https://www.mba.org/news-research-and-resources/research-and-economics/forecasts-and-commentary</a:t>
            </a:r>
          </a:p>
          <a:p>
            <a:r>
              <a:rPr lang="en-US" dirty="0"/>
              <a:t>www.zelmanassociates.com (subscription required)</a:t>
            </a:r>
          </a:p>
          <a:p>
            <a:r>
              <a:rPr lang="en-US" dirty="0"/>
              <a:t>wsj.com (subscription required)</a:t>
            </a:r>
          </a:p>
          <a:p>
            <a:r>
              <a:rPr lang="en-US" dirty="0"/>
              <a:t>Source Slide: December 2019 Monthly Market Report Slide #8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2454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zelmanassociates.com (subscription required)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807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https://economics.cmail19.com/t/ViewEmail/d/444AAA03A7E3F06A2540EF23F30FEDED/5323CD85A2087AFD22947492D9797BBC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8218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https://magazine.realtor/daily-news/2020/06/24/coronavirus-may-spark-more-moves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136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https://www.bls.gov/news.release/empsit.nr0.htm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44F5A-5136-4D7C-AFD9-C37F51CB1B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596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https://news.move.com/2020-06-17-Suburban-Housing-Markets-Quicker-to-Bounce-Back-from-COVID-19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5673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http://zillow.mediaroom.com/2020-06-22-The-End-of-Open-Floor-Plans-How-Homes-Will-Look-Different-After-Coronavirus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9647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https://www.nar.realtor/research-and-statistics/research-reports/realtors-confidence-index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BDD566-A64A-8C44-AFFB-7D073C032A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0775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https://www.nar.realtor/research-and-statistics/research-reports/realtors-confidence-index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BDD566-A64A-8C44-AFFB-7D073C032A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0765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https://www.nar.realtor/research-and-statistics/research-reports/realtors-confidence-index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BDD566-A64A-8C44-AFFB-7D073C032A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3226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46CC74-0904-412C-971A-AA36B7FD7F21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58108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chemeClr val="tx1"/>
                </a:solidFill>
              </a:rPr>
              <a:t>http://www.freddiemac.com/fmac-resources/research/pdf/202006-Forecast.pdf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chemeClr val="tx1"/>
                </a:solidFill>
              </a:rPr>
              <a:t>https://www.fanniemae.com/resources/file/research/emma/pdf/Housing_Forecast_061520.pdf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chemeClr val="tx1"/>
                </a:solidFill>
              </a:rPr>
              <a:t>https://www.mba.org/news-research-and-resources/research-and-economics/forecasts-and-commentary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chemeClr val="tx1"/>
                </a:solidFill>
              </a:rPr>
              <a:t>https://www.nar.realtor/sites/default/files/documents/forecast-Q2-2020-us-economic-outlook-06-29-2020.pdf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6ABAC0-D258-DB4E-A834-6A7807ABCA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94086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https://news.gallup.com/poll/309233/stock-investments-lose-luster-covid-sell-off.aspx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A7694-F0F1-42C9-BC56-1663342B6C6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124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8925" indent="-288925">
              <a:buFontTx/>
              <a:buChar char="•"/>
            </a:pPr>
            <a:endParaRPr lang="en-US" altLang="en-US" sz="140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3648" indent="-28986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59459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23243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87027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0810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4594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8378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42161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968A57E-489F-4302-A8CA-CD18C2692A48}" type="slidenum">
              <a:rPr lang="en-US" altLang="en-US" sz="1200" ker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en-US" altLang="en-US" sz="1200" kern="0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33F46F8-6FC0-4088-9C8A-3DA034B87ABE}" type="slidenum">
              <a:rPr lang="en-US" altLang="en-US" sz="1200" smtClean="0"/>
              <a:pPr/>
              <a:t>29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1445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https://www.bls.gov/news.release/empsit.nr0.htm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A7694-F0F1-42C9-BC56-1663342B6C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169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4866D06-A444-46BC-A9DF-E037208F9A54}" type="slidenum">
              <a:rPr lang="en-US" altLang="en-US" sz="1200" smtClean="0"/>
              <a:pPr/>
              <a:t>30</a:t>
            </a:fld>
            <a:endParaRPr lang="en-US" alt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  <p:extLst>
      <p:ext uri="{BB962C8B-B14F-4D97-AF65-F5344CB8AC3E}">
        <p14:creationId xmlns:p14="http://schemas.microsoft.com/office/powerpoint/2010/main" val="36616213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4866D06-A444-46BC-A9DF-E037208F9A54}" type="slidenum">
              <a:rPr lang="en-US" altLang="en-US" sz="1200" smtClean="0"/>
              <a:pPr/>
              <a:t>31</a:t>
            </a:fld>
            <a:endParaRPr lang="en-US" alt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  <p:extLst>
      <p:ext uri="{BB962C8B-B14F-4D97-AF65-F5344CB8AC3E}">
        <p14:creationId xmlns:p14="http://schemas.microsoft.com/office/powerpoint/2010/main" val="12059881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33F46F8-6FC0-4088-9C8A-3DA034B87ABE}" type="slidenum">
              <a:rPr lang="en-US" altLang="en-US" sz="1200" smtClean="0"/>
              <a:pPr/>
              <a:t>32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1445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  <p:extLst>
      <p:ext uri="{BB962C8B-B14F-4D97-AF65-F5344CB8AC3E}">
        <p14:creationId xmlns:p14="http://schemas.microsoft.com/office/powerpoint/2010/main" val="29296944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28F7FB5-4031-43ED-8E95-4A0BFB8E459A}" type="slidenum">
              <a:rPr lang="en-US" altLang="en-US" sz="1200" smtClean="0"/>
              <a:pPr/>
              <a:t>33</a:t>
            </a:fld>
            <a:endParaRPr lang="en-US" alt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9157" name="Rectangle 4"/>
          <p:cNvSpPr>
            <a:spLocks noChangeArrowheads="1"/>
          </p:cNvSpPr>
          <p:nvPr/>
        </p:nvSpPr>
        <p:spPr bwMode="auto">
          <a:xfrm>
            <a:off x="1087438" y="4567238"/>
            <a:ext cx="5140325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4" tIns="45987" rIns="91974" bIns="45987"/>
          <a:lstStyle>
            <a:lvl1pPr marL="107950" indent="-107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400"/>
              <a:t>Months of supply is well below normal in many of our markets.  We expect this to continue in 2013. 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BF6A245-27CF-4DCA-8113-AE8837BE52BD}" type="slidenum">
              <a:rPr lang="en-US" altLang="en-US" sz="1200" smtClean="0"/>
              <a:pPr/>
              <a:t>34</a:t>
            </a:fld>
            <a:endParaRPr lang="en-US" alt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05" name="Rectangle 4"/>
          <p:cNvSpPr>
            <a:spLocks noChangeArrowheads="1"/>
          </p:cNvSpPr>
          <p:nvPr/>
        </p:nvSpPr>
        <p:spPr bwMode="auto">
          <a:xfrm>
            <a:off x="1087438" y="4567238"/>
            <a:ext cx="5140325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4" tIns="45987" rIns="91974" bIns="45987"/>
          <a:lstStyle>
            <a:lvl1pPr marL="107950" indent="-107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400"/>
              <a:t>Months of supply is well below normal in many of our markets.  We expect this to continue in 2013. 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DA6DD11-99C4-43B4-9D03-D1EAF5325464}" type="slidenum">
              <a:rPr lang="en-US" altLang="en-US" sz="1200" smtClean="0"/>
              <a:pPr/>
              <a:t>35</a:t>
            </a:fld>
            <a:endParaRPr lang="en-US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9397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  <p:extLst>
      <p:ext uri="{BB962C8B-B14F-4D97-AF65-F5344CB8AC3E}">
        <p14:creationId xmlns:p14="http://schemas.microsoft.com/office/powerpoint/2010/main" val="14235255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MS PGothic" panose="020B0600070205080204" pitchFamily="34" charset="-128"/>
              </a:rPr>
              <a:t>Realtor.org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8321988-BF6A-4259-9790-0CDD8B189287}" type="slidenum">
              <a:rPr lang="en-US" alt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36</a:t>
            </a:fld>
            <a:endParaRPr lang="en-US" altLang="en-US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47ACA3C-A9AB-4DCA-AB61-6C56D8B2271F}" type="slidenum">
              <a:rPr lang="en-US" altLang="en-US" sz="1200" smtClean="0"/>
              <a:pPr/>
              <a:t>37</a:t>
            </a:fld>
            <a:endParaRPr lang="en-US" alt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7349" name="Rectangle 4"/>
          <p:cNvSpPr>
            <a:spLocks noChangeArrowheads="1"/>
          </p:cNvSpPr>
          <p:nvPr/>
        </p:nvSpPr>
        <p:spPr bwMode="auto">
          <a:xfrm>
            <a:off x="1087438" y="4567238"/>
            <a:ext cx="5140325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4" tIns="45987" rIns="91974" bIns="45987"/>
          <a:lstStyle>
            <a:lvl1pPr marL="107950" indent="-107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400"/>
              <a:t>Months of supply is well below normal in many of our markets.  We expect this to continue in 2013. 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47ACA3C-A9AB-4DCA-AB61-6C56D8B2271F}" type="slidenum">
              <a:rPr lang="en-US" altLang="en-US" sz="1200" smtClean="0"/>
              <a:pPr/>
              <a:t>38</a:t>
            </a:fld>
            <a:endParaRPr lang="en-US" alt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7349" name="Rectangle 4"/>
          <p:cNvSpPr>
            <a:spLocks noChangeArrowheads="1"/>
          </p:cNvSpPr>
          <p:nvPr/>
        </p:nvSpPr>
        <p:spPr bwMode="auto">
          <a:xfrm>
            <a:off x="1087438" y="4567238"/>
            <a:ext cx="5140325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4" tIns="45987" rIns="91974" bIns="45987"/>
          <a:lstStyle>
            <a:lvl1pPr marL="107950" indent="-107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400"/>
              <a:t>Months of supply is well below normal in many of our markets.  We expect this to continue in 2013. </a:t>
            </a:r>
          </a:p>
        </p:txBody>
      </p:sp>
    </p:spTree>
    <p:extLst>
      <p:ext uri="{BB962C8B-B14F-4D97-AF65-F5344CB8AC3E}">
        <p14:creationId xmlns:p14="http://schemas.microsoft.com/office/powerpoint/2010/main" val="30968196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47ACA3C-A9AB-4DCA-AB61-6C56D8B2271F}" type="slidenum">
              <a:rPr lang="en-US" altLang="en-US" sz="1200" smtClean="0"/>
              <a:pPr/>
              <a:t>39</a:t>
            </a:fld>
            <a:endParaRPr lang="en-US" alt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7349" name="Rectangle 4"/>
          <p:cNvSpPr>
            <a:spLocks noChangeArrowheads="1"/>
          </p:cNvSpPr>
          <p:nvPr/>
        </p:nvSpPr>
        <p:spPr bwMode="auto">
          <a:xfrm>
            <a:off x="1087438" y="4567238"/>
            <a:ext cx="5140325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4" tIns="45987" rIns="91974" bIns="45987"/>
          <a:lstStyle>
            <a:lvl1pPr marL="107950" indent="-107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400"/>
              <a:t>Months of supply is well below normal in many of our markets.  We expect this to continue in 2013. </a:t>
            </a:r>
          </a:p>
        </p:txBody>
      </p:sp>
    </p:spTree>
    <p:extLst>
      <p:ext uri="{BB962C8B-B14F-4D97-AF65-F5344CB8AC3E}">
        <p14:creationId xmlns:p14="http://schemas.microsoft.com/office/powerpoint/2010/main" val="1250316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https://www.bls.gov/news.release/empsit.nr0.htm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2B8D5-5FDC-4397-88C0-9E8944842D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882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DA6DD11-99C4-43B4-9D03-D1EAF5325464}" type="slidenum">
              <a:rPr lang="en-US" altLang="en-US" sz="1200" smtClean="0"/>
              <a:pPr/>
              <a:t>40</a:t>
            </a:fld>
            <a:endParaRPr lang="en-US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9397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  <p:extLst>
      <p:ext uri="{BB962C8B-B14F-4D97-AF65-F5344CB8AC3E}">
        <p14:creationId xmlns:p14="http://schemas.microsoft.com/office/powerpoint/2010/main" val="4222262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33F46F8-6FC0-4088-9C8A-3DA034B87ABE}" type="slidenum">
              <a:rPr lang="en-US" altLang="en-US" sz="1200" smtClean="0"/>
              <a:pPr/>
              <a:t>41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45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  <p:extLst>
      <p:ext uri="{BB962C8B-B14F-4D97-AF65-F5344CB8AC3E}">
        <p14:creationId xmlns:p14="http://schemas.microsoft.com/office/powerpoint/2010/main" val="38634112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A7CEF4C-1551-40E1-8A1A-2AD31B105C4C}" type="slidenum">
              <a:rPr lang="en-US" altLang="en-US" sz="1200" smtClean="0"/>
              <a:pPr/>
              <a:t>42</a:t>
            </a:fld>
            <a:endParaRPr lang="en-US" alt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/>
          </a:p>
          <a:p>
            <a:pPr eaLnBrk="1" hangingPunct="1"/>
            <a:endParaRPr lang="en-US" altLang="en-US"/>
          </a:p>
        </p:txBody>
      </p:sp>
      <p:sp>
        <p:nvSpPr>
          <p:cNvPr id="63493" name="Rectangle 4"/>
          <p:cNvSpPr>
            <a:spLocks noChangeArrowheads="1"/>
          </p:cNvSpPr>
          <p:nvPr/>
        </p:nvSpPr>
        <p:spPr bwMode="auto">
          <a:xfrm>
            <a:off x="1135063" y="4756150"/>
            <a:ext cx="5364162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54" tIns="48176" rIns="96354" bIns="4817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BA3CC3B-5EFB-44B5-9ADB-FAF652C9D918}" type="slidenum">
              <a:rPr lang="en-US" altLang="en-US" sz="1200" smtClean="0"/>
              <a:pPr/>
              <a:t>43</a:t>
            </a:fld>
            <a:endParaRPr lang="en-US" alt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 dirty="0"/>
          </a:p>
          <a:p>
            <a:pPr eaLnBrk="1" hangingPunct="1"/>
            <a:endParaRPr lang="en-US" altLang="en-US" dirty="0"/>
          </a:p>
        </p:txBody>
      </p:sp>
      <p:sp>
        <p:nvSpPr>
          <p:cNvPr id="65541" name="Rectangle 4"/>
          <p:cNvSpPr>
            <a:spLocks noChangeArrowheads="1"/>
          </p:cNvSpPr>
          <p:nvPr/>
        </p:nvSpPr>
        <p:spPr bwMode="auto">
          <a:xfrm>
            <a:off x="1135063" y="4756150"/>
            <a:ext cx="5364162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54" tIns="48176" rIns="96354" bIns="4817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379EEF6-4A6F-4965-B41A-CA0077CB2C35}" type="slidenum">
              <a:rPr lang="en-US" altLang="en-US" sz="1200" smtClean="0"/>
              <a:pPr/>
              <a:t>44</a:t>
            </a:fld>
            <a:endParaRPr lang="en-US" alt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/>
          </a:p>
          <a:p>
            <a:pPr eaLnBrk="1" hangingPunct="1"/>
            <a:endParaRPr lang="en-US" alt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1135063" y="4756150"/>
            <a:ext cx="5364162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54" tIns="48176" rIns="96354" bIns="4817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8925" indent="-288925">
              <a:buFontTx/>
              <a:buChar char="•"/>
            </a:pPr>
            <a:endParaRPr lang="en-US" altLang="en-US" sz="140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3648" indent="-28986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59459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23243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87027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0810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4594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8378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42161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90A46FE-43FC-476F-8AF7-1D60A1A01C8D}" type="slidenum">
              <a:rPr lang="en-US" altLang="en-US" sz="1200" ker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45</a:t>
            </a:fld>
            <a:endParaRPr lang="en-US" altLang="en-US" sz="1200" kern="0" dirty="0"/>
          </a:p>
        </p:txBody>
      </p:sp>
    </p:spTree>
    <p:extLst>
      <p:ext uri="{BB962C8B-B14F-4D97-AF65-F5344CB8AC3E}">
        <p14:creationId xmlns:p14="http://schemas.microsoft.com/office/powerpoint/2010/main" val="399911833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7805977-EAB2-4082-9433-397EEECBFD41}" type="slidenum">
              <a:rPr lang="en-US" altLang="en-US" sz="1200" smtClean="0"/>
              <a:pPr/>
              <a:t>46</a:t>
            </a:fld>
            <a:endParaRPr lang="en-US" alt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700"/>
          </a:p>
          <a:p>
            <a:pPr eaLnBrk="1" hangingPunct="1"/>
            <a:endParaRPr lang="en-US" altLang="en-US"/>
          </a:p>
        </p:txBody>
      </p:sp>
      <p:sp>
        <p:nvSpPr>
          <p:cNvPr id="71685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57" tIns="46128" rIns="92257" bIns="46128"/>
          <a:lstStyle>
            <a:lvl1pPr marL="161925" indent="-1619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200"/>
              <a:t>In the past three years, our company has consistently grown our market share in both listing inventory and the sales of that inventory.  Today, we are Ranked #1 in both categories.  </a:t>
            </a:r>
          </a:p>
        </p:txBody>
      </p:sp>
    </p:spTree>
    <p:extLst>
      <p:ext uri="{BB962C8B-B14F-4D97-AF65-F5344CB8AC3E}">
        <p14:creationId xmlns:p14="http://schemas.microsoft.com/office/powerpoint/2010/main" val="771409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http://www.freddiemac.com/research/datasets/refinance-stats/index.page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44F5A-5136-4D7C-AFD9-C37F51CB1B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838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https://www.realestateconsulting.com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44F5A-5136-4D7C-AFD9-C37F51CB1B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398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https://cdn.blackknightinc.com/wp-content/uploads/2020/06/BKI_MM_Apr2020_Report.pdf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A7694-F0F1-42C9-BC56-1663342B6C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84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https://www.calculatedriskblog.com/2020/03/the-economic-outlook.html</a:t>
            </a:r>
          </a:p>
          <a:p>
            <a:r>
              <a:rPr lang="en-US" dirty="0"/>
              <a:t>https://markets.businessinsider.com/news/stocks/us-recession-coronavirus-gdp-plunge-2q-forecast-economy-morgan-stanley-2020-3-1029023137</a:t>
            </a:r>
          </a:p>
          <a:p>
            <a:r>
              <a:rPr lang="en-US" dirty="0"/>
              <a:t>https://www.foxbusiness.com/markets/coronavirus-gdp-impact-bigger-than-financial-crisis-j-p-morgan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223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120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www.thebalance.com/unemployment-rate-by-year-3305506</a:t>
            </a:r>
          </a:p>
          <a:p>
            <a:endParaRPr lang="en-US" dirty="0"/>
          </a:p>
          <a:p>
            <a:r>
              <a:rPr lang="en-US" dirty="0"/>
              <a:t>What about unemployment and the housing market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14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/>
            </a:lvl1pPr>
            <a:lvl2pPr marL="502920" indent="0" algn="ctr">
              <a:buNone/>
              <a:defRPr/>
            </a:lvl2pPr>
            <a:lvl3pPr marL="1005840" indent="0" algn="ctr">
              <a:buNone/>
              <a:defRPr/>
            </a:lvl3pPr>
            <a:lvl4pPr marL="1508760" indent="0" algn="ctr">
              <a:buNone/>
              <a:defRPr/>
            </a:lvl4pPr>
            <a:lvl5pPr marL="2011680" indent="0" algn="ctr">
              <a:buNone/>
              <a:defRPr/>
            </a:lvl5pPr>
            <a:lvl6pPr marL="2514600" indent="0" algn="ctr">
              <a:buNone/>
              <a:defRPr/>
            </a:lvl6pPr>
            <a:lvl7pPr marL="3017520" indent="0" algn="ctr">
              <a:buNone/>
              <a:defRPr/>
            </a:lvl7pPr>
            <a:lvl8pPr marL="3520440" indent="0" algn="ctr">
              <a:buNone/>
              <a:defRPr/>
            </a:lvl8pPr>
            <a:lvl9pPr marL="402336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EF74D-82A4-4FFC-8D89-4C99156D6C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074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6D5EF-AEB5-454E-8559-8C0C7F8E64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582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6610" y="690880"/>
            <a:ext cx="2137410" cy="62179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690880"/>
            <a:ext cx="6244590" cy="62179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62D22-E448-494C-AE35-99BE7D2BCE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3163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54380" y="690880"/>
            <a:ext cx="8549640" cy="6217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FAAFB-06B3-4DCE-A725-AAE3BD404D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670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532F6-AD82-4B7E-A8E4-D3DEEA21D5F7}" type="datetimeFigureOut">
              <a:rPr lang="en-US" smtClean="0"/>
              <a:pPr>
                <a:defRPr/>
              </a:pPr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D0D918-ACE5-4416-99CC-091ED074C57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715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1526F-9A57-44F0-9241-F0D042D263E3}" type="datetimeFigureOut">
              <a:rPr lang="en-US" smtClean="0"/>
              <a:pPr>
                <a:defRPr/>
              </a:pPr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ED65A-B971-49BD-AD1D-16EF7B4F9E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115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A593E2-8AE0-4C39-8CED-D518630D14DB}" type="datetimeFigureOut">
              <a:rPr lang="en-US" smtClean="0"/>
              <a:pPr>
                <a:defRPr/>
              </a:pPr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14E6B4-2FA8-4E97-97C5-E7D61E8E60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613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656F06-6B14-4308-BC55-8CBA82009709}" type="datetimeFigureOut">
              <a:rPr lang="en-US" smtClean="0"/>
              <a:pPr>
                <a:defRPr/>
              </a:pPr>
              <a:t>7/13/2020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94A97F-CB28-431E-A017-03BD771058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325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AF2A92-F030-4BC2-8DB6-65B9B7C83C92}" type="datetimeFigureOut">
              <a:rPr lang="en-US" smtClean="0"/>
              <a:pPr>
                <a:defRPr/>
              </a:pPr>
              <a:t>7/13/2020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FCDEF-12EA-4FC5-8A8A-F8FB3B9498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79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CEF9D2-28FB-417F-81F8-141D06637D6C}" type="datetimeFigureOut">
              <a:rPr lang="en-US" smtClean="0"/>
              <a:pPr>
                <a:defRPr/>
              </a:pPr>
              <a:t>7/13/2020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08E7E-4EB8-4837-A275-46A411D306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193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88F8F8-9179-4021-A558-A165392B9D32}" type="datetimeFigureOut">
              <a:rPr lang="en-US" smtClean="0"/>
              <a:pPr>
                <a:defRPr/>
              </a:pPr>
              <a:t>7/13/2020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F874C3-1741-46C7-B7D7-79E8A4C214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6" descr="Blank-03.jpg">
            <a:extLst>
              <a:ext uri="{FF2B5EF4-FFF2-40B4-BE49-F238E27FC236}">
                <a16:creationId xmlns:a16="http://schemas.microsoft.com/office/drawing/2014/main" id="{578B2C02-BE04-4548-96E6-FBB192EB68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"/>
            <a:ext cx="10058400" cy="776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439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4528C-B14A-4BD2-8A1C-E94BCF1D01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19151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C2931C-F5FF-44A9-9D68-D2D9129DAB12}" type="datetimeFigureOut">
              <a:rPr lang="en-US" smtClean="0"/>
              <a:pPr>
                <a:defRPr/>
              </a:pPr>
              <a:t>7/13/2020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50888E-9C60-4873-B2DE-C674345C83A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147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C281B7-F8EC-460F-A6AD-22913E341FAA}" type="datetimeFigureOut">
              <a:rPr lang="en-US" smtClean="0"/>
              <a:pPr>
                <a:defRPr/>
              </a:pPr>
              <a:t>7/13/2020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61598-5124-44A8-8A30-91C39CF037A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814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6D9837-4537-4B09-AE48-9A724A59E91B}" type="datetimeFigureOut">
              <a:rPr lang="en-US" smtClean="0"/>
              <a:pPr>
                <a:defRPr/>
              </a:pPr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EB1A2-C40C-471D-86C4-BF21C219B4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3853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923556-B5A3-4547-8B63-E3621CBE34F7}" type="datetimeFigureOut">
              <a:rPr lang="en-US" smtClean="0"/>
              <a:pPr>
                <a:defRPr/>
              </a:pPr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6B8CA2-1D04-4FDC-82C7-9643DE1D0B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47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lank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"/>
            <a:ext cx="10058400" cy="776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34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lank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"/>
            <a:ext cx="10058400" cy="776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7599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351D5-F168-4792-8FD5-2A9C4C4B81C3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656-C590-4AEC-93E2-D0B225AC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254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27DA-E3F8-4D1E-B0E1-9C7B0F68197A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39AF-3450-492D-9C8B-F9CFAE52B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495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6267-1F8D-3F42-B976-1929B08E8845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970ED-EDB6-AC46-97BA-9C70DCC45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36089"/>
      </p:ext>
    </p:extLst>
  </p:cSld>
  <p:clrMapOvr>
    <a:masterClrMapping/>
  </p:clrMapOvr>
  <p:transition spd="slow" advClick="0" advTm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40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563"/>
            </a:lvl1pPr>
            <a:lvl2pPr marL="488155" indent="0" algn="ctr">
              <a:buNone/>
              <a:defRPr sz="2135"/>
            </a:lvl2pPr>
            <a:lvl3pPr marL="976308" indent="0" algn="ctr">
              <a:buNone/>
              <a:defRPr sz="1922"/>
            </a:lvl3pPr>
            <a:lvl4pPr marL="1464463" indent="0" algn="ctr">
              <a:buNone/>
              <a:defRPr sz="1708"/>
            </a:lvl4pPr>
            <a:lvl5pPr marL="1952617" indent="0" algn="ctr">
              <a:buNone/>
              <a:defRPr sz="1708"/>
            </a:lvl5pPr>
            <a:lvl6pPr marL="2440771" indent="0" algn="ctr">
              <a:buNone/>
              <a:defRPr sz="1708"/>
            </a:lvl6pPr>
            <a:lvl7pPr marL="2928926" indent="0" algn="ctr">
              <a:buNone/>
              <a:defRPr sz="1708"/>
            </a:lvl7pPr>
            <a:lvl8pPr marL="3417080" indent="0" algn="ctr">
              <a:buNone/>
              <a:defRPr sz="1708"/>
            </a:lvl8pPr>
            <a:lvl9pPr marL="3905234" indent="0" algn="ctr">
              <a:buNone/>
              <a:defRPr sz="170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3D2FBA-7DA3-4967-BFD2-7D8A02CD34E3}" type="datetimeFigureOut">
              <a:rPr lang="en-US" smtClean="0"/>
              <a:pPr>
                <a:defRPr/>
              </a:pPr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17674-074C-4B39-B724-CBF88ACE82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80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2920" indent="0">
              <a:buNone/>
              <a:defRPr sz="1980"/>
            </a:lvl2pPr>
            <a:lvl3pPr marL="1005840" indent="0">
              <a:buNone/>
              <a:defRPr sz="1760"/>
            </a:lvl3pPr>
            <a:lvl4pPr marL="1508760" indent="0">
              <a:buNone/>
              <a:defRPr sz="1540"/>
            </a:lvl4pPr>
            <a:lvl5pPr marL="2011680" indent="0">
              <a:buNone/>
              <a:defRPr sz="1540"/>
            </a:lvl5pPr>
            <a:lvl6pPr marL="2514600" indent="0">
              <a:buNone/>
              <a:defRPr sz="1540"/>
            </a:lvl6pPr>
            <a:lvl7pPr marL="3017520" indent="0">
              <a:buNone/>
              <a:defRPr sz="1540"/>
            </a:lvl7pPr>
            <a:lvl8pPr marL="3520440" indent="0">
              <a:buNone/>
              <a:defRPr sz="1540"/>
            </a:lvl8pPr>
            <a:lvl9pPr marL="4023360" indent="0">
              <a:buNone/>
              <a:defRPr sz="15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E9D10-EE78-4FB1-9F56-058E2B67A2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13758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6B50AA-3CD6-463C-B2C6-852D612012D1}" type="datetimeFigureOut">
              <a:rPr lang="en-US" smtClean="0"/>
              <a:pPr>
                <a:defRPr/>
              </a:pPr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7E9E7-B712-4DCB-9C53-B18211F1CD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135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6"/>
            <a:ext cx="8675370" cy="3233102"/>
          </a:xfrm>
        </p:spPr>
        <p:txBody>
          <a:bodyPr anchor="b"/>
          <a:lstStyle>
            <a:lvl1pPr>
              <a:defRPr sz="640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563">
                <a:solidFill>
                  <a:schemeClr val="tx1"/>
                </a:solidFill>
              </a:defRPr>
            </a:lvl1pPr>
            <a:lvl2pPr marL="488155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2pPr>
            <a:lvl3pPr marL="976308" indent="0">
              <a:buNone/>
              <a:defRPr sz="1922">
                <a:solidFill>
                  <a:schemeClr val="tx1">
                    <a:tint val="75000"/>
                  </a:schemeClr>
                </a:solidFill>
              </a:defRPr>
            </a:lvl3pPr>
            <a:lvl4pPr marL="1464463" indent="0">
              <a:buNone/>
              <a:defRPr sz="1708">
                <a:solidFill>
                  <a:schemeClr val="tx1">
                    <a:tint val="75000"/>
                  </a:schemeClr>
                </a:solidFill>
              </a:defRPr>
            </a:lvl4pPr>
            <a:lvl5pPr marL="1952617" indent="0">
              <a:buNone/>
              <a:defRPr sz="1708">
                <a:solidFill>
                  <a:schemeClr val="tx1">
                    <a:tint val="75000"/>
                  </a:schemeClr>
                </a:solidFill>
              </a:defRPr>
            </a:lvl5pPr>
            <a:lvl6pPr marL="2440771" indent="0">
              <a:buNone/>
              <a:defRPr sz="1708">
                <a:solidFill>
                  <a:schemeClr val="tx1">
                    <a:tint val="75000"/>
                  </a:schemeClr>
                </a:solidFill>
              </a:defRPr>
            </a:lvl6pPr>
            <a:lvl7pPr marL="2928926" indent="0">
              <a:buNone/>
              <a:defRPr sz="1708">
                <a:solidFill>
                  <a:schemeClr val="tx1">
                    <a:tint val="75000"/>
                  </a:schemeClr>
                </a:solidFill>
              </a:defRPr>
            </a:lvl7pPr>
            <a:lvl8pPr marL="3417080" indent="0">
              <a:buNone/>
              <a:defRPr sz="1708">
                <a:solidFill>
                  <a:schemeClr val="tx1">
                    <a:tint val="75000"/>
                  </a:schemeClr>
                </a:solidFill>
              </a:defRPr>
            </a:lvl8pPr>
            <a:lvl9pPr marL="3905234" indent="0">
              <a:buNone/>
              <a:defRPr sz="17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768955-B8CD-430B-BB01-4D28BE9A3AC9}" type="datetimeFigureOut">
              <a:rPr lang="en-US" smtClean="0"/>
              <a:pPr>
                <a:defRPr/>
              </a:pPr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183EBB-F5DD-4C46-BAC9-05E9AB44ED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893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EFE8FB-B76B-4DCD-B1BE-534454C8200F}" type="datetimeFigureOut">
              <a:rPr lang="en-US" smtClean="0"/>
              <a:pPr>
                <a:defRPr/>
              </a:pPr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5DF02-CA3A-46EC-A353-B52A021682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887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1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563" b="1"/>
            </a:lvl1pPr>
            <a:lvl2pPr marL="488155" indent="0">
              <a:buNone/>
              <a:defRPr sz="2135" b="1"/>
            </a:lvl2pPr>
            <a:lvl3pPr marL="976308" indent="0">
              <a:buNone/>
              <a:defRPr sz="1922" b="1"/>
            </a:lvl3pPr>
            <a:lvl4pPr marL="1464463" indent="0">
              <a:buNone/>
              <a:defRPr sz="1708" b="1"/>
            </a:lvl4pPr>
            <a:lvl5pPr marL="1952617" indent="0">
              <a:buNone/>
              <a:defRPr sz="1708" b="1"/>
            </a:lvl5pPr>
            <a:lvl6pPr marL="2440771" indent="0">
              <a:buNone/>
              <a:defRPr sz="1708" b="1"/>
            </a:lvl6pPr>
            <a:lvl7pPr marL="2928926" indent="0">
              <a:buNone/>
              <a:defRPr sz="1708" b="1"/>
            </a:lvl7pPr>
            <a:lvl8pPr marL="3417080" indent="0">
              <a:buNone/>
              <a:defRPr sz="1708" b="1"/>
            </a:lvl8pPr>
            <a:lvl9pPr marL="3905234" indent="0">
              <a:buNone/>
              <a:defRPr sz="170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7" y="1905318"/>
            <a:ext cx="4276130" cy="933767"/>
          </a:xfrm>
        </p:spPr>
        <p:txBody>
          <a:bodyPr anchor="b"/>
          <a:lstStyle>
            <a:lvl1pPr marL="0" indent="0">
              <a:buNone/>
              <a:defRPr sz="2563" b="1"/>
            </a:lvl1pPr>
            <a:lvl2pPr marL="488155" indent="0">
              <a:buNone/>
              <a:defRPr sz="2135" b="1"/>
            </a:lvl2pPr>
            <a:lvl3pPr marL="976308" indent="0">
              <a:buNone/>
              <a:defRPr sz="1922" b="1"/>
            </a:lvl3pPr>
            <a:lvl4pPr marL="1464463" indent="0">
              <a:buNone/>
              <a:defRPr sz="1708" b="1"/>
            </a:lvl4pPr>
            <a:lvl5pPr marL="1952617" indent="0">
              <a:buNone/>
              <a:defRPr sz="1708" b="1"/>
            </a:lvl5pPr>
            <a:lvl6pPr marL="2440771" indent="0">
              <a:buNone/>
              <a:defRPr sz="1708" b="1"/>
            </a:lvl6pPr>
            <a:lvl7pPr marL="2928926" indent="0">
              <a:buNone/>
              <a:defRPr sz="1708" b="1"/>
            </a:lvl7pPr>
            <a:lvl8pPr marL="3417080" indent="0">
              <a:buNone/>
              <a:defRPr sz="1708" b="1"/>
            </a:lvl8pPr>
            <a:lvl9pPr marL="3905234" indent="0">
              <a:buNone/>
              <a:defRPr sz="170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7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6D152E-AECF-4E38-8449-9105817EC3F1}" type="datetimeFigureOut">
              <a:rPr lang="en-US" smtClean="0"/>
              <a:pPr>
                <a:defRPr/>
              </a:pPr>
              <a:t>7/13/2020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F90BAB-1ACC-4B74-BFF1-34816A54C8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216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21C0AC-7E65-403C-A4E2-D9F53FB72F94}" type="datetimeFigureOut">
              <a:rPr lang="en-US" smtClean="0"/>
              <a:pPr>
                <a:defRPr/>
              </a:pPr>
              <a:t>7/13/2020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0515B-51DB-4360-9A55-E53B2998E0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734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BFC4F-E0AD-4211-9471-33F76FFF5259}" type="datetimeFigureOut">
              <a:rPr lang="en-US" smtClean="0"/>
              <a:pPr>
                <a:defRPr/>
              </a:pPr>
              <a:t>7/13/2020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7C00AC-CE86-4822-B456-29770D3D18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956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41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417"/>
            </a:lvl1pPr>
            <a:lvl2pPr>
              <a:defRPr sz="2990"/>
            </a:lvl2pPr>
            <a:lvl3pPr>
              <a:defRPr sz="2563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08"/>
            </a:lvl1pPr>
            <a:lvl2pPr marL="488155" indent="0">
              <a:buNone/>
              <a:defRPr sz="1495"/>
            </a:lvl2pPr>
            <a:lvl3pPr marL="976308" indent="0">
              <a:buNone/>
              <a:defRPr sz="1282"/>
            </a:lvl3pPr>
            <a:lvl4pPr marL="1464463" indent="0">
              <a:buNone/>
              <a:defRPr sz="1068"/>
            </a:lvl4pPr>
            <a:lvl5pPr marL="1952617" indent="0">
              <a:buNone/>
              <a:defRPr sz="1068"/>
            </a:lvl5pPr>
            <a:lvl6pPr marL="2440771" indent="0">
              <a:buNone/>
              <a:defRPr sz="1068"/>
            </a:lvl6pPr>
            <a:lvl7pPr marL="2928926" indent="0">
              <a:buNone/>
              <a:defRPr sz="1068"/>
            </a:lvl7pPr>
            <a:lvl8pPr marL="3417080" indent="0">
              <a:buNone/>
              <a:defRPr sz="1068"/>
            </a:lvl8pPr>
            <a:lvl9pPr marL="3905234" indent="0">
              <a:buNone/>
              <a:defRPr sz="106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1F305A-EEAB-4D76-81A2-AF25A35941BB}" type="datetimeFigureOut">
              <a:rPr lang="en-US" smtClean="0"/>
              <a:pPr>
                <a:defRPr/>
              </a:pPr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F68586-11AE-467B-86CB-639967AC45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953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41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417"/>
            </a:lvl1pPr>
            <a:lvl2pPr marL="488155" indent="0">
              <a:buNone/>
              <a:defRPr sz="2990"/>
            </a:lvl2pPr>
            <a:lvl3pPr marL="976308" indent="0">
              <a:buNone/>
              <a:defRPr sz="2563"/>
            </a:lvl3pPr>
            <a:lvl4pPr marL="1464463" indent="0">
              <a:buNone/>
              <a:defRPr sz="2135"/>
            </a:lvl4pPr>
            <a:lvl5pPr marL="1952617" indent="0">
              <a:buNone/>
              <a:defRPr sz="2135"/>
            </a:lvl5pPr>
            <a:lvl6pPr marL="2440771" indent="0">
              <a:buNone/>
              <a:defRPr sz="2135"/>
            </a:lvl6pPr>
            <a:lvl7pPr marL="2928926" indent="0">
              <a:buNone/>
              <a:defRPr sz="2135"/>
            </a:lvl7pPr>
            <a:lvl8pPr marL="3417080" indent="0">
              <a:buNone/>
              <a:defRPr sz="2135"/>
            </a:lvl8pPr>
            <a:lvl9pPr marL="3905234" indent="0">
              <a:buNone/>
              <a:defRPr sz="213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08"/>
            </a:lvl1pPr>
            <a:lvl2pPr marL="488155" indent="0">
              <a:buNone/>
              <a:defRPr sz="1495"/>
            </a:lvl2pPr>
            <a:lvl3pPr marL="976308" indent="0">
              <a:buNone/>
              <a:defRPr sz="1282"/>
            </a:lvl3pPr>
            <a:lvl4pPr marL="1464463" indent="0">
              <a:buNone/>
              <a:defRPr sz="1068"/>
            </a:lvl4pPr>
            <a:lvl5pPr marL="1952617" indent="0">
              <a:buNone/>
              <a:defRPr sz="1068"/>
            </a:lvl5pPr>
            <a:lvl6pPr marL="2440771" indent="0">
              <a:buNone/>
              <a:defRPr sz="1068"/>
            </a:lvl6pPr>
            <a:lvl7pPr marL="2928926" indent="0">
              <a:buNone/>
              <a:defRPr sz="1068"/>
            </a:lvl7pPr>
            <a:lvl8pPr marL="3417080" indent="0">
              <a:buNone/>
              <a:defRPr sz="1068"/>
            </a:lvl8pPr>
            <a:lvl9pPr marL="3905234" indent="0">
              <a:buNone/>
              <a:defRPr sz="106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BDD7C5-3961-44CA-9230-931242359154}" type="datetimeFigureOut">
              <a:rPr lang="en-US" smtClean="0"/>
              <a:pPr>
                <a:defRPr/>
              </a:pPr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AB700B-EB9D-4B75-8955-0E41715CA1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690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AB2D65-5D49-4EB6-AFA5-610EAC22C70A}" type="datetimeFigureOut">
              <a:rPr lang="en-US" smtClean="0"/>
              <a:pPr>
                <a:defRPr/>
              </a:pPr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0E9FE-0949-41AA-A165-2D7B2557A5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895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4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8BE1B7-2A5D-44CD-BCA8-22E524648635}" type="datetimeFigureOut">
              <a:rPr lang="en-US" smtClean="0"/>
              <a:pPr>
                <a:defRPr/>
              </a:pPr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6002E-C24A-48F5-8538-1B6DD52DE5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2245360"/>
            <a:ext cx="4191000" cy="4663440"/>
          </a:xfrm>
        </p:spPr>
        <p:txBody>
          <a:bodyPr/>
          <a:lstStyle>
            <a:lvl1pPr>
              <a:defRPr sz="3080"/>
            </a:lvl1pPr>
            <a:lvl2pPr>
              <a:defRPr sz="264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45360"/>
            <a:ext cx="4191000" cy="4663440"/>
          </a:xfrm>
        </p:spPr>
        <p:txBody>
          <a:bodyPr/>
          <a:lstStyle>
            <a:lvl1pPr>
              <a:defRPr sz="3080"/>
            </a:lvl1pPr>
            <a:lvl2pPr>
              <a:defRPr sz="264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7354F-0609-40A2-9B95-E2385B2EA5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1008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7FB53-865E-43C2-98E5-D62E95536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1272011"/>
            <a:ext cx="7543800" cy="2705947"/>
          </a:xfrm>
        </p:spPr>
        <p:txBody>
          <a:bodyPr anchor="b"/>
          <a:lstStyle>
            <a:lvl1pPr algn="ctr">
              <a:defRPr sz="49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A8B9F-DE0E-4703-9583-74F20246C6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1980"/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7BEFC-02F3-4054-93AF-4910E0EFB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7/13/2020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37D63-0839-432C-90DD-CEEF838E8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6654B-1578-4E46-B496-68F5DD86C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5645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C044F-C534-42EE-8C07-BBDA625AF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E713F-A7E4-47AF-85F2-DB98B3D38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EFD60-33A9-4DCA-AF6E-BD058C581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7/13/2020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F8338-1476-4309-8A93-15A7E74A3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838D2-2EF3-4F54-89BF-EA7DDABCE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7685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43554-A000-4483-9FDD-0D13117F8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49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C2998E-F2FD-46AB-BF3D-AD198801F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1pPr>
            <a:lvl2pPr marL="377190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2pPr>
            <a:lvl3pPr marL="754380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3pPr>
            <a:lvl4pPr marL="113157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4pPr>
            <a:lvl5pPr marL="150876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5pPr>
            <a:lvl6pPr marL="188595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6pPr>
            <a:lvl7pPr marL="226314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7pPr>
            <a:lvl8pPr marL="264033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8pPr>
            <a:lvl9pPr marL="301752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FE005-3561-430D-A028-D7F245B66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7/13/2020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42EE1-6172-4BA3-A1DE-E7A52F410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CEE12-969A-4E04-93C8-ACFA604D4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65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C95D0-718A-44FA-8BB7-385233543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F11F2-09B8-4F4F-89EA-C9AC3D9237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96F24D-8350-4B91-A75F-A5F057446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0755B5-7138-4AA8-8CBA-9B7BFE0AA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7/13/2020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4C3B8E-6E4B-4DB8-AA97-37A150BEB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53B9A-955C-4E2D-AF1B-5BE0D56FC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5744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A4DD4-8092-4E15-ACD5-ECB106119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C687F4-9B37-4D8A-A9C9-8EF71EDE2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83DCA0-4637-4249-BF5B-6605E2548D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C6003D-ACB6-45C7-9067-BAE55B9FF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26648B-FDC5-4101-B99D-0F8314D8E0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E5EA61-4711-4384-B4FC-67950F5B1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7/13/2020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8363AC-D0FB-4FCA-9964-87C5116E6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BF2BE4-228E-4F8C-9B34-B8B5283D9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929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B764B-01B9-43BA-843F-68875227B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6C1FDE-BE38-4814-A048-288E44C95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7/13/2020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6A45CB-622B-44C0-B225-CB0916140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1FD8FE-3EFA-413B-B0E0-73ACDB1E0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1711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37C6EE-B7C8-4916-B3C5-ACC4B8685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7/13/2020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302824-F3D0-467D-A0E2-9663AFD09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7F4B6-479C-4C76-91A7-32CD94178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6976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BA150-84DC-4F52-97D2-4C0DE9C88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2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6D490-432A-4F37-A5D7-70C0B26FD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2640"/>
            </a:lvl1pPr>
            <a:lvl2pPr>
              <a:defRPr sz="2310"/>
            </a:lvl2pPr>
            <a:lvl3pPr>
              <a:defRPr sz="198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00497C-AA65-47F1-B827-C1740A460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32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AF95F3-55CD-4950-B55C-4539CD1F1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7/13/2020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8BC57C-66BD-4B76-8AEC-AE946693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B3C14-BB81-46D8-AEE2-32330BF9C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6619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8C60A-C3F0-4DC5-A077-A0C450E7F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2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C9418A-4087-4AAD-A8EF-76EB7A7CE9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 marL="0" indent="0">
              <a:buNone/>
              <a:defRPr sz="2640"/>
            </a:lvl1pPr>
            <a:lvl2pPr marL="377190" indent="0">
              <a:buNone/>
              <a:defRPr sz="2310"/>
            </a:lvl2pPr>
            <a:lvl3pPr marL="754380" indent="0">
              <a:buNone/>
              <a:defRPr sz="1980"/>
            </a:lvl3pPr>
            <a:lvl4pPr marL="1131570" indent="0">
              <a:buNone/>
              <a:defRPr sz="1650"/>
            </a:lvl4pPr>
            <a:lvl5pPr marL="1508760" indent="0">
              <a:buNone/>
              <a:defRPr sz="1650"/>
            </a:lvl5pPr>
            <a:lvl6pPr marL="1885950" indent="0">
              <a:buNone/>
              <a:defRPr sz="1650"/>
            </a:lvl6pPr>
            <a:lvl7pPr marL="2263140" indent="0">
              <a:buNone/>
              <a:defRPr sz="1650"/>
            </a:lvl7pPr>
            <a:lvl8pPr marL="2640330" indent="0">
              <a:buNone/>
              <a:defRPr sz="1650"/>
            </a:lvl8pPr>
            <a:lvl9pPr marL="3017520" indent="0">
              <a:buNone/>
              <a:defRPr sz="165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AF7490-B99E-441F-924C-AB9EF48754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32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384E0-BDF4-4776-B2CC-FCAE94D87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7/13/2020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C2B97D-51F8-4144-A6A1-06D042BD2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291599-690C-470F-950C-7CE387084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571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F8EC7-A7AF-4B4C-885F-3848EAB85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AA63D8-A19B-4C5A-B76F-DC5FC863EE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A0374-1508-4498-B25B-C781DF471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7/13/2020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F56B6-726C-449B-A38F-5B07F6FF5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694AC-4687-4A42-B8B4-9F7C0C0FC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838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C4FC2-03E9-4517-865A-7F8BD18D98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39870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EE7E3D-DEBF-443A-B805-C8FC901C8B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FF1509-BE90-4DF7-A30B-2D53762D8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6500A-5496-48D8-A52F-62DD48D3A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7/13/2020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86E3E-4710-4796-8F9A-4B59BD3C3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796E3-036B-46B9-A409-D125F9F50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0860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3139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30F4-DB56-AF46-9282-85B38FA8AB0A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EE23-BFAD-4C49-BC67-BFEAF34F1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13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AA5B-3BAE-C046-98B3-D6678230DBD8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EDF8-7479-9245-9B34-097FA22FA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698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6267-1F8D-3F42-B976-1929B08E8845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970ED-EDB6-AC46-97BA-9C70DCC45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58138"/>
      </p:ext>
    </p:extLst>
  </p:cSld>
  <p:clrMapOvr>
    <a:masterClrMapping/>
  </p:clrMapOvr>
  <p:transition spd="slow" advClick="0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D1629-EEA9-403B-A7C3-5755DD2ED4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483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2077F-515C-43C8-AA79-B91D2784CE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889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7A428-373A-4273-B45F-C5BAED69A3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6587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A2552-7E71-4E0D-A225-BCF3FE4017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566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4380" y="690880"/>
            <a:ext cx="854964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380" y="2245360"/>
            <a:ext cx="8549640" cy="46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4380" y="7081520"/>
            <a:ext cx="20955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4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620" y="7081520"/>
            <a:ext cx="318516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54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520" y="7081520"/>
            <a:ext cx="20955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40"/>
            </a:lvl1pPr>
          </a:lstStyle>
          <a:p>
            <a:pPr>
              <a:defRPr/>
            </a:pPr>
            <a:fld id="{7B1B9529-ED7B-4569-A68D-D416B66FE5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  <p:sldLayoutId id="214748417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" pitchFamily="18" charset="0"/>
        </a:defRPr>
      </a:lvl5pPr>
      <a:lvl6pPr marL="502920" algn="ctr" rtl="0" fontAlgn="base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" pitchFamily="18" charset="0"/>
        </a:defRPr>
      </a:lvl6pPr>
      <a:lvl7pPr marL="1005840" algn="ctr" rtl="0" fontAlgn="base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" pitchFamily="18" charset="0"/>
        </a:defRPr>
      </a:lvl7pPr>
      <a:lvl8pPr marL="1508760" algn="ctr" rtl="0" fontAlgn="base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" pitchFamily="18" charset="0"/>
        </a:defRPr>
      </a:lvl8pPr>
      <a:lvl9pPr marL="2011680" algn="ctr" rtl="0" fontAlgn="base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" pitchFamily="18" charset="0"/>
        </a:defRPr>
      </a:lvl9pPr>
    </p:titleStyle>
    <p:bodyStyle>
      <a:lvl1pPr marL="377190" indent="-377190" algn="l" rtl="0" eaLnBrk="0" fontAlgn="base" hangingPunct="0">
        <a:spcBef>
          <a:spcPct val="20000"/>
        </a:spcBef>
        <a:spcAft>
          <a:spcPct val="0"/>
        </a:spcAft>
        <a:buChar char="•"/>
        <a:defRPr sz="3520">
          <a:solidFill>
            <a:schemeClr val="tx1"/>
          </a:solidFill>
          <a:latin typeface="+mn-lt"/>
          <a:ea typeface="+mn-ea"/>
          <a:cs typeface="+mn-cs"/>
        </a:defRPr>
      </a:lvl1pPr>
      <a:lvl2pPr marL="817245" indent="-314325" algn="l" rtl="0" eaLnBrk="0" fontAlgn="base" hangingPunct="0">
        <a:spcBef>
          <a:spcPct val="20000"/>
        </a:spcBef>
        <a:spcAft>
          <a:spcPct val="0"/>
        </a:spcAft>
        <a:buChar char="–"/>
        <a:defRPr sz="3080">
          <a:solidFill>
            <a:schemeClr val="tx1"/>
          </a:solidFill>
          <a:latin typeface="+mn-lt"/>
        </a:defRPr>
      </a:lvl2pPr>
      <a:lvl3pPr marL="1257300" indent="-251460" algn="l" rtl="0" eaLnBrk="0" fontAlgn="base" hangingPunct="0">
        <a:spcBef>
          <a:spcPct val="20000"/>
        </a:spcBef>
        <a:spcAft>
          <a:spcPct val="0"/>
        </a:spcAft>
        <a:buChar char="•"/>
        <a:defRPr sz="2640">
          <a:solidFill>
            <a:schemeClr val="tx1"/>
          </a:solidFill>
          <a:latin typeface="+mn-lt"/>
        </a:defRPr>
      </a:lvl3pPr>
      <a:lvl4pPr marL="1760220" indent="-25146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63140" indent="-25146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66060" indent="-25146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268980" indent="-25146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771900" indent="-25146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274820" indent="-25146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1B9529-ED7B-4569-A68D-D416B66FE54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58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  <p:sldLayoutId id="2147484192" r:id="rId12"/>
    <p:sldLayoutId id="2147484194" r:id="rId13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9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351D5-F168-4792-8FD5-2A9C4C4B81C3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D0656-C590-4AEC-93E2-D0B225AC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4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1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1B9529-ED7B-4569-A68D-D416B66FE54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7418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</p:sldLayoutIdLst>
  <p:txStyles>
    <p:titleStyle>
      <a:lvl1pPr algn="l" defTabSz="976308" rtl="0" eaLnBrk="1" latinLnBrk="0" hangingPunct="1">
        <a:lnSpc>
          <a:spcPct val="90000"/>
        </a:lnSpc>
        <a:spcBef>
          <a:spcPct val="0"/>
        </a:spcBef>
        <a:buNone/>
        <a:defRPr sz="46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077" indent="-244077" algn="l" defTabSz="976308" rtl="0" eaLnBrk="1" latinLnBrk="0" hangingPunct="1">
        <a:lnSpc>
          <a:spcPct val="90000"/>
        </a:lnSpc>
        <a:spcBef>
          <a:spcPts val="1068"/>
        </a:spcBef>
        <a:buFont typeface="Arial" panose="020B0604020202020204" pitchFamily="34" charset="0"/>
        <a:buChar char="•"/>
        <a:defRPr sz="2990" kern="1200">
          <a:solidFill>
            <a:schemeClr val="tx1"/>
          </a:solidFill>
          <a:latin typeface="+mn-lt"/>
          <a:ea typeface="+mn-ea"/>
          <a:cs typeface="+mn-cs"/>
        </a:defRPr>
      </a:lvl1pPr>
      <a:lvl2pPr marL="732232" indent="-244077" algn="l" defTabSz="976308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3" kern="1200">
          <a:solidFill>
            <a:schemeClr val="tx1"/>
          </a:solidFill>
          <a:latin typeface="+mn-lt"/>
          <a:ea typeface="+mn-ea"/>
          <a:cs typeface="+mn-cs"/>
        </a:defRPr>
      </a:lvl2pPr>
      <a:lvl3pPr marL="1220386" indent="-244077" algn="l" defTabSz="976308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3pPr>
      <a:lvl4pPr marL="1708540" indent="-244077" algn="l" defTabSz="976308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2" kern="1200">
          <a:solidFill>
            <a:schemeClr val="tx1"/>
          </a:solidFill>
          <a:latin typeface="+mn-lt"/>
          <a:ea typeface="+mn-ea"/>
          <a:cs typeface="+mn-cs"/>
        </a:defRPr>
      </a:lvl4pPr>
      <a:lvl5pPr marL="2196695" indent="-244077" algn="l" defTabSz="976308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2" kern="1200">
          <a:solidFill>
            <a:schemeClr val="tx1"/>
          </a:solidFill>
          <a:latin typeface="+mn-lt"/>
          <a:ea typeface="+mn-ea"/>
          <a:cs typeface="+mn-cs"/>
        </a:defRPr>
      </a:lvl5pPr>
      <a:lvl6pPr marL="2684848" indent="-244077" algn="l" defTabSz="976308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2" kern="1200">
          <a:solidFill>
            <a:schemeClr val="tx1"/>
          </a:solidFill>
          <a:latin typeface="+mn-lt"/>
          <a:ea typeface="+mn-ea"/>
          <a:cs typeface="+mn-cs"/>
        </a:defRPr>
      </a:lvl6pPr>
      <a:lvl7pPr marL="3173003" indent="-244077" algn="l" defTabSz="976308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2" kern="1200">
          <a:solidFill>
            <a:schemeClr val="tx1"/>
          </a:solidFill>
          <a:latin typeface="+mn-lt"/>
          <a:ea typeface="+mn-ea"/>
          <a:cs typeface="+mn-cs"/>
        </a:defRPr>
      </a:lvl7pPr>
      <a:lvl8pPr marL="3661158" indent="-244077" algn="l" defTabSz="976308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2" kern="1200">
          <a:solidFill>
            <a:schemeClr val="tx1"/>
          </a:solidFill>
          <a:latin typeface="+mn-lt"/>
          <a:ea typeface="+mn-ea"/>
          <a:cs typeface="+mn-cs"/>
        </a:defRPr>
      </a:lvl8pPr>
      <a:lvl9pPr marL="4149311" indent="-244077" algn="l" defTabSz="976308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6308" rtl="0" eaLnBrk="1" latinLnBrk="0" hangingPunct="1">
        <a:defRPr sz="1922" kern="1200">
          <a:solidFill>
            <a:schemeClr val="tx1"/>
          </a:solidFill>
          <a:latin typeface="+mn-lt"/>
          <a:ea typeface="+mn-ea"/>
          <a:cs typeface="+mn-cs"/>
        </a:defRPr>
      </a:lvl1pPr>
      <a:lvl2pPr marL="488155" algn="l" defTabSz="976308" rtl="0" eaLnBrk="1" latinLnBrk="0" hangingPunct="1">
        <a:defRPr sz="1922" kern="1200">
          <a:solidFill>
            <a:schemeClr val="tx1"/>
          </a:solidFill>
          <a:latin typeface="+mn-lt"/>
          <a:ea typeface="+mn-ea"/>
          <a:cs typeface="+mn-cs"/>
        </a:defRPr>
      </a:lvl2pPr>
      <a:lvl3pPr marL="976308" algn="l" defTabSz="976308" rtl="0" eaLnBrk="1" latinLnBrk="0" hangingPunct="1">
        <a:defRPr sz="1922" kern="1200">
          <a:solidFill>
            <a:schemeClr val="tx1"/>
          </a:solidFill>
          <a:latin typeface="+mn-lt"/>
          <a:ea typeface="+mn-ea"/>
          <a:cs typeface="+mn-cs"/>
        </a:defRPr>
      </a:lvl3pPr>
      <a:lvl4pPr marL="1464463" algn="l" defTabSz="976308" rtl="0" eaLnBrk="1" latinLnBrk="0" hangingPunct="1">
        <a:defRPr sz="1922" kern="1200">
          <a:solidFill>
            <a:schemeClr val="tx1"/>
          </a:solidFill>
          <a:latin typeface="+mn-lt"/>
          <a:ea typeface="+mn-ea"/>
          <a:cs typeface="+mn-cs"/>
        </a:defRPr>
      </a:lvl4pPr>
      <a:lvl5pPr marL="1952617" algn="l" defTabSz="976308" rtl="0" eaLnBrk="1" latinLnBrk="0" hangingPunct="1">
        <a:defRPr sz="1922" kern="1200">
          <a:solidFill>
            <a:schemeClr val="tx1"/>
          </a:solidFill>
          <a:latin typeface="+mn-lt"/>
          <a:ea typeface="+mn-ea"/>
          <a:cs typeface="+mn-cs"/>
        </a:defRPr>
      </a:lvl5pPr>
      <a:lvl6pPr marL="2440771" algn="l" defTabSz="976308" rtl="0" eaLnBrk="1" latinLnBrk="0" hangingPunct="1">
        <a:defRPr sz="1922" kern="1200">
          <a:solidFill>
            <a:schemeClr val="tx1"/>
          </a:solidFill>
          <a:latin typeface="+mn-lt"/>
          <a:ea typeface="+mn-ea"/>
          <a:cs typeface="+mn-cs"/>
        </a:defRPr>
      </a:lvl6pPr>
      <a:lvl7pPr marL="2928926" algn="l" defTabSz="976308" rtl="0" eaLnBrk="1" latinLnBrk="0" hangingPunct="1">
        <a:defRPr sz="1922" kern="1200">
          <a:solidFill>
            <a:schemeClr val="tx1"/>
          </a:solidFill>
          <a:latin typeface="+mn-lt"/>
          <a:ea typeface="+mn-ea"/>
          <a:cs typeface="+mn-cs"/>
        </a:defRPr>
      </a:lvl7pPr>
      <a:lvl8pPr marL="3417080" algn="l" defTabSz="976308" rtl="0" eaLnBrk="1" latinLnBrk="0" hangingPunct="1">
        <a:defRPr sz="1922" kern="1200">
          <a:solidFill>
            <a:schemeClr val="tx1"/>
          </a:solidFill>
          <a:latin typeface="+mn-lt"/>
          <a:ea typeface="+mn-ea"/>
          <a:cs typeface="+mn-cs"/>
        </a:defRPr>
      </a:lvl8pPr>
      <a:lvl9pPr marL="3905234" algn="l" defTabSz="976308" rtl="0" eaLnBrk="1" latinLnBrk="0" hangingPunct="1">
        <a:defRPr sz="19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4C06A8-67A1-4358-A401-D0988AC4F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9FC2E2-12A7-4562-9071-6EF2F4B75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D24BD-52C7-4030-9F2E-562D93F960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25F8B-BD23-4CCD-BAB3-15C4FA0D1C66}" type="datetimeFigureOut">
              <a:rPr lang="en-US" smtClean="0"/>
              <a:t>7/13/2020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8FC2B-DE39-4741-9BD2-F1D2132E1B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6EC88-D608-46F6-BE81-44E69D302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8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</p:sldLayoutIdLst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9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E30F4-DB56-AF46-9282-85B38FA8AB0A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AEE23-BFAD-4C49-BC67-BFEAF34F1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07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8" r:id="rId1"/>
    <p:sldLayoutId id="2147484249" r:id="rId2"/>
    <p:sldLayoutId id="2147484250" r:id="rId3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838200" y="1447800"/>
            <a:ext cx="8569205" cy="456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9680" b="1" dirty="0">
                <a:solidFill>
                  <a:schemeClr val="bg1"/>
                </a:solidFill>
              </a:rPr>
              <a:t>National </a:t>
            </a:r>
            <a:br>
              <a:rPr lang="en-US" altLang="en-US" sz="9680" b="1" dirty="0">
                <a:solidFill>
                  <a:schemeClr val="bg1"/>
                </a:solidFill>
              </a:rPr>
            </a:br>
            <a:r>
              <a:rPr lang="en-US" altLang="en-US" sz="9680" b="1" dirty="0">
                <a:solidFill>
                  <a:schemeClr val="bg1"/>
                </a:solidFill>
              </a:rPr>
              <a:t>Economic &amp; </a:t>
            </a:r>
            <a:br>
              <a:rPr lang="en-US" altLang="en-US" sz="9680" b="1" dirty="0">
                <a:solidFill>
                  <a:schemeClr val="bg1"/>
                </a:solidFill>
              </a:rPr>
            </a:br>
            <a:r>
              <a:rPr lang="en-US" altLang="en-US" sz="9680" b="1" dirty="0">
                <a:solidFill>
                  <a:schemeClr val="bg1"/>
                </a:solidFill>
              </a:rPr>
              <a:t>Housing Trends</a:t>
            </a:r>
            <a:endParaRPr lang="en-US" altLang="en-US" sz="308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30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E24582-FC87-41CD-B5B8-2C163C266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378" y="152400"/>
            <a:ext cx="7451390" cy="74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43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30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BFF0E8-C0CB-4041-A65E-EAB3244DE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95250"/>
            <a:ext cx="7391400" cy="750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06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A5E749-57DE-492B-BD78-6F6D19B49A93}"/>
              </a:ext>
            </a:extLst>
          </p:cNvPr>
          <p:cNvSpPr/>
          <p:nvPr/>
        </p:nvSpPr>
        <p:spPr>
          <a:xfrm>
            <a:off x="0" y="114300"/>
            <a:ext cx="10058400" cy="75438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8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A4DD33F-7D2E-4C9D-9071-E3CA53EEB9ED}"/>
              </a:ext>
            </a:extLst>
          </p:cNvPr>
          <p:cNvGraphicFramePr/>
          <p:nvPr/>
        </p:nvGraphicFramePr>
        <p:xfrm>
          <a:off x="440761" y="532460"/>
          <a:ext cx="9278591" cy="6498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C89F6862-F37B-40D6-8A1B-83E1408425CA}"/>
              </a:ext>
            </a:extLst>
          </p:cNvPr>
          <p:cNvSpPr/>
          <p:nvPr/>
        </p:nvSpPr>
        <p:spPr>
          <a:xfrm>
            <a:off x="6227167" y="5376119"/>
            <a:ext cx="3390473" cy="904863"/>
          </a:xfrm>
          <a:prstGeom prst="rect">
            <a:avLst/>
          </a:prstGeom>
          <a:solidFill>
            <a:srgbClr val="2F393F"/>
          </a:solidFill>
        </p:spPr>
        <p:txBody>
          <a:bodyPr wrap="square">
            <a:spAutoFit/>
          </a:bodyPr>
          <a:lstStyle/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60" dirty="0">
                <a:solidFill>
                  <a:prstClr val="white"/>
                </a:solidFill>
                <a:latin typeface="Open Sans"/>
              </a:rPr>
              <a:t>Weekly showings normalized </a:t>
            </a:r>
          </a:p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60" dirty="0">
                <a:solidFill>
                  <a:prstClr val="white"/>
                </a:solidFill>
                <a:latin typeface="Open Sans"/>
              </a:rPr>
              <a:t>to the first calendar week of </a:t>
            </a:r>
          </a:p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60" dirty="0">
                <a:solidFill>
                  <a:prstClr val="white"/>
                </a:solidFill>
                <a:latin typeface="Open Sans"/>
              </a:rPr>
              <a:t>January</a:t>
            </a:r>
            <a:r>
              <a:rPr lang="en-US" sz="1760" u="sng" dirty="0">
                <a:solidFill>
                  <a:prstClr val="white"/>
                </a:solidFill>
                <a:latin typeface="Open Sans"/>
              </a:rPr>
              <a:t>,</a:t>
            </a:r>
            <a:r>
              <a:rPr lang="en-US" sz="1760" dirty="0">
                <a:solidFill>
                  <a:prstClr val="white"/>
                </a:solidFill>
                <a:latin typeface="Open Sans"/>
              </a:rPr>
              <a:t> 7-day moving average. </a:t>
            </a:r>
            <a:endParaRPr lang="en-US" sz="176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85F25F-A80E-453E-9293-1DC5E9706EC7}"/>
              </a:ext>
            </a:extLst>
          </p:cNvPr>
          <p:cNvSpPr/>
          <p:nvPr/>
        </p:nvSpPr>
        <p:spPr>
          <a:xfrm>
            <a:off x="870221" y="850330"/>
            <a:ext cx="5955930" cy="701731"/>
          </a:xfrm>
          <a:prstGeom prst="rect">
            <a:avLst/>
          </a:prstGeom>
          <a:solidFill>
            <a:srgbClr val="2F393F"/>
          </a:solidFill>
        </p:spPr>
        <p:txBody>
          <a:bodyPr wrap="square">
            <a:spAutoFit/>
          </a:bodyPr>
          <a:lstStyle/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960" dirty="0">
                <a:solidFill>
                  <a:prstClr val="white"/>
                </a:solidFill>
                <a:latin typeface="Calibri" panose="020F0502020204030204"/>
              </a:rPr>
              <a:t>Showings in North America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DF3EB8-6FFB-4813-AACE-736F4F376CF0}"/>
              </a:ext>
            </a:extLst>
          </p:cNvPr>
          <p:cNvSpPr txBox="1"/>
          <p:nvPr/>
        </p:nvSpPr>
        <p:spPr>
          <a:xfrm>
            <a:off x="8127723" y="7054455"/>
            <a:ext cx="1571905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980" dirty="0">
                <a:solidFill>
                  <a:prstClr val="white">
                    <a:lumMod val="75000"/>
                  </a:prstClr>
                </a:solidFill>
                <a:latin typeface="Calibri" panose="020F0502020204030204"/>
              </a:rPr>
              <a:t>ShowingTime</a:t>
            </a:r>
          </a:p>
        </p:txBody>
      </p:sp>
    </p:spTree>
    <p:extLst>
      <p:ext uri="{BB962C8B-B14F-4D97-AF65-F5344CB8AC3E}">
        <p14:creationId xmlns:p14="http://schemas.microsoft.com/office/powerpoint/2010/main" val="1328183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E4DBC-C11B-40A4-A4DA-3F6B6BDD82EC}"/>
              </a:ext>
            </a:extLst>
          </p:cNvPr>
          <p:cNvSpPr txBox="1"/>
          <p:nvPr/>
        </p:nvSpPr>
        <p:spPr>
          <a:xfrm>
            <a:off x="-1" y="5384705"/>
            <a:ext cx="10058395" cy="634020"/>
          </a:xfrm>
          <a:prstGeom prst="rect">
            <a:avLst/>
          </a:prstGeom>
          <a:noFill/>
          <a:ln>
            <a:solidFill>
              <a:srgbClr val="FD8700"/>
            </a:solidFill>
          </a:ln>
        </p:spPr>
        <p:txBody>
          <a:bodyPr wrap="square" rtlCol="0">
            <a:spAutoFit/>
          </a:bodyPr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520" i="1" dirty="0" err="1">
                <a:solidFill>
                  <a:srgbClr val="FD8700"/>
                </a:solidFill>
                <a:latin typeface="Calibri" panose="020F0502020204030204"/>
              </a:rPr>
              <a:t>ShowingTime</a:t>
            </a:r>
            <a:r>
              <a:rPr lang="en-US" sz="3520" dirty="0" err="1">
                <a:solidFill>
                  <a:srgbClr val="FD8700"/>
                </a:solidFill>
                <a:latin typeface="Calibri" panose="020F0502020204030204"/>
              </a:rPr>
              <a:t>’s</a:t>
            </a:r>
            <a:r>
              <a:rPr lang="en-US" sz="3520" dirty="0">
                <a:solidFill>
                  <a:srgbClr val="FD8700"/>
                </a:solidFill>
                <a:latin typeface="Calibri" panose="020F0502020204030204"/>
              </a:rPr>
              <a:t>  Showing Index  June 22</a:t>
            </a:r>
            <a:r>
              <a:rPr lang="en-US" sz="3520" baseline="30000" dirty="0">
                <a:solidFill>
                  <a:srgbClr val="FD8700"/>
                </a:solidFill>
                <a:latin typeface="Calibri" panose="020F0502020204030204"/>
              </a:rPr>
              <a:t>nd</a:t>
            </a:r>
            <a:r>
              <a:rPr lang="en-US" sz="3520" dirty="0">
                <a:solidFill>
                  <a:srgbClr val="FD8700"/>
                </a:solidFill>
                <a:latin typeface="Calibri" panose="020F0502020204030204"/>
              </a:rPr>
              <a:t>, 2020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3F1540-836A-49DC-8972-AC5F3BA6C018}"/>
              </a:ext>
            </a:extLst>
          </p:cNvPr>
          <p:cNvSpPr txBox="1"/>
          <p:nvPr/>
        </p:nvSpPr>
        <p:spPr>
          <a:xfrm>
            <a:off x="0" y="498555"/>
            <a:ext cx="10058400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80" dirty="0">
                <a:solidFill>
                  <a:prstClr val="white"/>
                </a:solidFill>
                <a:latin typeface="Calibri" panose="020F0502020204030204"/>
              </a:rPr>
              <a:t>Year-Over-Year</a:t>
            </a:r>
            <a:r>
              <a:rPr lang="en-US" sz="3080" dirty="0">
                <a:solidFill>
                  <a:srgbClr val="FD8700"/>
                </a:solidFill>
                <a:latin typeface="Calibri" panose="020F0502020204030204"/>
              </a:rPr>
              <a:t> Change in Buyer Viewing Appointments </a:t>
            </a:r>
          </a:p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80" i="1" dirty="0">
                <a:solidFill>
                  <a:srgbClr val="FD8700"/>
                </a:solidFill>
                <a:latin typeface="Calibri" panose="020F0502020204030204"/>
              </a:rPr>
              <a:t>Virtual and In-Person Combined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1B58D40-023B-4511-996C-96CD9E1E3AAD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5029197" y="6018725"/>
            <a:ext cx="0" cy="1639374"/>
          </a:xfrm>
          <a:prstGeom prst="line">
            <a:avLst/>
          </a:prstGeom>
          <a:ln w="38100">
            <a:solidFill>
              <a:srgbClr val="FD87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D0832B-A8F0-44D5-BDB7-359210545B44}"/>
              </a:ext>
            </a:extLst>
          </p:cNvPr>
          <p:cNvCxnSpPr>
            <a:cxnSpLocks/>
          </p:cNvCxnSpPr>
          <p:nvPr/>
        </p:nvCxnSpPr>
        <p:spPr>
          <a:xfrm>
            <a:off x="7502361" y="6027958"/>
            <a:ext cx="0" cy="1630142"/>
          </a:xfrm>
          <a:prstGeom prst="line">
            <a:avLst/>
          </a:prstGeom>
          <a:ln w="38100">
            <a:solidFill>
              <a:srgbClr val="FD87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7B287B-A632-416A-BC38-C9A37CEC5D16}"/>
              </a:ext>
            </a:extLst>
          </p:cNvPr>
          <p:cNvCxnSpPr>
            <a:cxnSpLocks/>
          </p:cNvCxnSpPr>
          <p:nvPr/>
        </p:nvCxnSpPr>
        <p:spPr>
          <a:xfrm>
            <a:off x="2495763" y="6027957"/>
            <a:ext cx="0" cy="1630143"/>
          </a:xfrm>
          <a:prstGeom prst="line">
            <a:avLst/>
          </a:prstGeom>
          <a:ln w="38100">
            <a:solidFill>
              <a:srgbClr val="FD87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0B5C5D0-8FAC-42EF-9950-6569D3C94838}"/>
              </a:ext>
            </a:extLst>
          </p:cNvPr>
          <p:cNvSpPr txBox="1"/>
          <p:nvPr/>
        </p:nvSpPr>
        <p:spPr>
          <a:xfrm>
            <a:off x="279990" y="6247125"/>
            <a:ext cx="2023053" cy="1175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520" dirty="0">
                <a:solidFill>
                  <a:prstClr val="white"/>
                </a:solidFill>
                <a:latin typeface="Calibri" panose="020F0502020204030204"/>
              </a:rPr>
              <a:t>Northeast</a:t>
            </a:r>
          </a:p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520" dirty="0">
                <a:solidFill>
                  <a:prstClr val="white"/>
                </a:solidFill>
                <a:latin typeface="Calibri" panose="020F0502020204030204"/>
              </a:rPr>
              <a:t>+19.6%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E4D82A-B359-4031-80AF-9CF1A0040C86}"/>
              </a:ext>
            </a:extLst>
          </p:cNvPr>
          <p:cNvSpPr txBox="1"/>
          <p:nvPr/>
        </p:nvSpPr>
        <p:spPr>
          <a:xfrm>
            <a:off x="3033111" y="6224523"/>
            <a:ext cx="1532792" cy="1175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520" dirty="0">
                <a:solidFill>
                  <a:prstClr val="white"/>
                </a:solidFill>
                <a:latin typeface="Calibri" panose="020F0502020204030204"/>
              </a:rPr>
              <a:t>South</a:t>
            </a:r>
          </a:p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520" dirty="0">
                <a:solidFill>
                  <a:prstClr val="white"/>
                </a:solidFill>
                <a:latin typeface="Calibri" panose="020F0502020204030204"/>
              </a:rPr>
              <a:t>+23.2%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5566AA-2104-4CCF-BBFF-8F735C7B3EC3}"/>
              </a:ext>
            </a:extLst>
          </p:cNvPr>
          <p:cNvSpPr txBox="1"/>
          <p:nvPr/>
        </p:nvSpPr>
        <p:spPr>
          <a:xfrm>
            <a:off x="5418700" y="6257212"/>
            <a:ext cx="1777025" cy="1175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520" dirty="0">
                <a:solidFill>
                  <a:prstClr val="white"/>
                </a:solidFill>
                <a:latin typeface="Calibri" panose="020F0502020204030204"/>
              </a:rPr>
              <a:t>Midwest</a:t>
            </a:r>
          </a:p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520" dirty="0">
                <a:solidFill>
                  <a:prstClr val="white"/>
                </a:solidFill>
                <a:latin typeface="Calibri" panose="020F0502020204030204"/>
              </a:rPr>
              <a:t>+20.1%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C50595-3C1D-4D88-B132-A9E780F7885D}"/>
              </a:ext>
            </a:extLst>
          </p:cNvPr>
          <p:cNvSpPr txBox="1"/>
          <p:nvPr/>
        </p:nvSpPr>
        <p:spPr>
          <a:xfrm>
            <a:off x="7987621" y="6224523"/>
            <a:ext cx="1532792" cy="1175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520" dirty="0">
                <a:solidFill>
                  <a:prstClr val="white"/>
                </a:solidFill>
                <a:latin typeface="Calibri" panose="020F0502020204030204"/>
              </a:rPr>
              <a:t>West</a:t>
            </a:r>
          </a:p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520" dirty="0">
                <a:solidFill>
                  <a:prstClr val="white"/>
                </a:solidFill>
                <a:latin typeface="Calibri" panose="020F0502020204030204"/>
              </a:rPr>
              <a:t>+19.6%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9A9DFE3-63D4-4438-86B0-5CB5F90186CB}"/>
              </a:ext>
            </a:extLst>
          </p:cNvPr>
          <p:cNvGrpSpPr/>
          <p:nvPr/>
        </p:nvGrpSpPr>
        <p:grpSpPr>
          <a:xfrm>
            <a:off x="0" y="1719126"/>
            <a:ext cx="10058400" cy="3092176"/>
            <a:chOff x="0" y="1407563"/>
            <a:chExt cx="9144000" cy="281106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88338B-5D8D-4D61-8A41-DF9812D05B8B}"/>
                </a:ext>
              </a:extLst>
            </p:cNvPr>
            <p:cNvSpPr txBox="1"/>
            <p:nvPr/>
          </p:nvSpPr>
          <p:spPr>
            <a:xfrm>
              <a:off x="0" y="1407563"/>
              <a:ext cx="9144000" cy="1561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0292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0560" dirty="0">
                  <a:solidFill>
                    <a:prstClr val="white"/>
                  </a:solidFill>
                  <a:latin typeface="Calibri" panose="020F0502020204030204"/>
                </a:rPr>
                <a:t>NATIONAL</a:t>
              </a:r>
              <a:r>
                <a:rPr lang="en-US" sz="9680" dirty="0">
                  <a:solidFill>
                    <a:prstClr val="white"/>
                  </a:solidFill>
                  <a:latin typeface="Calibri" panose="020F0502020204030204"/>
                </a:rPr>
                <a:t> 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0E2CDE-12E0-4C4D-90B4-435B0D5A10E7}"/>
                </a:ext>
              </a:extLst>
            </p:cNvPr>
            <p:cNvSpPr txBox="1"/>
            <p:nvPr/>
          </p:nvSpPr>
          <p:spPr>
            <a:xfrm>
              <a:off x="2268875" y="2657366"/>
              <a:ext cx="4577136" cy="15612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50292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60" dirty="0">
                  <a:solidFill>
                    <a:prstClr val="white"/>
                  </a:solidFill>
                  <a:latin typeface="Calibri" panose="020F0502020204030204"/>
                </a:rPr>
                <a:t>+21.4%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2775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29E617-D003-4535-892F-9939D98B88C9}"/>
              </a:ext>
            </a:extLst>
          </p:cNvPr>
          <p:cNvSpPr/>
          <p:nvPr/>
        </p:nvSpPr>
        <p:spPr>
          <a:xfrm>
            <a:off x="0" y="114300"/>
            <a:ext cx="10058400" cy="75438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8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01CF7DB-519D-4783-9876-D7EDB264AFF2}"/>
              </a:ext>
            </a:extLst>
          </p:cNvPr>
          <p:cNvCxnSpPr>
            <a:cxnSpLocks/>
            <a:stCxn id="2" idx="0"/>
            <a:endCxn id="2" idx="2"/>
          </p:cNvCxnSpPr>
          <p:nvPr/>
        </p:nvCxnSpPr>
        <p:spPr>
          <a:xfrm>
            <a:off x="5029200" y="114300"/>
            <a:ext cx="0" cy="7543800"/>
          </a:xfrm>
          <a:prstGeom prst="line">
            <a:avLst/>
          </a:prstGeom>
          <a:ln w="38100">
            <a:solidFill>
              <a:srgbClr val="FD87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F387F8F-6059-483C-A23A-D61BF7A755AD}"/>
              </a:ext>
            </a:extLst>
          </p:cNvPr>
          <p:cNvCxnSpPr>
            <a:cxnSpLocks/>
            <a:stCxn id="2" idx="1"/>
            <a:endCxn id="2" idx="3"/>
          </p:cNvCxnSpPr>
          <p:nvPr/>
        </p:nvCxnSpPr>
        <p:spPr>
          <a:xfrm>
            <a:off x="0" y="3886200"/>
            <a:ext cx="10058400" cy="0"/>
          </a:xfrm>
          <a:prstGeom prst="line">
            <a:avLst/>
          </a:prstGeom>
          <a:ln w="38100">
            <a:solidFill>
              <a:srgbClr val="FD87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D5793E3-386E-46E2-B7A3-E5CEA7730622}"/>
              </a:ext>
            </a:extLst>
          </p:cNvPr>
          <p:cNvSpPr txBox="1"/>
          <p:nvPr/>
        </p:nvSpPr>
        <p:spPr>
          <a:xfrm>
            <a:off x="3728918" y="3691151"/>
            <a:ext cx="2837059" cy="430887"/>
          </a:xfrm>
          <a:prstGeom prst="rect">
            <a:avLst/>
          </a:prstGeom>
          <a:solidFill>
            <a:srgbClr val="2C363C"/>
          </a:solidFill>
          <a:ln>
            <a:solidFill>
              <a:srgbClr val="FD8700"/>
            </a:solidFill>
          </a:ln>
        </p:spPr>
        <p:txBody>
          <a:bodyPr wrap="none" rtlCol="0">
            <a:spAutoFit/>
          </a:bodyPr>
          <a:lstStyle/>
          <a:p>
            <a:pPr algn="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CBD5D8"/>
                </a:solidFill>
                <a:latin typeface="Calibri" panose="020F0502020204030204"/>
              </a:rPr>
              <a:t>Zillow’s July 2</a:t>
            </a:r>
            <a:r>
              <a:rPr lang="en-US" sz="2200" baseline="30000" dirty="0">
                <a:solidFill>
                  <a:srgbClr val="CBD5D8"/>
                </a:solidFill>
                <a:latin typeface="Calibri" panose="020F0502020204030204"/>
              </a:rPr>
              <a:t>nd</a:t>
            </a:r>
            <a:r>
              <a:rPr lang="en-US" sz="2200" dirty="0">
                <a:solidFill>
                  <a:srgbClr val="CBD5D8"/>
                </a:solidFill>
                <a:latin typeface="Calibri" panose="020F0502020204030204"/>
              </a:rPr>
              <a:t>  Report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F568C1-7588-4220-818D-1163F567C55C}"/>
              </a:ext>
            </a:extLst>
          </p:cNvPr>
          <p:cNvSpPr/>
          <p:nvPr/>
        </p:nvSpPr>
        <p:spPr>
          <a:xfrm>
            <a:off x="621783" y="726698"/>
            <a:ext cx="3938899" cy="2203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50292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2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Newly Pending Sales</a:t>
            </a:r>
          </a:p>
          <a:p>
            <a:pPr algn="ctr" defTabSz="50292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940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 18.8% </a:t>
            </a:r>
          </a:p>
          <a:p>
            <a:pPr algn="ctr" defTabSz="50292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20" dirty="0">
                <a:solidFill>
                  <a:prstClr val="white">
                    <a:lumMod val="8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Month-Over-Month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CF0354-FED0-408B-AEC5-1549205F4D72}"/>
              </a:ext>
            </a:extLst>
          </p:cNvPr>
          <p:cNvSpPr/>
          <p:nvPr/>
        </p:nvSpPr>
        <p:spPr>
          <a:xfrm>
            <a:off x="5578453" y="736118"/>
            <a:ext cx="3831562" cy="2203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50292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2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Listings Taken</a:t>
            </a:r>
          </a:p>
          <a:p>
            <a:pPr algn="ctr" defTabSz="50292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940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 5.2% </a:t>
            </a:r>
          </a:p>
          <a:p>
            <a:pPr algn="ctr" defTabSz="50292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20" dirty="0">
                <a:solidFill>
                  <a:prstClr val="white">
                    <a:lumMod val="8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Month-Over-Month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F0C33A-3E22-4287-81BD-4BD62B541028}"/>
              </a:ext>
            </a:extLst>
          </p:cNvPr>
          <p:cNvSpPr/>
          <p:nvPr/>
        </p:nvSpPr>
        <p:spPr>
          <a:xfrm>
            <a:off x="595010" y="4510955"/>
            <a:ext cx="4237314" cy="2203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50292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2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Listings</a:t>
            </a:r>
          </a:p>
          <a:p>
            <a:pPr algn="ctr" defTabSz="50292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94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 20.7% </a:t>
            </a:r>
          </a:p>
          <a:p>
            <a:pPr algn="ctr" defTabSz="50292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20" dirty="0">
                <a:solidFill>
                  <a:prstClr val="white">
                    <a:lumMod val="8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Year-Over-Year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5F4268-8C6B-49E9-82A4-3E63EDC578B4}"/>
              </a:ext>
            </a:extLst>
          </p:cNvPr>
          <p:cNvSpPr/>
          <p:nvPr/>
        </p:nvSpPr>
        <p:spPr>
          <a:xfrm>
            <a:off x="5400884" y="4506245"/>
            <a:ext cx="4237314" cy="2203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50292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2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Listings Taken</a:t>
            </a:r>
          </a:p>
          <a:p>
            <a:pPr algn="ctr" defTabSz="50292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94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 16.6% </a:t>
            </a:r>
          </a:p>
          <a:p>
            <a:pPr algn="ctr" defTabSz="50292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20" dirty="0">
                <a:solidFill>
                  <a:prstClr val="white">
                    <a:lumMod val="8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Year-Over-Year</a:t>
            </a:r>
          </a:p>
        </p:txBody>
      </p:sp>
    </p:spTree>
    <p:extLst>
      <p:ext uri="{BB962C8B-B14F-4D97-AF65-F5344CB8AC3E}">
        <p14:creationId xmlns:p14="http://schemas.microsoft.com/office/powerpoint/2010/main" val="248784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29E617-D003-4535-892F-9939D98B88C9}"/>
              </a:ext>
            </a:extLst>
          </p:cNvPr>
          <p:cNvSpPr/>
          <p:nvPr/>
        </p:nvSpPr>
        <p:spPr>
          <a:xfrm>
            <a:off x="0" y="114300"/>
            <a:ext cx="10058400" cy="75438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8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6967030-D33D-4150-BF0B-BE90263C16F4}"/>
              </a:ext>
            </a:extLst>
          </p:cNvPr>
          <p:cNvGraphicFramePr/>
          <p:nvPr/>
        </p:nvGraphicFramePr>
        <p:xfrm>
          <a:off x="429459" y="1902787"/>
          <a:ext cx="9097767" cy="5161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02C63FC-5E04-4FC6-A9AF-1B30D0BB7715}"/>
              </a:ext>
            </a:extLst>
          </p:cNvPr>
          <p:cNvSpPr txBox="1"/>
          <p:nvPr/>
        </p:nvSpPr>
        <p:spPr>
          <a:xfrm>
            <a:off x="5396500" y="2118608"/>
            <a:ext cx="4396312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960" i="1" spc="11" dirty="0">
                <a:solidFill>
                  <a:prstClr val="white"/>
                </a:solidFill>
                <a:latin typeface="Calibri" panose="020F0502020204030204"/>
                <a:ea typeface="Times New Roman" panose="02020603050405020304" pitchFamily="18" charset="0"/>
              </a:rPr>
              <a:t>…an all-time low! </a:t>
            </a:r>
            <a:endParaRPr lang="en-US" sz="396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CA6037-856E-44EF-998C-E8DE4B944752}"/>
              </a:ext>
            </a:extLst>
          </p:cNvPr>
          <p:cNvSpPr/>
          <p:nvPr/>
        </p:nvSpPr>
        <p:spPr>
          <a:xfrm>
            <a:off x="1" y="447004"/>
            <a:ext cx="100583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spc="11" dirty="0">
                <a:solidFill>
                  <a:prstClr val="white"/>
                </a:solidFill>
                <a:latin typeface="Calibri" panose="020F0502020204030204"/>
                <a:ea typeface="Times New Roman" panose="02020603050405020304" pitchFamily="18" charset="0"/>
              </a:rPr>
              <a:t>Inventory as a percent of households </a:t>
            </a:r>
          </a:p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spc="11" dirty="0">
                <a:solidFill>
                  <a:prstClr val="white"/>
                </a:solidFill>
                <a:latin typeface="Calibri" panose="020F0502020204030204"/>
                <a:ea typeface="Times New Roman" panose="02020603050405020304" pitchFamily="18" charset="0"/>
              </a:rPr>
              <a:t>is half of the long-run average</a:t>
            </a:r>
            <a:endParaRPr lang="en-US" sz="4400" dirty="0">
              <a:solidFill>
                <a:srgbClr val="00B0F0"/>
              </a:solidFill>
              <a:latin typeface="Calibri" panose="020F0502020204030204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407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2D07997-5BEE-4EE3-AF96-9D19858288C7}"/>
              </a:ext>
            </a:extLst>
          </p:cNvPr>
          <p:cNvSpPr/>
          <p:nvPr/>
        </p:nvSpPr>
        <p:spPr>
          <a:xfrm>
            <a:off x="0" y="114300"/>
            <a:ext cx="10058400" cy="75438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8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4EBD83E-62F1-4BD6-96F9-995BD37D9CE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05624" y="1297915"/>
          <a:ext cx="9247151" cy="5747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8680">
                  <a:extLst>
                    <a:ext uri="{9D8B030D-6E8A-4147-A177-3AD203B41FA5}">
                      <a16:colId xmlns:a16="http://schemas.microsoft.com/office/drawing/2014/main" val="2672373301"/>
                    </a:ext>
                  </a:extLst>
                </a:gridCol>
                <a:gridCol w="1306785">
                  <a:extLst>
                    <a:ext uri="{9D8B030D-6E8A-4147-A177-3AD203B41FA5}">
                      <a16:colId xmlns:a16="http://schemas.microsoft.com/office/drawing/2014/main" val="2844753835"/>
                    </a:ext>
                  </a:extLst>
                </a:gridCol>
                <a:gridCol w="1325189">
                  <a:extLst>
                    <a:ext uri="{9D8B030D-6E8A-4147-A177-3AD203B41FA5}">
                      <a16:colId xmlns:a16="http://schemas.microsoft.com/office/drawing/2014/main" val="2811374395"/>
                    </a:ext>
                  </a:extLst>
                </a:gridCol>
                <a:gridCol w="1116497">
                  <a:extLst>
                    <a:ext uri="{9D8B030D-6E8A-4147-A177-3AD203B41FA5}">
                      <a16:colId xmlns:a16="http://schemas.microsoft.com/office/drawing/2014/main" val="2609632681"/>
                    </a:ext>
                  </a:extLst>
                </a:gridCol>
              </a:tblGrid>
              <a:tr h="919755">
                <a:tc>
                  <a:txBody>
                    <a:bodyPr/>
                    <a:lstStyle/>
                    <a:p>
                      <a:pPr algn="l"/>
                      <a:r>
                        <a:rPr lang="en-US" sz="31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Source</a:t>
                      </a:r>
                    </a:p>
                  </a:txBody>
                  <a:tcPr marL="100584" marR="100584" marT="50292" marB="50292" anchor="ctr">
                    <a:solidFill>
                      <a:srgbClr val="2F39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</a:p>
                  </a:txBody>
                  <a:tcPr marL="100584" marR="100584" marT="50292" marB="50292" anchor="ctr">
                    <a:solidFill>
                      <a:srgbClr val="2F39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</a:p>
                  </a:txBody>
                  <a:tcPr marL="100584" marR="100584" marT="50292" marB="50292" anchor="ctr">
                    <a:solidFill>
                      <a:srgbClr val="2F39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marL="100584" marR="100584" marT="50292" marB="50292" anchor="ctr">
                    <a:solidFill>
                      <a:srgbClr val="2F39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62559"/>
                  </a:ext>
                </a:extLst>
              </a:tr>
              <a:tr h="804672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Home Price Expectation Survey</a:t>
                      </a:r>
                    </a:p>
                  </a:txBody>
                  <a:tcPr marL="100584" marR="100584" marT="50292" marB="50292" anchor="ctr">
                    <a:solidFill>
                      <a:srgbClr val="2F39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-0.32</a:t>
                      </a:r>
                    </a:p>
                  </a:txBody>
                  <a:tcPr marL="100584" marR="100584" marT="50292" marB="50292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+0.94</a:t>
                      </a:r>
                    </a:p>
                  </a:txBody>
                  <a:tcPr marL="100584" marR="100584" marT="50292" marB="50292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+2.88</a:t>
                      </a:r>
                    </a:p>
                  </a:txBody>
                  <a:tcPr marL="100584" marR="100584" marT="50292" marB="50292" anchor="ctr">
                    <a:solidFill>
                      <a:srgbClr val="72C4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853119"/>
                  </a:ext>
                </a:extLst>
              </a:tr>
              <a:tr h="804672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Mortgage Bankers Association</a:t>
                      </a:r>
                    </a:p>
                  </a:txBody>
                  <a:tcPr marL="100584" marR="100584" marT="50292" marB="50292" anchor="ctr">
                    <a:solidFill>
                      <a:srgbClr val="2F39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+4.0</a:t>
                      </a:r>
                    </a:p>
                  </a:txBody>
                  <a:tcPr marL="100584" marR="100584" marT="50292" marB="50292" anchor="ctr">
                    <a:solidFill>
                      <a:srgbClr val="72C4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+2.9</a:t>
                      </a:r>
                    </a:p>
                  </a:txBody>
                  <a:tcPr marL="100584" marR="100584" marT="50292" marB="50292" anchor="ctr">
                    <a:solidFill>
                      <a:srgbClr val="72C4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+2.2</a:t>
                      </a:r>
                    </a:p>
                  </a:txBody>
                  <a:tcPr marL="100584" marR="100584" marT="50292" marB="50292" anchor="ctr">
                    <a:solidFill>
                      <a:srgbClr val="72C4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490109"/>
                  </a:ext>
                </a:extLst>
              </a:tr>
              <a:tr h="804672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Zelman &amp; Assoc.</a:t>
                      </a:r>
                    </a:p>
                  </a:txBody>
                  <a:tcPr marL="100584" marR="100584" marT="50292" marB="50292" anchor="ctr">
                    <a:solidFill>
                      <a:srgbClr val="2F39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+3.0</a:t>
                      </a:r>
                    </a:p>
                  </a:txBody>
                  <a:tcPr marL="100584" marR="100584" marT="50292" marB="50292" anchor="ctr">
                    <a:solidFill>
                      <a:srgbClr val="72C4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+4.2</a:t>
                      </a:r>
                    </a:p>
                  </a:txBody>
                  <a:tcPr marL="100584" marR="100584" marT="50292" marB="50292" anchor="ctr">
                    <a:solidFill>
                      <a:srgbClr val="72C4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+4.6</a:t>
                      </a:r>
                    </a:p>
                  </a:txBody>
                  <a:tcPr marL="100584" marR="100584" marT="50292" marB="50292" anchor="ctr">
                    <a:solidFill>
                      <a:srgbClr val="72C4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79559"/>
                  </a:ext>
                </a:extLst>
              </a:tr>
              <a:tr h="804672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Fannie Mae</a:t>
                      </a:r>
                    </a:p>
                  </a:txBody>
                  <a:tcPr marL="100584" marR="100584" marT="50292" marB="50292" anchor="ctr">
                    <a:solidFill>
                      <a:srgbClr val="2F39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+0.4</a:t>
                      </a:r>
                    </a:p>
                  </a:txBody>
                  <a:tcPr marL="100584" marR="100584" marT="50292" marB="50292" anchor="ctr">
                    <a:solidFill>
                      <a:srgbClr val="FF830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+2.1</a:t>
                      </a:r>
                    </a:p>
                  </a:txBody>
                  <a:tcPr marL="100584" marR="100584" marT="50292" marB="50292" anchor="ctr">
                    <a:solidFill>
                      <a:srgbClr val="72C4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100584" marR="100584" marT="50292" marB="50292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2003821"/>
                  </a:ext>
                </a:extLst>
              </a:tr>
              <a:tr h="804672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National Association of Realtors</a:t>
                      </a:r>
                    </a:p>
                  </a:txBody>
                  <a:tcPr marL="100584" marR="100584" marT="50292" marB="50292" anchor="ctr">
                    <a:solidFill>
                      <a:srgbClr val="2F39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+3.6</a:t>
                      </a:r>
                    </a:p>
                  </a:txBody>
                  <a:tcPr marL="100584" marR="100584" marT="50292" marB="50292" anchor="ctr">
                    <a:solidFill>
                      <a:srgbClr val="72C4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+2.8</a:t>
                      </a:r>
                    </a:p>
                  </a:txBody>
                  <a:tcPr marL="100584" marR="100584" marT="50292" marB="50292" anchor="ctr">
                    <a:solidFill>
                      <a:srgbClr val="72C4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100584" marR="100584" marT="50292" marB="50292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4594264"/>
                  </a:ext>
                </a:extLst>
              </a:tr>
              <a:tr h="804672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Freddie Mac</a:t>
                      </a:r>
                    </a:p>
                  </a:txBody>
                  <a:tcPr marL="100584" marR="100584" marT="50292" marB="50292" anchor="ctr">
                    <a:solidFill>
                      <a:srgbClr val="2F39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+2.3</a:t>
                      </a:r>
                    </a:p>
                  </a:txBody>
                  <a:tcPr marL="100584" marR="100584" marT="50292" marB="50292" anchor="ctr">
                    <a:solidFill>
                      <a:srgbClr val="72C4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+0.4</a:t>
                      </a:r>
                    </a:p>
                  </a:txBody>
                  <a:tcPr marL="100584" marR="100584" marT="50292" marB="50292" anchor="ctr">
                    <a:solidFill>
                      <a:srgbClr val="FF830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100584" marR="100584" marT="50292" marB="50292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840924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023AE5A-A62B-4061-9E6E-27F121FEE86D}"/>
              </a:ext>
            </a:extLst>
          </p:cNvPr>
          <p:cNvSpPr txBox="1"/>
          <p:nvPr/>
        </p:nvSpPr>
        <p:spPr>
          <a:xfrm flipH="1">
            <a:off x="-1" y="457992"/>
            <a:ext cx="10058400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20" dirty="0">
                <a:solidFill>
                  <a:srgbClr val="FF8306"/>
                </a:solidFill>
                <a:latin typeface="Calibri"/>
              </a:rPr>
              <a:t>Home Prices Projected to Continue to Appreciate</a:t>
            </a:r>
          </a:p>
        </p:txBody>
      </p:sp>
    </p:spTree>
    <p:extLst>
      <p:ext uri="{BB962C8B-B14F-4D97-AF65-F5344CB8AC3E}">
        <p14:creationId xmlns:p14="http://schemas.microsoft.com/office/powerpoint/2010/main" val="3867396831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29E617-D003-4535-892F-9939D98B88C9}"/>
              </a:ext>
            </a:extLst>
          </p:cNvPr>
          <p:cNvSpPr/>
          <p:nvPr/>
        </p:nvSpPr>
        <p:spPr>
          <a:xfrm>
            <a:off x="0" y="114300"/>
            <a:ext cx="10058400" cy="75438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8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CA6037-856E-44EF-998C-E8DE4B944752}"/>
              </a:ext>
            </a:extLst>
          </p:cNvPr>
          <p:cNvSpPr/>
          <p:nvPr/>
        </p:nvSpPr>
        <p:spPr>
          <a:xfrm>
            <a:off x="577793" y="447004"/>
            <a:ext cx="8902815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280" spc="11" dirty="0">
                <a:solidFill>
                  <a:prstClr val="white"/>
                </a:solidFill>
                <a:latin typeface="Calibri" panose="020F0502020204030204"/>
                <a:ea typeface="Times New Roman" panose="02020603050405020304" pitchFamily="18" charset="0"/>
              </a:rPr>
              <a:t>“The severity of </a:t>
            </a:r>
            <a:r>
              <a:rPr lang="en-US" sz="5280" spc="11" dirty="0">
                <a:solidFill>
                  <a:srgbClr val="FD8700"/>
                </a:solidFill>
                <a:latin typeface="Calibri" panose="020F0502020204030204"/>
                <a:ea typeface="Times New Roman" panose="02020603050405020304" pitchFamily="18" charset="0"/>
              </a:rPr>
              <a:t>inventory tightness</a:t>
            </a:r>
            <a:r>
              <a:rPr lang="en-US" sz="5280" spc="11" dirty="0">
                <a:solidFill>
                  <a:prstClr val="white"/>
                </a:solidFill>
                <a:latin typeface="Calibri" panose="020F0502020204030204"/>
                <a:ea typeface="Times New Roman" panose="02020603050405020304" pitchFamily="18" charset="0"/>
              </a:rPr>
              <a:t> should remain a relative </a:t>
            </a:r>
            <a:r>
              <a:rPr lang="en-US" sz="5280" spc="11" dirty="0">
                <a:solidFill>
                  <a:srgbClr val="FD8700"/>
                </a:solidFill>
                <a:latin typeface="Calibri" panose="020F0502020204030204"/>
                <a:ea typeface="Times New Roman" panose="02020603050405020304" pitchFamily="18" charset="0"/>
              </a:rPr>
              <a:t>benefit to home</a:t>
            </a:r>
          </a:p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280" spc="11" dirty="0">
                <a:solidFill>
                  <a:srgbClr val="FD8700"/>
                </a:solidFill>
                <a:latin typeface="Calibri" panose="020F0502020204030204"/>
                <a:ea typeface="Times New Roman" panose="02020603050405020304" pitchFamily="18" charset="0"/>
              </a:rPr>
              <a:t>prices</a:t>
            </a:r>
            <a:r>
              <a:rPr lang="en-US" sz="5280" spc="11" dirty="0">
                <a:solidFill>
                  <a:prstClr val="white"/>
                </a:solidFill>
                <a:latin typeface="Calibri" panose="020F0502020204030204"/>
                <a:ea typeface="Times New Roman" panose="02020603050405020304" pitchFamily="18" charset="0"/>
              </a:rPr>
              <a:t>, but is also a </a:t>
            </a:r>
            <a:r>
              <a:rPr lang="en-US" sz="5280" spc="11" dirty="0">
                <a:solidFill>
                  <a:srgbClr val="FD8700"/>
                </a:solidFill>
                <a:latin typeface="Calibri" panose="020F0502020204030204"/>
                <a:ea typeface="Times New Roman" panose="02020603050405020304" pitchFamily="18" charset="0"/>
              </a:rPr>
              <a:t>risk factor to the degree of rebound in unit sales</a:t>
            </a:r>
            <a:r>
              <a:rPr lang="en-US" sz="5280" spc="11" dirty="0">
                <a:solidFill>
                  <a:prstClr val="white"/>
                </a:solidFill>
                <a:latin typeface="Calibri" panose="020F0502020204030204"/>
                <a:ea typeface="Times New Roman" panose="02020603050405020304" pitchFamily="18" charset="0"/>
              </a:rPr>
              <a:t> going forward.”</a:t>
            </a:r>
            <a:endParaRPr lang="en-US" sz="5280" dirty="0">
              <a:solidFill>
                <a:srgbClr val="00B0F0"/>
              </a:solidFill>
              <a:latin typeface="Calibri" panose="020F0502020204030204"/>
              <a:ea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C5E280-04B8-FD44-9875-082A5AA7E344}"/>
              </a:ext>
            </a:extLst>
          </p:cNvPr>
          <p:cNvSpPr txBox="1"/>
          <p:nvPr/>
        </p:nvSpPr>
        <p:spPr>
          <a:xfrm>
            <a:off x="3162141" y="5812525"/>
            <a:ext cx="4165436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960" dirty="0">
                <a:solidFill>
                  <a:prstClr val="white"/>
                </a:solidFill>
                <a:latin typeface="Calibri" panose="020F0502020204030204"/>
              </a:rPr>
              <a:t>Zelman Associates</a:t>
            </a:r>
          </a:p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980" dirty="0">
                <a:solidFill>
                  <a:prstClr val="white"/>
                </a:solidFill>
                <a:latin typeface="Calibri" panose="020F0502020204030204"/>
              </a:rPr>
              <a:t>June 25</a:t>
            </a:r>
            <a:r>
              <a:rPr lang="en-US" sz="1980" baseline="30000" dirty="0">
                <a:solidFill>
                  <a:prstClr val="white"/>
                </a:solidFill>
                <a:latin typeface="Calibri" panose="020F0502020204030204"/>
              </a:rPr>
              <a:t>th</a:t>
            </a:r>
            <a:r>
              <a:rPr lang="en-US" sz="1980" dirty="0">
                <a:solidFill>
                  <a:prstClr val="white"/>
                </a:solidFill>
                <a:latin typeface="Calibri" panose="020F0502020204030204"/>
              </a:rPr>
              <a:t> Broker Report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78C4BD3-1B7E-4B83-ADD9-6112A9E063D8}"/>
              </a:ext>
            </a:extLst>
          </p:cNvPr>
          <p:cNvGrpSpPr/>
          <p:nvPr/>
        </p:nvGrpSpPr>
        <p:grpSpPr>
          <a:xfrm>
            <a:off x="7827642" y="5221909"/>
            <a:ext cx="2018012" cy="1834454"/>
            <a:chOff x="5922499" y="3249637"/>
            <a:chExt cx="2771335" cy="2700998"/>
          </a:xfrm>
          <a:solidFill>
            <a:schemeClr val="tx1"/>
          </a:solidFill>
        </p:grpSpPr>
        <p:sp>
          <p:nvSpPr>
            <p:cNvPr id="17" name="Speech Bubble: Oval 7">
              <a:extLst>
                <a:ext uri="{FF2B5EF4-FFF2-40B4-BE49-F238E27FC236}">
                  <a16:creationId xmlns:a16="http://schemas.microsoft.com/office/drawing/2014/main" id="{91B346D9-1716-4FAC-B72E-012A7AD76DB4}"/>
                </a:ext>
              </a:extLst>
            </p:cNvPr>
            <p:cNvSpPr/>
            <p:nvPr/>
          </p:nvSpPr>
          <p:spPr>
            <a:xfrm>
              <a:off x="5922499" y="3249637"/>
              <a:ext cx="2771335" cy="2700998"/>
            </a:xfrm>
            <a:prstGeom prst="wedgeEllipseCallout">
              <a:avLst>
                <a:gd name="adj1" fmla="val 36048"/>
                <a:gd name="adj2" fmla="val 6726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292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8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1603D85-B850-4863-97C8-08DF1610CFAA}"/>
                </a:ext>
              </a:extLst>
            </p:cNvPr>
            <p:cNvGrpSpPr/>
            <p:nvPr/>
          </p:nvGrpSpPr>
          <p:grpSpPr>
            <a:xfrm>
              <a:off x="6998677" y="3787727"/>
              <a:ext cx="618978" cy="1744394"/>
              <a:chOff x="6914271" y="3854544"/>
              <a:chExt cx="618978" cy="1744394"/>
            </a:xfrm>
            <a:grpFill/>
          </p:grpSpPr>
          <p:sp>
            <p:nvSpPr>
              <p:cNvPr id="19" name="Trapezoid 18">
                <a:extLst>
                  <a:ext uri="{FF2B5EF4-FFF2-40B4-BE49-F238E27FC236}">
                    <a16:creationId xmlns:a16="http://schemas.microsoft.com/office/drawing/2014/main" id="{3890D175-21D2-4C60-8B3F-70AE389D540E}"/>
                  </a:ext>
                </a:extLst>
              </p:cNvPr>
              <p:cNvSpPr/>
              <p:nvPr/>
            </p:nvSpPr>
            <p:spPr>
              <a:xfrm rot="10800000">
                <a:off x="6914271" y="3854544"/>
                <a:ext cx="618978" cy="1280160"/>
              </a:xfrm>
              <a:prstGeom prst="trapezoid">
                <a:avLst/>
              </a:prstGeom>
              <a:solidFill>
                <a:srgbClr val="2F393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292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80" dirty="0">
                  <a:solidFill>
                    <a:srgbClr val="011893"/>
                  </a:solidFill>
                  <a:latin typeface="Calibri" panose="020F0502020204030204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6391B27-CF17-47A4-BF47-2FC8CEB0BBBB}"/>
                  </a:ext>
                </a:extLst>
              </p:cNvPr>
              <p:cNvSpPr/>
              <p:nvPr/>
            </p:nvSpPr>
            <p:spPr>
              <a:xfrm>
                <a:off x="7076049" y="5275382"/>
                <a:ext cx="337624" cy="323556"/>
              </a:xfrm>
              <a:prstGeom prst="ellipse">
                <a:avLst/>
              </a:prstGeom>
              <a:solidFill>
                <a:srgbClr val="2F393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292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8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13532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29E617-D003-4535-892F-9939D98B88C9}"/>
              </a:ext>
            </a:extLst>
          </p:cNvPr>
          <p:cNvSpPr/>
          <p:nvPr/>
        </p:nvSpPr>
        <p:spPr>
          <a:xfrm>
            <a:off x="0" y="114300"/>
            <a:ext cx="10058400" cy="75438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8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CA6037-856E-44EF-998C-E8DE4B944752}"/>
              </a:ext>
            </a:extLst>
          </p:cNvPr>
          <p:cNvSpPr/>
          <p:nvPr/>
        </p:nvSpPr>
        <p:spPr>
          <a:xfrm>
            <a:off x="522697" y="568600"/>
            <a:ext cx="916275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spc="11" dirty="0">
                <a:solidFill>
                  <a:prstClr val="white"/>
                </a:solidFill>
                <a:latin typeface="Calibri" panose="020F0502020204030204"/>
                <a:ea typeface="Times New Roman" panose="02020603050405020304" pitchFamily="18" charset="0"/>
              </a:rPr>
              <a:t>“The housing market is likely benefiting from low mortgage rates, stronger </a:t>
            </a:r>
            <a:r>
              <a:rPr lang="en-US" sz="4400" spc="11" dirty="0">
                <a:solidFill>
                  <a:srgbClr val="FD8700"/>
                </a:solidFill>
                <a:latin typeface="Calibri" panose="020F0502020204030204"/>
                <a:ea typeface="Times New Roman" panose="02020603050405020304" pitchFamily="18" charset="0"/>
              </a:rPr>
              <a:t>demand for larger spaces </a:t>
            </a:r>
            <a:r>
              <a:rPr lang="en-US" sz="4400" spc="11" dirty="0">
                <a:solidFill>
                  <a:prstClr val="white"/>
                </a:solidFill>
                <a:latin typeface="Calibri" panose="020F0502020204030204"/>
                <a:ea typeface="Times New Roman" panose="02020603050405020304" pitchFamily="18" charset="0"/>
              </a:rPr>
              <a:t>as more and more people work from home and a desire to move away from crowded cities to </a:t>
            </a:r>
            <a:r>
              <a:rPr lang="en-US" sz="4400" spc="11" dirty="0">
                <a:solidFill>
                  <a:srgbClr val="FD8700"/>
                </a:solidFill>
                <a:latin typeface="Calibri" panose="020F0502020204030204"/>
                <a:ea typeface="Times New Roman" panose="02020603050405020304" pitchFamily="18" charset="0"/>
              </a:rPr>
              <a:t>avoid exposure to the coronavirus</a:t>
            </a:r>
            <a:r>
              <a:rPr lang="en-US" sz="4400" spc="11" dirty="0">
                <a:solidFill>
                  <a:prstClr val="white"/>
                </a:solidFill>
                <a:latin typeface="Calibri" panose="020F0502020204030204"/>
                <a:ea typeface="Times New Roman" panose="02020603050405020304" pitchFamily="18" charset="0"/>
              </a:rPr>
              <a:t>.”</a:t>
            </a:r>
            <a:endParaRPr lang="en-US" sz="4400" dirty="0">
              <a:solidFill>
                <a:srgbClr val="00B0F0"/>
              </a:solidFill>
              <a:latin typeface="Calibri" panose="020F0502020204030204"/>
              <a:ea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C5E280-04B8-FD44-9875-082A5AA7E344}"/>
              </a:ext>
            </a:extLst>
          </p:cNvPr>
          <p:cNvSpPr txBox="1"/>
          <p:nvPr/>
        </p:nvSpPr>
        <p:spPr>
          <a:xfrm>
            <a:off x="2892588" y="5676652"/>
            <a:ext cx="4543232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960" dirty="0" err="1">
                <a:solidFill>
                  <a:prstClr val="white"/>
                </a:solidFill>
                <a:latin typeface="Calibri" panose="020F0502020204030204"/>
              </a:rPr>
              <a:t>Rubeela</a:t>
            </a:r>
            <a:r>
              <a:rPr lang="en-US" sz="3960" dirty="0">
                <a:solidFill>
                  <a:prstClr val="white"/>
                </a:solidFill>
                <a:latin typeface="Calibri" panose="020F0502020204030204"/>
              </a:rPr>
              <a:t> Farooqi</a:t>
            </a:r>
          </a:p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980" dirty="0">
                <a:solidFill>
                  <a:prstClr val="white"/>
                </a:solidFill>
                <a:latin typeface="Calibri" panose="020F0502020204030204"/>
              </a:rPr>
              <a:t>Economist at High Frequency Economics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78C4BD3-1B7E-4B83-ADD9-6112A9E063D8}"/>
              </a:ext>
            </a:extLst>
          </p:cNvPr>
          <p:cNvGrpSpPr/>
          <p:nvPr/>
        </p:nvGrpSpPr>
        <p:grpSpPr>
          <a:xfrm>
            <a:off x="7827642" y="5221909"/>
            <a:ext cx="2018012" cy="1834454"/>
            <a:chOff x="5922499" y="3249637"/>
            <a:chExt cx="2771335" cy="2700998"/>
          </a:xfrm>
          <a:solidFill>
            <a:schemeClr val="tx1"/>
          </a:solidFill>
        </p:grpSpPr>
        <p:sp>
          <p:nvSpPr>
            <p:cNvPr id="17" name="Speech Bubble: Oval 7">
              <a:extLst>
                <a:ext uri="{FF2B5EF4-FFF2-40B4-BE49-F238E27FC236}">
                  <a16:creationId xmlns:a16="http://schemas.microsoft.com/office/drawing/2014/main" id="{91B346D9-1716-4FAC-B72E-012A7AD76DB4}"/>
                </a:ext>
              </a:extLst>
            </p:cNvPr>
            <p:cNvSpPr/>
            <p:nvPr/>
          </p:nvSpPr>
          <p:spPr>
            <a:xfrm>
              <a:off x="5922499" y="3249637"/>
              <a:ext cx="2771335" cy="2700998"/>
            </a:xfrm>
            <a:prstGeom prst="wedgeEllipseCallout">
              <a:avLst>
                <a:gd name="adj1" fmla="val 36048"/>
                <a:gd name="adj2" fmla="val 6726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292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8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1603D85-B850-4863-97C8-08DF1610CFAA}"/>
                </a:ext>
              </a:extLst>
            </p:cNvPr>
            <p:cNvGrpSpPr/>
            <p:nvPr/>
          </p:nvGrpSpPr>
          <p:grpSpPr>
            <a:xfrm>
              <a:off x="6998677" y="3787727"/>
              <a:ext cx="618978" cy="1744394"/>
              <a:chOff x="6914271" y="3854544"/>
              <a:chExt cx="618978" cy="1744394"/>
            </a:xfrm>
            <a:grpFill/>
          </p:grpSpPr>
          <p:sp>
            <p:nvSpPr>
              <p:cNvPr id="19" name="Trapezoid 18">
                <a:extLst>
                  <a:ext uri="{FF2B5EF4-FFF2-40B4-BE49-F238E27FC236}">
                    <a16:creationId xmlns:a16="http://schemas.microsoft.com/office/drawing/2014/main" id="{3890D175-21D2-4C60-8B3F-70AE389D540E}"/>
                  </a:ext>
                </a:extLst>
              </p:cNvPr>
              <p:cNvSpPr/>
              <p:nvPr/>
            </p:nvSpPr>
            <p:spPr>
              <a:xfrm rot="10800000">
                <a:off x="6914271" y="3854544"/>
                <a:ext cx="618978" cy="1280160"/>
              </a:xfrm>
              <a:prstGeom prst="trapezoid">
                <a:avLst/>
              </a:prstGeom>
              <a:solidFill>
                <a:srgbClr val="2F393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292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80" dirty="0">
                  <a:solidFill>
                    <a:srgbClr val="011893"/>
                  </a:solidFill>
                  <a:latin typeface="Calibri" panose="020F0502020204030204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6391B27-CF17-47A4-BF47-2FC8CEB0BBBB}"/>
                  </a:ext>
                </a:extLst>
              </p:cNvPr>
              <p:cNvSpPr/>
              <p:nvPr/>
            </p:nvSpPr>
            <p:spPr>
              <a:xfrm>
                <a:off x="7076049" y="5275382"/>
                <a:ext cx="337624" cy="323556"/>
              </a:xfrm>
              <a:prstGeom prst="ellipse">
                <a:avLst/>
              </a:prstGeom>
              <a:solidFill>
                <a:srgbClr val="2F393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292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8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24595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29E617-D003-4535-892F-9939D98B88C9}"/>
              </a:ext>
            </a:extLst>
          </p:cNvPr>
          <p:cNvSpPr/>
          <p:nvPr/>
        </p:nvSpPr>
        <p:spPr>
          <a:xfrm>
            <a:off x="0" y="114300"/>
            <a:ext cx="10058400" cy="75438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8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CA6037-856E-44EF-998C-E8DE4B944752}"/>
              </a:ext>
            </a:extLst>
          </p:cNvPr>
          <p:cNvSpPr/>
          <p:nvPr/>
        </p:nvSpPr>
        <p:spPr>
          <a:xfrm>
            <a:off x="522698" y="568600"/>
            <a:ext cx="8936720" cy="412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740" spc="11" dirty="0">
                <a:solidFill>
                  <a:prstClr val="white"/>
                </a:solidFill>
                <a:latin typeface="Calibri" panose="020F0502020204030204"/>
                <a:ea typeface="Times New Roman" panose="02020603050405020304" pitchFamily="18" charset="0"/>
              </a:rPr>
              <a:t>“</a:t>
            </a:r>
            <a:r>
              <a:rPr lang="en-US" sz="3740" spc="11" dirty="0">
                <a:solidFill>
                  <a:srgbClr val="FD8700"/>
                </a:solidFill>
                <a:latin typeface="Calibri" panose="020F0502020204030204"/>
                <a:ea typeface="Times New Roman" panose="02020603050405020304" pitchFamily="18" charset="0"/>
              </a:rPr>
              <a:t>Nearly 30% of respondents living in a high-density urban area </a:t>
            </a:r>
            <a:r>
              <a:rPr lang="en-US" sz="3740" spc="11" dirty="0">
                <a:solidFill>
                  <a:prstClr val="white"/>
                </a:solidFill>
                <a:latin typeface="Calibri" panose="020F0502020204030204"/>
                <a:ea typeface="Times New Roman" panose="02020603050405020304" pitchFamily="18" charset="0"/>
              </a:rPr>
              <a:t>say that the pandemic is </a:t>
            </a:r>
            <a:r>
              <a:rPr lang="en-US" sz="3740" spc="11" dirty="0">
                <a:solidFill>
                  <a:srgbClr val="FD8700"/>
                </a:solidFill>
                <a:latin typeface="Calibri" panose="020F0502020204030204"/>
                <a:ea typeface="Times New Roman" panose="02020603050405020304" pitchFamily="18" charset="0"/>
              </a:rPr>
              <a:t>prompting them to want to move by the end of the year</a:t>
            </a:r>
            <a:r>
              <a:rPr lang="en-US" sz="3740" spc="11" dirty="0">
                <a:solidFill>
                  <a:prstClr val="white"/>
                </a:solidFill>
                <a:latin typeface="Calibri" panose="020F0502020204030204"/>
                <a:ea typeface="Times New Roman" panose="02020603050405020304" pitchFamily="18" charset="0"/>
              </a:rPr>
              <a:t>...This is more than double the rate of those living in rural parts of the country, where residents are much more likely to stay put rather than to relocate.”</a:t>
            </a:r>
            <a:endParaRPr lang="en-US" sz="3740" dirty="0">
              <a:solidFill>
                <a:srgbClr val="00B0F0"/>
              </a:solidFill>
              <a:latin typeface="Calibri" panose="020F0502020204030204"/>
              <a:ea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C5E280-04B8-FD44-9875-082A5AA7E344}"/>
              </a:ext>
            </a:extLst>
          </p:cNvPr>
          <p:cNvSpPr txBox="1"/>
          <p:nvPr/>
        </p:nvSpPr>
        <p:spPr>
          <a:xfrm>
            <a:off x="3356567" y="5587366"/>
            <a:ext cx="397514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960" dirty="0">
                <a:solidFill>
                  <a:prstClr val="white"/>
                </a:solidFill>
                <a:latin typeface="Calibri" panose="020F0502020204030204"/>
              </a:rPr>
              <a:t>Realtor Magazine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78C4BD3-1B7E-4B83-ADD9-6112A9E063D8}"/>
              </a:ext>
            </a:extLst>
          </p:cNvPr>
          <p:cNvGrpSpPr/>
          <p:nvPr/>
        </p:nvGrpSpPr>
        <p:grpSpPr>
          <a:xfrm>
            <a:off x="7827642" y="5221909"/>
            <a:ext cx="2018012" cy="1834454"/>
            <a:chOff x="5922499" y="3249637"/>
            <a:chExt cx="2771335" cy="2700998"/>
          </a:xfrm>
          <a:solidFill>
            <a:schemeClr val="tx1"/>
          </a:solidFill>
        </p:grpSpPr>
        <p:sp>
          <p:nvSpPr>
            <p:cNvPr id="17" name="Speech Bubble: Oval 7">
              <a:extLst>
                <a:ext uri="{FF2B5EF4-FFF2-40B4-BE49-F238E27FC236}">
                  <a16:creationId xmlns:a16="http://schemas.microsoft.com/office/drawing/2014/main" id="{91B346D9-1716-4FAC-B72E-012A7AD76DB4}"/>
                </a:ext>
              </a:extLst>
            </p:cNvPr>
            <p:cNvSpPr/>
            <p:nvPr/>
          </p:nvSpPr>
          <p:spPr>
            <a:xfrm>
              <a:off x="5922499" y="3249637"/>
              <a:ext cx="2771335" cy="2700998"/>
            </a:xfrm>
            <a:prstGeom prst="wedgeEllipseCallout">
              <a:avLst>
                <a:gd name="adj1" fmla="val 36048"/>
                <a:gd name="adj2" fmla="val 6726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292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8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1603D85-B850-4863-97C8-08DF1610CFAA}"/>
                </a:ext>
              </a:extLst>
            </p:cNvPr>
            <p:cNvGrpSpPr/>
            <p:nvPr/>
          </p:nvGrpSpPr>
          <p:grpSpPr>
            <a:xfrm>
              <a:off x="6998677" y="3787727"/>
              <a:ext cx="618978" cy="1744394"/>
              <a:chOff x="6914271" y="3854544"/>
              <a:chExt cx="618978" cy="1744394"/>
            </a:xfrm>
            <a:grpFill/>
          </p:grpSpPr>
          <p:sp>
            <p:nvSpPr>
              <p:cNvPr id="19" name="Trapezoid 18">
                <a:extLst>
                  <a:ext uri="{FF2B5EF4-FFF2-40B4-BE49-F238E27FC236}">
                    <a16:creationId xmlns:a16="http://schemas.microsoft.com/office/drawing/2014/main" id="{3890D175-21D2-4C60-8B3F-70AE389D540E}"/>
                  </a:ext>
                </a:extLst>
              </p:cNvPr>
              <p:cNvSpPr/>
              <p:nvPr/>
            </p:nvSpPr>
            <p:spPr>
              <a:xfrm rot="10800000">
                <a:off x="6914271" y="3854544"/>
                <a:ext cx="618978" cy="1280160"/>
              </a:xfrm>
              <a:prstGeom prst="trapezoid">
                <a:avLst/>
              </a:prstGeom>
              <a:solidFill>
                <a:srgbClr val="2F393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292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80" dirty="0">
                  <a:solidFill>
                    <a:srgbClr val="011893"/>
                  </a:solidFill>
                  <a:latin typeface="Calibri" panose="020F0502020204030204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6391B27-CF17-47A4-BF47-2FC8CEB0BBBB}"/>
                  </a:ext>
                </a:extLst>
              </p:cNvPr>
              <p:cNvSpPr/>
              <p:nvPr/>
            </p:nvSpPr>
            <p:spPr>
              <a:xfrm>
                <a:off x="7076049" y="5275382"/>
                <a:ext cx="337624" cy="323556"/>
              </a:xfrm>
              <a:prstGeom prst="ellipse">
                <a:avLst/>
              </a:prstGeom>
              <a:solidFill>
                <a:srgbClr val="2F393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292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8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8790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98DA113-E851-4FE6-BB57-3C6965DCB4F3}"/>
              </a:ext>
            </a:extLst>
          </p:cNvPr>
          <p:cNvSpPr/>
          <p:nvPr/>
        </p:nvSpPr>
        <p:spPr>
          <a:xfrm>
            <a:off x="0" y="114300"/>
            <a:ext cx="10058400" cy="75438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41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7AC7F62-487B-4D38-917C-E299A01220DD}"/>
              </a:ext>
            </a:extLst>
          </p:cNvPr>
          <p:cNvGraphicFramePr/>
          <p:nvPr>
            <p:extLst/>
          </p:nvPr>
        </p:nvGraphicFramePr>
        <p:xfrm>
          <a:off x="418159" y="296233"/>
          <a:ext cx="9335099" cy="7717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EB86CB4-9028-4003-803E-822AE69F6141}"/>
              </a:ext>
            </a:extLst>
          </p:cNvPr>
          <p:cNvSpPr txBox="1"/>
          <p:nvPr/>
        </p:nvSpPr>
        <p:spPr>
          <a:xfrm>
            <a:off x="6959806" y="7137615"/>
            <a:ext cx="3098594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40" dirty="0">
                <a:solidFill>
                  <a:schemeClr val="bg1">
                    <a:lumMod val="75000"/>
                  </a:schemeClr>
                </a:solidFill>
              </a:rPr>
              <a:t>U.S. Bureau of Labor Statistics 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2A70E9-C483-4592-A3B0-21171CE2EB3D}"/>
              </a:ext>
            </a:extLst>
          </p:cNvPr>
          <p:cNvGrpSpPr/>
          <p:nvPr/>
        </p:nvGrpSpPr>
        <p:grpSpPr>
          <a:xfrm>
            <a:off x="3127617" y="3069297"/>
            <a:ext cx="5093198" cy="780791"/>
            <a:chOff x="498276" y="5152219"/>
            <a:chExt cx="4630180" cy="70981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0C69B94-E2F8-40E0-8E18-6D0116D19AE3}"/>
                </a:ext>
              </a:extLst>
            </p:cNvPr>
            <p:cNvSpPr txBox="1"/>
            <p:nvPr/>
          </p:nvSpPr>
          <p:spPr>
            <a:xfrm>
              <a:off x="540662" y="5152219"/>
              <a:ext cx="4587794" cy="453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40" dirty="0">
                  <a:solidFill>
                    <a:schemeClr val="bg1"/>
                  </a:solidFill>
                </a:rPr>
                <a:t>Employment gains/losses by sector 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F0AC142-4E4F-4CC4-B618-86B03287B44B}"/>
                </a:ext>
              </a:extLst>
            </p:cNvPr>
            <p:cNvSpPr/>
            <p:nvPr/>
          </p:nvSpPr>
          <p:spPr>
            <a:xfrm>
              <a:off x="498276" y="5531869"/>
              <a:ext cx="4469756" cy="330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760" dirty="0">
                  <a:solidFill>
                    <a:schemeClr val="bg1"/>
                  </a:solidFill>
                </a:rPr>
                <a:t>Unemployment Report Covering Up Until Mid-May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8AF625B-8A92-40F3-8696-7315098BA294}"/>
              </a:ext>
            </a:extLst>
          </p:cNvPr>
          <p:cNvSpPr txBox="1"/>
          <p:nvPr/>
        </p:nvSpPr>
        <p:spPr>
          <a:xfrm>
            <a:off x="2411394" y="754477"/>
            <a:ext cx="643798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</a:rPr>
              <a:t>Economy </a:t>
            </a:r>
            <a:r>
              <a:rPr lang="en-US" sz="6600" dirty="0">
                <a:solidFill>
                  <a:srgbClr val="0CADEF"/>
                </a:solidFill>
              </a:rPr>
              <a:t>GAINS</a:t>
            </a:r>
            <a:r>
              <a:rPr lang="en-US" sz="66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6600" dirty="0">
                <a:solidFill>
                  <a:schemeClr val="bg1"/>
                </a:solidFill>
              </a:rPr>
              <a:t>4.8 Million Jobs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9F3DA7-E723-408D-994F-91A65C37DBC3}"/>
              </a:ext>
            </a:extLst>
          </p:cNvPr>
          <p:cNvSpPr txBox="1"/>
          <p:nvPr/>
        </p:nvSpPr>
        <p:spPr>
          <a:xfrm>
            <a:off x="8969834" y="5855809"/>
            <a:ext cx="960519" cy="544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41" dirty="0">
                <a:solidFill>
                  <a:schemeClr val="bg1"/>
                </a:solidFill>
              </a:rPr>
              <a:t>-10K</a:t>
            </a:r>
          </a:p>
        </p:txBody>
      </p:sp>
    </p:spTree>
    <p:extLst>
      <p:ext uri="{BB962C8B-B14F-4D97-AF65-F5344CB8AC3E}">
        <p14:creationId xmlns:p14="http://schemas.microsoft.com/office/powerpoint/2010/main" val="3714403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29E617-D003-4535-892F-9939D98B88C9}"/>
              </a:ext>
            </a:extLst>
          </p:cNvPr>
          <p:cNvSpPr/>
          <p:nvPr/>
        </p:nvSpPr>
        <p:spPr>
          <a:xfrm>
            <a:off x="0" y="114300"/>
            <a:ext cx="10058400" cy="75438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8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D98DFCC-9CCC-4CDB-88D6-9DC4C9B795E5}"/>
              </a:ext>
            </a:extLst>
          </p:cNvPr>
          <p:cNvGraphicFramePr/>
          <p:nvPr/>
        </p:nvGraphicFramePr>
        <p:xfrm>
          <a:off x="700698" y="1650999"/>
          <a:ext cx="8792623" cy="5447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8630609-6ECB-48E0-94ED-A8397021D0FE}"/>
              </a:ext>
            </a:extLst>
          </p:cNvPr>
          <p:cNvSpPr/>
          <p:nvPr/>
        </p:nvSpPr>
        <p:spPr>
          <a:xfrm>
            <a:off x="6509816" y="2215339"/>
            <a:ext cx="29701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prstClr val="white"/>
                </a:solidFill>
                <a:latin typeface="Calibri" panose="020F0502020204030204"/>
              </a:rPr>
              <a:t>Year-Over-Year increase </a:t>
            </a:r>
          </a:p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prstClr val="white"/>
                </a:solidFill>
                <a:latin typeface="Calibri" panose="020F0502020204030204"/>
              </a:rPr>
              <a:t>in views per property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2AA549-1991-4444-BFF9-5284D0ECED01}"/>
              </a:ext>
            </a:extLst>
          </p:cNvPr>
          <p:cNvSpPr txBox="1"/>
          <p:nvPr/>
        </p:nvSpPr>
        <p:spPr>
          <a:xfrm>
            <a:off x="1" y="526788"/>
            <a:ext cx="1005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prstClr val="white"/>
                </a:solidFill>
                <a:latin typeface="Calibri" panose="020F0502020204030204"/>
              </a:rPr>
              <a:t>Buyers Showing a Greater Desire </a:t>
            </a:r>
          </a:p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prstClr val="white"/>
                </a:solidFill>
                <a:latin typeface="Calibri" panose="020F0502020204030204"/>
              </a:rPr>
              <a:t>for Non-Urban Properties</a:t>
            </a:r>
          </a:p>
        </p:txBody>
      </p:sp>
    </p:spTree>
    <p:extLst>
      <p:ext uri="{BB962C8B-B14F-4D97-AF65-F5344CB8AC3E}">
        <p14:creationId xmlns:p14="http://schemas.microsoft.com/office/powerpoint/2010/main" val="485521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6E6B09-7DB3-5041-AC62-4E40F3AE7275}"/>
              </a:ext>
            </a:extLst>
          </p:cNvPr>
          <p:cNvSpPr/>
          <p:nvPr/>
        </p:nvSpPr>
        <p:spPr>
          <a:xfrm>
            <a:off x="0" y="114300"/>
            <a:ext cx="10058400" cy="75438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8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D03EA4-0A60-4834-B492-2FEC70DE3F8C}"/>
              </a:ext>
            </a:extLst>
          </p:cNvPr>
          <p:cNvSpPr txBox="1"/>
          <p:nvPr/>
        </p:nvSpPr>
        <p:spPr>
          <a:xfrm>
            <a:off x="610286" y="643004"/>
            <a:ext cx="8916941" cy="5915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640" dirty="0">
                <a:solidFill>
                  <a:prstClr val="white"/>
                </a:solidFill>
                <a:latin typeface="Calibri" panose="020F0502020204030204"/>
              </a:rPr>
              <a:t>Since the pandemic altered what buyers value in their homes, builders are predicting how future homes will change as a result, and what people will want most moving forward.</a:t>
            </a:r>
          </a:p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760" dirty="0">
              <a:solidFill>
                <a:prstClr val="white"/>
              </a:solidFill>
              <a:latin typeface="Calibri" panose="020F0502020204030204"/>
            </a:endParaRPr>
          </a:p>
          <a:p>
            <a:pPr marL="377190" indent="-377190" defTabSz="50292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640" dirty="0">
                <a:solidFill>
                  <a:prstClr val="white"/>
                </a:solidFill>
                <a:latin typeface="Calibri" panose="020F0502020204030204"/>
              </a:rPr>
              <a:t>As people spend more time at home during the pandemic, buyers are </a:t>
            </a:r>
            <a:r>
              <a:rPr lang="en-US" sz="2640" dirty="0">
                <a:solidFill>
                  <a:srgbClr val="FD8700"/>
                </a:solidFill>
                <a:latin typeface="Calibri" panose="020F0502020204030204"/>
              </a:rPr>
              <a:t>realizing which features of their homes are working, and not working</a:t>
            </a:r>
            <a:r>
              <a:rPr lang="en-US" sz="2640" dirty="0">
                <a:solidFill>
                  <a:prstClr val="white"/>
                </a:solidFill>
                <a:latin typeface="Calibri" panose="020F0502020204030204"/>
              </a:rPr>
              <a:t>.</a:t>
            </a:r>
          </a:p>
          <a:p>
            <a:pPr marL="377190" indent="-377190" defTabSz="50292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880" dirty="0">
              <a:solidFill>
                <a:prstClr val="white"/>
              </a:solidFill>
              <a:latin typeface="Calibri" panose="020F0502020204030204"/>
            </a:endParaRPr>
          </a:p>
          <a:p>
            <a:pPr marL="377190" indent="-377190" defTabSz="50292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640" dirty="0">
                <a:solidFill>
                  <a:prstClr val="white"/>
                </a:solidFill>
                <a:latin typeface="Calibri" panose="020F0502020204030204"/>
              </a:rPr>
              <a:t>Home builders predict </a:t>
            </a:r>
            <a:r>
              <a:rPr lang="en-US" sz="2640" dirty="0">
                <a:solidFill>
                  <a:srgbClr val="FD8700"/>
                </a:solidFill>
                <a:latin typeface="Calibri" panose="020F0502020204030204"/>
              </a:rPr>
              <a:t>open-concept floor plans will be a thing of the past</a:t>
            </a:r>
            <a:r>
              <a:rPr lang="en-US" sz="2640" dirty="0">
                <a:solidFill>
                  <a:prstClr val="white"/>
                </a:solidFill>
                <a:latin typeface="Calibri" panose="020F0502020204030204"/>
              </a:rPr>
              <a:t>, as people now value more walls, doors,   and overall privacy.</a:t>
            </a:r>
          </a:p>
          <a:p>
            <a:pPr marL="377190" indent="-377190" defTabSz="50292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880" dirty="0">
              <a:solidFill>
                <a:prstClr val="white"/>
              </a:solidFill>
              <a:latin typeface="Calibri" panose="020F0502020204030204"/>
            </a:endParaRPr>
          </a:p>
          <a:p>
            <a:pPr marL="377190" indent="-377190" defTabSz="50292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640" dirty="0">
                <a:solidFill>
                  <a:srgbClr val="FD8700"/>
                </a:solidFill>
                <a:latin typeface="Calibri" panose="020F0502020204030204"/>
              </a:rPr>
              <a:t>New construction</a:t>
            </a:r>
            <a:r>
              <a:rPr lang="en-US" sz="2640" dirty="0">
                <a:solidFill>
                  <a:prstClr val="white"/>
                </a:solidFill>
                <a:latin typeface="Calibri" panose="020F0502020204030204"/>
              </a:rPr>
              <a:t>, which offers the chance to personalize home features, saw its </a:t>
            </a:r>
            <a:r>
              <a:rPr lang="en-US" sz="2640" dirty="0">
                <a:solidFill>
                  <a:srgbClr val="FD8700"/>
                </a:solidFill>
                <a:latin typeface="Calibri" panose="020F0502020204030204"/>
              </a:rPr>
              <a:t>listing page views grow by 73% </a:t>
            </a:r>
            <a:r>
              <a:rPr lang="en-US" sz="2640" dirty="0">
                <a:solidFill>
                  <a:prstClr val="white"/>
                </a:solidFill>
                <a:latin typeface="Calibri" panose="020F0502020204030204"/>
              </a:rPr>
              <a:t>over last May.</a:t>
            </a:r>
          </a:p>
          <a:p>
            <a:pPr marL="377190" indent="-377190" defTabSz="50292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264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1E5306-DDA2-4D07-AED0-D69FCB9EEB79}"/>
              </a:ext>
            </a:extLst>
          </p:cNvPr>
          <p:cNvSpPr txBox="1"/>
          <p:nvPr/>
        </p:nvSpPr>
        <p:spPr>
          <a:xfrm>
            <a:off x="5266534" y="6212220"/>
            <a:ext cx="2916504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960" dirty="0">
                <a:solidFill>
                  <a:prstClr val="white"/>
                </a:solidFill>
                <a:latin typeface="Calibri" panose="020F0502020204030204"/>
              </a:rPr>
              <a:t>Zillow Report</a:t>
            </a:r>
          </a:p>
        </p:txBody>
      </p:sp>
    </p:spTree>
    <p:extLst>
      <p:ext uri="{BB962C8B-B14F-4D97-AF65-F5344CB8AC3E}">
        <p14:creationId xmlns:p14="http://schemas.microsoft.com/office/powerpoint/2010/main" val="358224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21EEA644-E501-4E43-AFB1-99D9D25C19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8" y="114300"/>
            <a:ext cx="9762565" cy="7543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EFC458-40CB-FB42-8F49-B8869EC481F2}"/>
              </a:ext>
            </a:extLst>
          </p:cNvPr>
          <p:cNvSpPr txBox="1"/>
          <p:nvPr/>
        </p:nvSpPr>
        <p:spPr>
          <a:xfrm>
            <a:off x="756447" y="281941"/>
            <a:ext cx="8545507" cy="532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058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6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 Days on the Market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696B71-3BDA-2844-B835-BCF7A038195C}"/>
              </a:ext>
            </a:extLst>
          </p:cNvPr>
          <p:cNvSpPr txBox="1"/>
          <p:nvPr/>
        </p:nvSpPr>
        <p:spPr>
          <a:xfrm>
            <a:off x="9555507" y="7353401"/>
            <a:ext cx="482824" cy="2954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0058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20" dirty="0">
                <a:solidFill>
                  <a:prstClr val="white">
                    <a:lumMod val="6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NAR</a:t>
            </a:r>
          </a:p>
        </p:txBody>
      </p:sp>
    </p:spTree>
    <p:extLst>
      <p:ext uri="{BB962C8B-B14F-4D97-AF65-F5344CB8AC3E}">
        <p14:creationId xmlns:p14="http://schemas.microsoft.com/office/powerpoint/2010/main" val="1616568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72A9728-A02D-A44A-91A1-2C94D3B5F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8" y="114300"/>
            <a:ext cx="9762565" cy="7543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EFC458-40CB-FB42-8F49-B8869EC481F2}"/>
              </a:ext>
            </a:extLst>
          </p:cNvPr>
          <p:cNvSpPr txBox="1"/>
          <p:nvPr/>
        </p:nvSpPr>
        <p:spPr>
          <a:xfrm>
            <a:off x="756447" y="281941"/>
            <a:ext cx="8545507" cy="532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058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6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Seller Traffic Index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696B71-3BDA-2844-B835-BCF7A038195C}"/>
              </a:ext>
            </a:extLst>
          </p:cNvPr>
          <p:cNvSpPr txBox="1"/>
          <p:nvPr/>
        </p:nvSpPr>
        <p:spPr>
          <a:xfrm>
            <a:off x="9555507" y="7353401"/>
            <a:ext cx="482824" cy="2954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0058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20" dirty="0">
                <a:solidFill>
                  <a:prstClr val="white">
                    <a:lumMod val="6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NAR</a:t>
            </a:r>
          </a:p>
        </p:txBody>
      </p:sp>
    </p:spTree>
    <p:extLst>
      <p:ext uri="{BB962C8B-B14F-4D97-AF65-F5344CB8AC3E}">
        <p14:creationId xmlns:p14="http://schemas.microsoft.com/office/powerpoint/2010/main" val="39795263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99D1064B-7CF6-B04B-92C6-52F88000E7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8" y="114300"/>
            <a:ext cx="9762565" cy="7543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EFC458-40CB-FB42-8F49-B8869EC481F2}"/>
              </a:ext>
            </a:extLst>
          </p:cNvPr>
          <p:cNvSpPr txBox="1"/>
          <p:nvPr/>
        </p:nvSpPr>
        <p:spPr>
          <a:xfrm>
            <a:off x="756447" y="281941"/>
            <a:ext cx="8545507" cy="532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058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6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Buyer Traffic Index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696B71-3BDA-2844-B835-BCF7A038195C}"/>
              </a:ext>
            </a:extLst>
          </p:cNvPr>
          <p:cNvSpPr txBox="1"/>
          <p:nvPr/>
        </p:nvSpPr>
        <p:spPr>
          <a:xfrm>
            <a:off x="9555507" y="7353401"/>
            <a:ext cx="482824" cy="2954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0058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20" dirty="0">
                <a:solidFill>
                  <a:prstClr val="white">
                    <a:lumMod val="6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NAR</a:t>
            </a:r>
          </a:p>
        </p:txBody>
      </p:sp>
    </p:spTree>
    <p:extLst>
      <p:ext uri="{BB962C8B-B14F-4D97-AF65-F5344CB8AC3E}">
        <p14:creationId xmlns:p14="http://schemas.microsoft.com/office/powerpoint/2010/main" val="33693282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DBB6D3-509C-4FD7-B580-4A2D03922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40493"/>
            <a:ext cx="9067800" cy="709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026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45758" y="435611"/>
            <a:ext cx="8717280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100584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528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Mortgage Rate Projections</a:t>
            </a:r>
            <a:endParaRPr lang="en-US" altLang="en-US" sz="528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91256" y="1479868"/>
          <a:ext cx="9536297" cy="5607211"/>
        </p:xfrm>
        <a:graphic>
          <a:graphicData uri="http://schemas.openxmlformats.org/drawingml/2006/table">
            <a:tbl>
              <a:tblPr/>
              <a:tblGrid>
                <a:gridCol w="1561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1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1252">
                  <a:extLst>
                    <a:ext uri="{9D8B030D-6E8A-4147-A177-3AD203B41FA5}">
                      <a16:colId xmlns:a16="http://schemas.microsoft.com/office/drawing/2014/main" val="3992859033"/>
                    </a:ext>
                  </a:extLst>
                </a:gridCol>
                <a:gridCol w="1561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12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00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787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Quarter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Freddie Mac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Fannie Mae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MBA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NAR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Average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of All Four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71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2020 3Q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3.3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3.1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3.4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3.1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3.22%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71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2020 4Q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3.3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3.0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3.4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3.0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3.17%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71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2021 1Q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3.2</a:t>
                      </a:r>
                      <a:endParaRPr kumimoji="0" lang="en-US" altLang="en-US" sz="31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Arial" charset="0"/>
                        <a:cs typeface="Calibri" panose="020F0502020204030204" pitchFamily="34" charset="0"/>
                      </a:endParaRP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2.9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3.3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3.1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3.12%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71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2021 2Q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3.2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2.9</a:t>
                      </a:r>
                      <a:endParaRPr kumimoji="0" lang="en-US" altLang="en-US" sz="31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Arial" charset="0"/>
                        <a:cs typeface="Calibri" panose="020F0502020204030204" pitchFamily="34" charset="0"/>
                      </a:endParaRP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3.3</a:t>
                      </a:r>
                      <a:endParaRPr kumimoji="0" lang="en-US" altLang="en-US" sz="31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Arial" charset="0"/>
                        <a:cs typeface="Calibri" panose="020F0502020204030204" pitchFamily="34" charset="0"/>
                      </a:endParaRP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3.1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3.12%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70705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3C3142C-CE17-4E08-920D-9A8EDC071B15}"/>
              </a:ext>
            </a:extLst>
          </p:cNvPr>
          <p:cNvSpPr/>
          <p:nvPr/>
        </p:nvSpPr>
        <p:spPr>
          <a:xfrm>
            <a:off x="0" y="114300"/>
            <a:ext cx="10058400" cy="75438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41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2F1E415-ACEA-4646-9137-5062B7181620}"/>
              </a:ext>
            </a:extLst>
          </p:cNvPr>
          <p:cNvGraphicFramePr/>
          <p:nvPr/>
        </p:nvGraphicFramePr>
        <p:xfrm>
          <a:off x="474668" y="733279"/>
          <a:ext cx="8803925" cy="6545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87B1CE1-B227-4DCB-A56E-C88D4E58852C}"/>
              </a:ext>
            </a:extLst>
          </p:cNvPr>
          <p:cNvSpPr txBox="1"/>
          <p:nvPr/>
        </p:nvSpPr>
        <p:spPr>
          <a:xfrm>
            <a:off x="3465" y="347228"/>
            <a:ext cx="10058399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80" dirty="0">
                <a:solidFill>
                  <a:schemeClr val="bg1"/>
                </a:solidFill>
              </a:rPr>
              <a:t>Americans’ Top 4 Choices for Best Long-Term Investment</a:t>
            </a:r>
            <a:br>
              <a:rPr lang="en-US" sz="3080" dirty="0">
                <a:solidFill>
                  <a:schemeClr val="bg1"/>
                </a:solidFill>
              </a:rPr>
            </a:br>
            <a:r>
              <a:rPr lang="en-US" sz="3080" dirty="0">
                <a:solidFill>
                  <a:schemeClr val="bg1"/>
                </a:solidFill>
              </a:rPr>
              <a:t>Real Estate Continues to be the Top Choice! 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C5E98324-4247-4E6C-BE81-0417AC329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0148" y="7137823"/>
            <a:ext cx="1503112" cy="32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defTabSz="10058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540" dirty="0">
                <a:solidFill>
                  <a:srgbClr val="A6A6A6"/>
                </a:solidFill>
                <a:cs typeface="Calibri" panose="020F0502020204030204" pitchFamily="34" charset="0"/>
              </a:rPr>
              <a:t>Gallup 2020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BB4642B-E544-42EE-9D09-E6D9CA05EF8E}"/>
              </a:ext>
            </a:extLst>
          </p:cNvPr>
          <p:cNvGrpSpPr/>
          <p:nvPr/>
        </p:nvGrpSpPr>
        <p:grpSpPr>
          <a:xfrm>
            <a:off x="8700122" y="2053655"/>
            <a:ext cx="907621" cy="3889599"/>
            <a:chOff x="8196875" y="1763050"/>
            <a:chExt cx="825110" cy="353599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E1B82E0-12C0-4BEC-AE02-132898001065}"/>
                </a:ext>
              </a:extLst>
            </p:cNvPr>
            <p:cNvSpPr txBox="1"/>
            <p:nvPr/>
          </p:nvSpPr>
          <p:spPr>
            <a:xfrm>
              <a:off x="8196875" y="1763050"/>
              <a:ext cx="825110" cy="514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80" dirty="0">
                  <a:solidFill>
                    <a:srgbClr val="72C45A"/>
                  </a:solidFill>
                </a:rPr>
                <a:t>35%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549448B-B283-4D58-A18E-606AF7772B4C}"/>
                </a:ext>
              </a:extLst>
            </p:cNvPr>
            <p:cNvSpPr txBox="1"/>
            <p:nvPr/>
          </p:nvSpPr>
          <p:spPr>
            <a:xfrm>
              <a:off x="8253722" y="3893111"/>
              <a:ext cx="733301" cy="453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40" dirty="0">
                  <a:solidFill>
                    <a:srgbClr val="0CADEF"/>
                  </a:solidFill>
                </a:rPr>
                <a:t>21%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21F214D-5ADC-497D-99E3-96F13A673647}"/>
                </a:ext>
              </a:extLst>
            </p:cNvPr>
            <p:cNvSpPr txBox="1"/>
            <p:nvPr/>
          </p:nvSpPr>
          <p:spPr>
            <a:xfrm>
              <a:off x="8243357" y="4845778"/>
              <a:ext cx="733301" cy="453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640" dirty="0">
                  <a:solidFill>
                    <a:srgbClr val="D6A300"/>
                  </a:solidFill>
                </a:rPr>
                <a:t>16%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EFEA96-C0D4-4CF1-9842-CC8F6FB809EB}"/>
                </a:ext>
              </a:extLst>
            </p:cNvPr>
            <p:cNvSpPr txBox="1"/>
            <p:nvPr/>
          </p:nvSpPr>
          <p:spPr>
            <a:xfrm>
              <a:off x="8241859" y="4450087"/>
              <a:ext cx="733301" cy="453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640" dirty="0">
                  <a:solidFill>
                    <a:srgbClr val="FD8700"/>
                  </a:solidFill>
                </a:rPr>
                <a:t>17%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21768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2"/>
          <p:cNvSpPr txBox="1">
            <a:spLocks noChangeArrowheads="1"/>
          </p:cNvSpPr>
          <p:nvPr/>
        </p:nvSpPr>
        <p:spPr bwMode="auto">
          <a:xfrm>
            <a:off x="1167087" y="673100"/>
            <a:ext cx="7925055" cy="625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9680" b="1" dirty="0">
                <a:solidFill>
                  <a:schemeClr val="bg1"/>
                </a:solidFill>
              </a:rPr>
              <a:t>Greater</a:t>
            </a:r>
            <a:br>
              <a:rPr lang="en-US" altLang="en-US" sz="9680" b="1" dirty="0">
                <a:solidFill>
                  <a:schemeClr val="bg1"/>
                </a:solidFill>
              </a:rPr>
            </a:br>
            <a:r>
              <a:rPr lang="en-US" altLang="en-US" sz="9680" b="1" dirty="0">
                <a:solidFill>
                  <a:schemeClr val="bg1"/>
                </a:solidFill>
              </a:rPr>
              <a:t>Metro Atlanta</a:t>
            </a:r>
          </a:p>
          <a:p>
            <a:pPr algn="ctr"/>
            <a:r>
              <a:rPr lang="en-US" altLang="en-US" sz="9680" b="1" dirty="0">
                <a:solidFill>
                  <a:schemeClr val="bg1"/>
                </a:solidFill>
              </a:rPr>
              <a:t>Market</a:t>
            </a:r>
          </a:p>
          <a:p>
            <a:pPr algn="ctr"/>
            <a:br>
              <a:rPr lang="en-US" altLang="en-US" sz="3960" b="1" dirty="0">
                <a:solidFill>
                  <a:schemeClr val="bg1"/>
                </a:solidFill>
              </a:rPr>
            </a:br>
            <a:r>
              <a:rPr lang="en-US" altLang="en-US" sz="3960" b="1" dirty="0">
                <a:solidFill>
                  <a:schemeClr val="bg1"/>
                </a:solidFill>
              </a:rPr>
              <a:t>July 2020 Report </a:t>
            </a:r>
            <a:br>
              <a:rPr lang="en-US" altLang="en-US" sz="3960" b="1" dirty="0">
                <a:solidFill>
                  <a:schemeClr val="bg1"/>
                </a:solidFill>
              </a:rPr>
            </a:br>
            <a:r>
              <a:rPr lang="en-US" altLang="en-US" sz="3080" b="1" dirty="0">
                <a:solidFill>
                  <a:schemeClr val="bg1"/>
                </a:solidFill>
              </a:rPr>
              <a:t>With Results Through June 2020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44958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Showing Trend 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A01A43B-D330-493B-A38F-8C6D1AD71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5800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chemeClr val="tx2"/>
                </a:solidFill>
              </a:rPr>
              <a:t>*  2020 showings are higher than shown here due to Virtual Showings and Virtual Open House Showings</a:t>
            </a:r>
            <a:endParaRPr lang="en-US" altLang="en-US" sz="2400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9DD50C-7835-4301-A65A-86D22360E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9378"/>
            <a:ext cx="10058400" cy="495364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29E617-D003-4535-892F-9939D98B88C9}"/>
              </a:ext>
            </a:extLst>
          </p:cNvPr>
          <p:cNvSpPr/>
          <p:nvPr/>
        </p:nvSpPr>
        <p:spPr>
          <a:xfrm>
            <a:off x="1" y="114300"/>
            <a:ext cx="10058400" cy="75438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4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DF59E8-5691-4DE8-8C95-4FF82D2AC870}"/>
              </a:ext>
            </a:extLst>
          </p:cNvPr>
          <p:cNvSpPr txBox="1"/>
          <p:nvPr/>
        </p:nvSpPr>
        <p:spPr>
          <a:xfrm>
            <a:off x="9291075" y="7053712"/>
            <a:ext cx="546945" cy="32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40" dirty="0">
                <a:solidFill>
                  <a:schemeClr val="bg1">
                    <a:lumMod val="75000"/>
                  </a:schemeClr>
                </a:solidFill>
              </a:rPr>
              <a:t>BLS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6B9940A-0E78-47A9-BFB0-8C719DD03C65}"/>
              </a:ext>
            </a:extLst>
          </p:cNvPr>
          <p:cNvGraphicFramePr/>
          <p:nvPr>
            <p:extLst/>
          </p:nvPr>
        </p:nvGraphicFramePr>
        <p:xfrm>
          <a:off x="734602" y="1854742"/>
          <a:ext cx="8619919" cy="5198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639439C-AE60-4960-A8DC-B5EFC7F790B2}"/>
              </a:ext>
            </a:extLst>
          </p:cNvPr>
          <p:cNvSpPr txBox="1"/>
          <p:nvPr/>
        </p:nvSpPr>
        <p:spPr>
          <a:xfrm>
            <a:off x="0" y="437804"/>
            <a:ext cx="1005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</a:rPr>
              <a:t>BLS Unemployment Rate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87F77C-3B08-46FD-A37D-F0B6FB786829}"/>
              </a:ext>
            </a:extLst>
          </p:cNvPr>
          <p:cNvSpPr txBox="1"/>
          <p:nvPr/>
        </p:nvSpPr>
        <p:spPr>
          <a:xfrm>
            <a:off x="703880" y="2335131"/>
            <a:ext cx="3918465" cy="56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80" i="1" dirty="0">
                <a:solidFill>
                  <a:schemeClr val="bg1"/>
                </a:solidFill>
              </a:rPr>
              <a:t>…as reported</a:t>
            </a:r>
          </a:p>
        </p:txBody>
      </p:sp>
    </p:spTree>
    <p:extLst>
      <p:ext uri="{BB962C8B-B14F-4D97-AF65-F5344CB8AC3E}">
        <p14:creationId xmlns:p14="http://schemas.microsoft.com/office/powerpoint/2010/main" val="32631101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-5195" y="6271260"/>
            <a:ext cx="1005840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7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20" b="1" dirty="0"/>
              <a:t> June Under Contract Up 12.95% Compared To May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20" b="1" dirty="0"/>
              <a:t>June 2020 Under Contract Up 25.12% Compared To June 2019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457419018"/>
              </p:ext>
            </p:extLst>
          </p:nvPr>
        </p:nvGraphicFramePr>
        <p:xfrm>
          <a:off x="685800" y="914400"/>
          <a:ext cx="8815070" cy="531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381000"/>
            <a:ext cx="10058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Under Contract Trend</a:t>
            </a:r>
            <a:br>
              <a:rPr lang="en-US" altLang="en-US" sz="3960" b="1" dirty="0">
                <a:solidFill>
                  <a:schemeClr val="tx2"/>
                </a:solidFill>
              </a:rPr>
            </a:br>
            <a:r>
              <a:rPr lang="en-US" altLang="en-US" sz="3960" b="1" dirty="0">
                <a:solidFill>
                  <a:schemeClr val="tx2"/>
                </a:solidFill>
              </a:rPr>
              <a:t>The Big Bounce Back Continues!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126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6324600"/>
            <a:ext cx="1005840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7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530" b="1" dirty="0"/>
              <a:t>June New Listings Up 5.27% Compared To May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530" b="1" dirty="0"/>
              <a:t>June 2020 New Listings Down 9.45% Compared To June 2019</a:t>
            </a:r>
            <a:br>
              <a:rPr lang="en-US" altLang="en-US" sz="2530" b="1" dirty="0"/>
            </a:br>
            <a:br>
              <a:rPr lang="en-US" altLang="en-US" sz="2530" b="1" dirty="0"/>
            </a:br>
            <a:endParaRPr lang="en-US" altLang="en-US" sz="2640" i="1" dirty="0"/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523773698"/>
              </p:ext>
            </p:extLst>
          </p:nvPr>
        </p:nvGraphicFramePr>
        <p:xfrm>
          <a:off x="621665" y="1066800"/>
          <a:ext cx="8815070" cy="531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28194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New Listings Trend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479537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-10391" y="6501765"/>
            <a:ext cx="1005840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66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20" b="1" dirty="0"/>
              <a:t>June Closings Up 35.89% Compared To May Closings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20" b="1" dirty="0"/>
              <a:t>June 2020 Closings Up 1.04% Compared To June 2019</a:t>
            </a:r>
          </a:p>
        </p:txBody>
      </p:sp>
      <p:graphicFrame>
        <p:nvGraphicFramePr>
          <p:cNvPr id="3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638996991"/>
              </p:ext>
            </p:extLst>
          </p:nvPr>
        </p:nvGraphicFramePr>
        <p:xfrm>
          <a:off x="228600" y="977265"/>
          <a:ext cx="8968740" cy="5817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44958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2018-2020 Closing Units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7E7D5F-1E97-4046-ADF6-38CF76F7F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1143000"/>
            <a:ext cx="2174097" cy="86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35364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38636874"/>
              </p:ext>
            </p:extLst>
          </p:nvPr>
        </p:nvGraphicFramePr>
        <p:xfrm>
          <a:off x="682785" y="1678941"/>
          <a:ext cx="8956516" cy="5488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0" y="61722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Closings – June 2020</a:t>
            </a:r>
            <a:br>
              <a:rPr lang="en-US" altLang="en-US" sz="3960" b="1" dirty="0">
                <a:solidFill>
                  <a:schemeClr val="tx2"/>
                </a:solidFill>
              </a:rPr>
            </a:br>
            <a:r>
              <a:rPr lang="en-US" altLang="en-US" sz="3080" b="1" dirty="0">
                <a:solidFill>
                  <a:schemeClr val="tx2"/>
                </a:solidFill>
              </a:rPr>
              <a:t>(Number Of Transactions By Price)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  <p:sp>
        <p:nvSpPr>
          <p:cNvPr id="48132" name="TextBox 1"/>
          <p:cNvSpPr txBox="1">
            <a:spLocks noChangeArrowheads="1"/>
          </p:cNvSpPr>
          <p:nvPr/>
        </p:nvSpPr>
        <p:spPr bwMode="auto">
          <a:xfrm>
            <a:off x="6789420" y="2377440"/>
            <a:ext cx="2514600" cy="17173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40" b="1" dirty="0"/>
              <a:t>85% Of Transactions In $100K-$500K Price Range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0" y="61722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Closed Units By Price Point</a:t>
            </a:r>
            <a:br>
              <a:rPr lang="en-US" altLang="en-US" sz="3960" b="1" dirty="0">
                <a:solidFill>
                  <a:schemeClr val="tx2"/>
                </a:solidFill>
              </a:rPr>
            </a:br>
            <a:r>
              <a:rPr lang="en-US" altLang="en-US" sz="3960" b="1" dirty="0">
                <a:solidFill>
                  <a:schemeClr val="tx2"/>
                </a:solidFill>
              </a:rPr>
              <a:t>June </a:t>
            </a:r>
            <a:r>
              <a:rPr lang="en-US" altLang="en-US" sz="3740" b="1" dirty="0">
                <a:solidFill>
                  <a:schemeClr val="tx2"/>
                </a:solidFill>
              </a:rPr>
              <a:t>2020 Compared To June 2019</a:t>
            </a:r>
            <a:endParaRPr lang="en-US" altLang="en-US" sz="3740" dirty="0">
              <a:solidFill>
                <a:schemeClr val="tx2"/>
              </a:solidFill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27115339"/>
              </p:ext>
            </p:extLst>
          </p:nvPr>
        </p:nvGraphicFramePr>
        <p:xfrm>
          <a:off x="586740" y="617220"/>
          <a:ext cx="9999523" cy="6312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6484620"/>
            <a:ext cx="100584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70" b="1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80" b="1" dirty="0">
                <a:solidFill>
                  <a:schemeClr val="tx2"/>
                </a:solidFill>
              </a:rPr>
              <a:t>Inventory Down 12.1% From Last Month </a:t>
            </a:r>
            <a:br>
              <a:rPr lang="en-US" altLang="en-US" sz="3080" b="1" dirty="0">
                <a:solidFill>
                  <a:schemeClr val="tx2"/>
                </a:solidFill>
              </a:rPr>
            </a:br>
            <a:r>
              <a:rPr lang="en-US" altLang="en-US" sz="3080" b="1" dirty="0">
                <a:solidFill>
                  <a:schemeClr val="tx2"/>
                </a:solidFill>
              </a:rPr>
              <a:t>Down 38.6% Compared To Last Year  </a:t>
            </a:r>
            <a:endParaRPr lang="en-US" altLang="en-US" sz="3080" dirty="0">
              <a:solidFill>
                <a:schemeClr val="tx2"/>
              </a:solidFill>
            </a:endParaRPr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0" y="198120"/>
            <a:ext cx="10058400" cy="108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30" b="1" dirty="0">
                <a:solidFill>
                  <a:schemeClr val="tx2"/>
                </a:solidFill>
              </a:rPr>
              <a:t>Listed Inventory January 2018 – June 2020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All Residential, Metro Atlanta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6145515"/>
              </p:ext>
            </p:extLst>
          </p:nvPr>
        </p:nvGraphicFramePr>
        <p:xfrm>
          <a:off x="381000" y="1432574"/>
          <a:ext cx="9094470" cy="5572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463774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7"/>
          <p:cNvSpPr txBox="1">
            <a:spLocks noChangeArrowheads="1"/>
          </p:cNvSpPr>
          <p:nvPr/>
        </p:nvSpPr>
        <p:spPr bwMode="auto">
          <a:xfrm>
            <a:off x="419101" y="365760"/>
            <a:ext cx="8806339" cy="117570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352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ＭＳ Ｐゴシック" charset="0"/>
              </a:rPr>
              <a:t>Months of Inventory Change </a:t>
            </a:r>
            <a:br>
              <a:rPr lang="en-US" altLang="en-US" sz="352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ＭＳ Ｐゴシック" charset="0"/>
              </a:rPr>
            </a:br>
            <a:r>
              <a:rPr lang="en-US" altLang="en-US" sz="352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ＭＳ Ｐゴシック" charset="0"/>
              </a:rPr>
              <a:t>The Market Strategy</a:t>
            </a:r>
          </a:p>
        </p:txBody>
      </p:sp>
      <p:grpSp>
        <p:nvGrpSpPr>
          <p:cNvPr id="54275" name="Group 2"/>
          <p:cNvGrpSpPr>
            <a:grpSpLocks/>
          </p:cNvGrpSpPr>
          <p:nvPr/>
        </p:nvGrpSpPr>
        <p:grpSpPr bwMode="auto">
          <a:xfrm>
            <a:off x="391160" y="1193483"/>
            <a:ext cx="9359900" cy="6235859"/>
            <a:chOff x="355623" y="1572381"/>
            <a:chExt cx="8508936" cy="5056675"/>
          </a:xfrm>
        </p:grpSpPr>
        <p:graphicFrame>
          <p:nvGraphicFramePr>
            <p:cNvPr id="54276" name="Object 10"/>
            <p:cNvGraphicFramePr>
              <a:graphicFrameLocks/>
            </p:cNvGraphicFramePr>
            <p:nvPr/>
          </p:nvGraphicFramePr>
          <p:xfrm>
            <a:off x="355623" y="1572381"/>
            <a:ext cx="8508936" cy="5056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493" name="Chart" r:id="rId4" imgW="8510754" imgH="5377138" progId="Excel.Sheet.8">
                    <p:embed/>
                  </p:oleObj>
                </mc:Choice>
                <mc:Fallback>
                  <p:oleObj name="Chart" r:id="rId4" imgW="8510754" imgH="5377138" progId="Excel.Sheet.8">
                    <p:embed/>
                    <p:pic>
                      <p:nvPicPr>
                        <p:cNvPr id="0" name="Object 1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623" y="1572381"/>
                          <a:ext cx="8508936" cy="5056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681059" y="2596177"/>
              <a:ext cx="2666980" cy="6239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LESS THAN </a:t>
              </a:r>
            </a:p>
            <a:p>
              <a:pPr algn="ctr">
                <a:defRPr/>
              </a:pPr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6 MONTHS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29000" y="2096315"/>
              <a:ext cx="2514581" cy="6239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BETWEEN</a:t>
              </a:r>
            </a:p>
            <a:p>
              <a:pPr algn="ctr">
                <a:defRPr/>
              </a:pPr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6-7 MONTHS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95980" y="1572381"/>
              <a:ext cx="2514581" cy="6239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GREATER THAN</a:t>
              </a:r>
            </a:p>
            <a:p>
              <a:pPr algn="ctr">
                <a:defRPr/>
              </a:pPr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7 MONTHS</a:t>
              </a:r>
            </a:p>
          </p:txBody>
        </p:sp>
        <p:sp>
          <p:nvSpPr>
            <p:cNvPr id="54280" name="TextBox 8"/>
            <p:cNvSpPr txBox="1">
              <a:spLocks noChangeArrowheads="1"/>
            </p:cNvSpPr>
            <p:nvPr/>
          </p:nvSpPr>
          <p:spPr bwMode="auto">
            <a:xfrm>
              <a:off x="685800" y="3620053"/>
              <a:ext cx="2667000" cy="1831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96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SELLERS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96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MARKET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8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4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Home prices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4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will appreciate </a:t>
              </a:r>
            </a:p>
          </p:txBody>
        </p:sp>
        <p:sp>
          <p:nvSpPr>
            <p:cNvPr id="54281" name="TextBox 9"/>
            <p:cNvSpPr txBox="1">
              <a:spLocks noChangeArrowheads="1"/>
            </p:cNvSpPr>
            <p:nvPr/>
          </p:nvSpPr>
          <p:spPr bwMode="auto">
            <a:xfrm>
              <a:off x="3276591" y="3591678"/>
              <a:ext cx="2667000" cy="2490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96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NEUTRAL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96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MARKET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8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4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Home prices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4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will only appreciate with inflation </a:t>
              </a:r>
            </a:p>
          </p:txBody>
        </p:sp>
        <p:sp>
          <p:nvSpPr>
            <p:cNvPr id="54282" name="TextBox 10"/>
            <p:cNvSpPr txBox="1">
              <a:spLocks noChangeArrowheads="1"/>
            </p:cNvSpPr>
            <p:nvPr/>
          </p:nvSpPr>
          <p:spPr bwMode="auto">
            <a:xfrm>
              <a:off x="6067138" y="3592338"/>
              <a:ext cx="2667000" cy="1831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96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BUYERS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96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MARKET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8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4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Home prices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4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will depreciate</a:t>
              </a:r>
            </a:p>
          </p:txBody>
        </p:sp>
      </p:grpSp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835191443"/>
              </p:ext>
            </p:extLst>
          </p:nvPr>
        </p:nvGraphicFramePr>
        <p:xfrm>
          <a:off x="489823" y="1340168"/>
          <a:ext cx="9078754" cy="5689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6323" name="Straight Connector 7"/>
          <p:cNvCxnSpPr>
            <a:cxnSpLocks noChangeShapeType="1"/>
          </p:cNvCxnSpPr>
          <p:nvPr/>
        </p:nvCxnSpPr>
        <p:spPr bwMode="auto">
          <a:xfrm>
            <a:off x="609600" y="4648200"/>
            <a:ext cx="779526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61722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Months of Inventory</a:t>
            </a:r>
            <a:br>
              <a:rPr lang="en-US" altLang="en-US" sz="3960" b="1" dirty="0">
                <a:solidFill>
                  <a:schemeClr val="tx2"/>
                </a:solidFill>
              </a:rPr>
            </a:br>
            <a:r>
              <a:rPr lang="en-US" altLang="en-US" sz="3080" b="1" dirty="0">
                <a:solidFill>
                  <a:schemeClr val="tx2"/>
                </a:solidFill>
              </a:rPr>
              <a:t>(June 2020, Based On Closed Sales)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  <p:sp>
        <p:nvSpPr>
          <p:cNvPr id="56325" name="Rectangle 2"/>
          <p:cNvSpPr>
            <a:spLocks noChangeArrowheads="1"/>
          </p:cNvSpPr>
          <p:nvPr/>
        </p:nvSpPr>
        <p:spPr bwMode="auto">
          <a:xfrm>
            <a:off x="0" y="6736080"/>
            <a:ext cx="1005840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66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640" b="1" dirty="0"/>
              <a:t>Total Metro Atlanta “Months Of Inventory” Is 2 Months</a:t>
            </a:r>
          </a:p>
        </p:txBody>
      </p:sp>
      <p:sp>
        <p:nvSpPr>
          <p:cNvPr id="56326" name="TextBox 9"/>
          <p:cNvSpPr txBox="1">
            <a:spLocks noChangeArrowheads="1"/>
          </p:cNvSpPr>
          <p:nvPr/>
        </p:nvSpPr>
        <p:spPr bwMode="auto">
          <a:xfrm>
            <a:off x="838200" y="2497277"/>
            <a:ext cx="5663089" cy="430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/>
              <a:t>6 Months Supply Is Considered Normal Market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044471660"/>
              </p:ext>
            </p:extLst>
          </p:nvPr>
        </p:nvGraphicFramePr>
        <p:xfrm>
          <a:off x="489823" y="1340168"/>
          <a:ext cx="9078754" cy="5689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61722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Continuous Days on Market</a:t>
            </a:r>
            <a:br>
              <a:rPr lang="en-US" altLang="en-US" sz="3960" b="1" dirty="0">
                <a:solidFill>
                  <a:schemeClr val="tx2"/>
                </a:solidFill>
              </a:rPr>
            </a:br>
            <a:r>
              <a:rPr lang="en-US" altLang="en-US" sz="3960" b="1" dirty="0">
                <a:solidFill>
                  <a:schemeClr val="tx2"/>
                </a:solidFill>
              </a:rPr>
              <a:t>June 2020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  <p:sp>
        <p:nvSpPr>
          <p:cNvPr id="56325" name="Rectangle 2"/>
          <p:cNvSpPr>
            <a:spLocks noChangeArrowheads="1"/>
          </p:cNvSpPr>
          <p:nvPr/>
        </p:nvSpPr>
        <p:spPr bwMode="auto">
          <a:xfrm>
            <a:off x="0" y="6736080"/>
            <a:ext cx="1005840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66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640" b="1" dirty="0"/>
              <a:t>Total Metro Atlanta CDOM is 53 Days</a:t>
            </a:r>
          </a:p>
        </p:txBody>
      </p:sp>
    </p:spTree>
    <p:extLst>
      <p:ext uri="{BB962C8B-B14F-4D97-AF65-F5344CB8AC3E}">
        <p14:creationId xmlns:p14="http://schemas.microsoft.com/office/powerpoint/2010/main" val="1080022768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919430978"/>
              </p:ext>
            </p:extLst>
          </p:nvPr>
        </p:nvGraphicFramePr>
        <p:xfrm>
          <a:off x="489823" y="1340168"/>
          <a:ext cx="9078754" cy="5689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61722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List to Sale Ratio</a:t>
            </a:r>
            <a:br>
              <a:rPr lang="en-US" altLang="en-US" sz="3960" b="1" dirty="0">
                <a:solidFill>
                  <a:schemeClr val="tx2"/>
                </a:solidFill>
              </a:rPr>
            </a:br>
            <a:r>
              <a:rPr lang="en-US" altLang="en-US" sz="3960" b="1" dirty="0">
                <a:solidFill>
                  <a:schemeClr val="tx2"/>
                </a:solidFill>
              </a:rPr>
              <a:t>June 2020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  <p:sp>
        <p:nvSpPr>
          <p:cNvPr id="56325" name="Rectangle 2"/>
          <p:cNvSpPr>
            <a:spLocks noChangeArrowheads="1"/>
          </p:cNvSpPr>
          <p:nvPr/>
        </p:nvSpPr>
        <p:spPr bwMode="auto">
          <a:xfrm>
            <a:off x="0" y="6736080"/>
            <a:ext cx="1005840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66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640" b="1" dirty="0"/>
              <a:t>Total Metro Atlanta List To Sale Ratio is 97%</a:t>
            </a:r>
          </a:p>
        </p:txBody>
      </p:sp>
    </p:spTree>
    <p:extLst>
      <p:ext uri="{BB962C8B-B14F-4D97-AF65-F5344CB8AC3E}">
        <p14:creationId xmlns:p14="http://schemas.microsoft.com/office/powerpoint/2010/main" val="117805293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28E1A03-3A92-468C-9DC3-B862D26C5A49}"/>
              </a:ext>
            </a:extLst>
          </p:cNvPr>
          <p:cNvSpPr/>
          <p:nvPr/>
        </p:nvSpPr>
        <p:spPr>
          <a:xfrm>
            <a:off x="0" y="114300"/>
            <a:ext cx="10058400" cy="75438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41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2CF0E16-38F5-4D9B-821E-EAA41FF928E6}"/>
              </a:ext>
            </a:extLst>
          </p:cNvPr>
          <p:cNvGraphicFramePr/>
          <p:nvPr>
            <p:extLst/>
          </p:nvPr>
        </p:nvGraphicFramePr>
        <p:xfrm>
          <a:off x="180827" y="331553"/>
          <a:ext cx="4848373" cy="4726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E808C27-A809-4C24-83A0-9FDDB21EBE35}"/>
              </a:ext>
            </a:extLst>
          </p:cNvPr>
          <p:cNvGraphicFramePr/>
          <p:nvPr>
            <p:extLst/>
          </p:nvPr>
        </p:nvGraphicFramePr>
        <p:xfrm>
          <a:off x="4938788" y="331552"/>
          <a:ext cx="5300439" cy="4726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FA3DB41-4757-44A3-AA06-9F53FAE74040}"/>
              </a:ext>
            </a:extLst>
          </p:cNvPr>
          <p:cNvSpPr txBox="1"/>
          <p:nvPr/>
        </p:nvSpPr>
        <p:spPr>
          <a:xfrm>
            <a:off x="881523" y="5623230"/>
            <a:ext cx="82953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20" dirty="0">
                <a:solidFill>
                  <a:schemeClr val="bg1"/>
                </a:solidFill>
              </a:rPr>
              <a:t>Breakdown of U.S. Bureau </a:t>
            </a:r>
          </a:p>
          <a:p>
            <a:pPr algn="ctr"/>
            <a:r>
              <a:rPr lang="en-US" sz="3520" dirty="0">
                <a:solidFill>
                  <a:schemeClr val="bg1"/>
                </a:solidFill>
              </a:rPr>
              <a:t>of Labor Statistics 7/2/2020 </a:t>
            </a:r>
          </a:p>
          <a:p>
            <a:pPr algn="ctr"/>
            <a:r>
              <a:rPr lang="en-US" sz="1760" dirty="0">
                <a:solidFill>
                  <a:schemeClr val="bg1"/>
                </a:solidFill>
              </a:rPr>
              <a:t>Unemployment Report Covering Up Until 6/13</a:t>
            </a:r>
            <a:endParaRPr lang="en-US" sz="1320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CB96DBE-DB62-4117-9017-5A5FCD9D0450}"/>
              </a:ext>
            </a:extLst>
          </p:cNvPr>
          <p:cNvCxnSpPr>
            <a:cxnSpLocks/>
          </p:cNvCxnSpPr>
          <p:nvPr/>
        </p:nvCxnSpPr>
        <p:spPr>
          <a:xfrm>
            <a:off x="5029200" y="114300"/>
            <a:ext cx="0" cy="51422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5D2BB4-7AC4-4CC2-870D-93334160AC62}"/>
              </a:ext>
            </a:extLst>
          </p:cNvPr>
          <p:cNvCxnSpPr/>
          <p:nvPr/>
        </p:nvCxnSpPr>
        <p:spPr>
          <a:xfrm flipV="1">
            <a:off x="0" y="5233916"/>
            <a:ext cx="10058400" cy="9547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9735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6484620"/>
            <a:ext cx="100584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7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750" b="1" dirty="0"/>
              <a:t>ASP Up 5% Compared To Last Month. 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750" b="1" dirty="0"/>
              <a:t> Up 1.8% From Last June.</a:t>
            </a:r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0" y="78486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Monthly Average Sale Prices</a:t>
            </a:r>
            <a:br>
              <a:rPr lang="en-US" altLang="en-US" sz="3960" b="1" dirty="0">
                <a:solidFill>
                  <a:schemeClr val="tx2"/>
                </a:solidFill>
              </a:rPr>
            </a:br>
            <a:endParaRPr lang="en-US" altLang="en-US" sz="4840" dirty="0">
              <a:solidFill>
                <a:schemeClr val="tx2"/>
              </a:solidFill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643158634"/>
              </p:ext>
            </p:extLst>
          </p:nvPr>
        </p:nvGraphicFramePr>
        <p:xfrm>
          <a:off x="419101" y="1113156"/>
          <a:ext cx="9094470" cy="5572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24403781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251460" y="6652260"/>
            <a:ext cx="955548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7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3080" b="1" dirty="0"/>
              <a:t>Annual ASP Up 80% From Bottom Of 2011</a:t>
            </a:r>
            <a:endParaRPr lang="en-US" altLang="en-US" sz="3520" b="1" dirty="0"/>
          </a:p>
        </p:txBody>
      </p:sp>
      <p:graphicFrame>
        <p:nvGraphicFramePr>
          <p:cNvPr id="3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133706905"/>
              </p:ext>
            </p:extLst>
          </p:nvPr>
        </p:nvGraphicFramePr>
        <p:xfrm>
          <a:off x="502920" y="826375"/>
          <a:ext cx="8968740" cy="5846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44958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Annual Average Sale Prices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29165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83820" y="6484620"/>
            <a:ext cx="989076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7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640" b="1" dirty="0"/>
              <a:t>Jan 2010 Through March 2020 (Reported June 30, 2020)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640" b="1" dirty="0"/>
              <a:t>Home Values Up 63.53% From Bottom Of March 2012. 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167756471"/>
              </p:ext>
            </p:extLst>
          </p:nvPr>
        </p:nvGraphicFramePr>
        <p:xfrm>
          <a:off x="101216" y="952500"/>
          <a:ext cx="9733566" cy="5891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44958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u="sng">
                <a:solidFill>
                  <a:schemeClr val="tx2"/>
                </a:solidFill>
              </a:rPr>
              <a:t>Case-Shiller Index For Metro Atlanta</a:t>
            </a:r>
            <a:endParaRPr lang="en-US" altLang="en-US" sz="396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ChangeArrowheads="1"/>
          </p:cNvSpPr>
          <p:nvPr/>
        </p:nvSpPr>
        <p:spPr bwMode="auto">
          <a:xfrm>
            <a:off x="0" y="28194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u="sng">
                <a:solidFill>
                  <a:schemeClr val="tx2"/>
                </a:solidFill>
              </a:rPr>
              <a:t>Case-Shiller Gain/ Loss For Metro Atlanta </a:t>
            </a:r>
            <a:endParaRPr lang="en-US" altLang="en-US" sz="4840">
              <a:solidFill>
                <a:schemeClr val="tx2"/>
              </a:solidFill>
            </a:endParaRPr>
          </a:p>
        </p:txBody>
      </p:sp>
      <p:sp>
        <p:nvSpPr>
          <p:cNvPr id="64515" name="TextBox 11"/>
          <p:cNvSpPr txBox="1">
            <a:spLocks noChangeArrowheads="1"/>
          </p:cNvSpPr>
          <p:nvPr/>
        </p:nvSpPr>
        <p:spPr bwMode="auto">
          <a:xfrm>
            <a:off x="167640" y="868680"/>
            <a:ext cx="9555480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40" dirty="0"/>
              <a:t>Comparisons Based On The Latest Case Shiller Index Compared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40" dirty="0"/>
              <a:t>To The Average Index For The Year Property Was Purchased.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24275"/>
              </p:ext>
            </p:extLst>
          </p:nvPr>
        </p:nvGraphicFramePr>
        <p:xfrm>
          <a:off x="1089660" y="1958340"/>
          <a:ext cx="3520440" cy="5243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0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0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636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Year Property</a:t>
                      </a:r>
                      <a:r>
                        <a:rPr lang="en-US" sz="2200" baseline="0" dirty="0">
                          <a:solidFill>
                            <a:schemeClr val="tx1"/>
                          </a:solidFill>
                        </a:rPr>
                        <a:t> Bought 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Gain/ Loss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2003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34.69%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2004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29.25%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2005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21.86%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2006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15.72%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2007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14.60%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2008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24.54%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2009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38.69%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2010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41.48%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2011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46.67%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4038609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151822"/>
              </p:ext>
            </p:extLst>
          </p:nvPr>
        </p:nvGraphicFramePr>
        <p:xfrm>
          <a:off x="5280660" y="1958340"/>
          <a:ext cx="3520440" cy="5243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0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0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636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Year Property</a:t>
                      </a:r>
                      <a:r>
                        <a:rPr lang="en-US" sz="2200" baseline="0" dirty="0">
                          <a:solidFill>
                            <a:schemeClr val="tx1"/>
                          </a:solidFill>
                        </a:rPr>
                        <a:t> Bought 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Gain/ Loss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2012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52.80%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2013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35.91%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2014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25.66%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2015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20.10%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2016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14.89%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2017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10.55%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2018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6.18%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2019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3.10%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2020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2.53%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9564149"/>
                  </a:ext>
                </a:extLst>
              </a:tr>
            </a:tbl>
          </a:graphicData>
        </a:graphic>
      </p:graphicFrame>
      <p:sp>
        <p:nvSpPr>
          <p:cNvPr id="64580" name="TextBox 11"/>
          <p:cNvSpPr txBox="1">
            <a:spLocks noChangeArrowheads="1"/>
          </p:cNvSpPr>
          <p:nvPr/>
        </p:nvSpPr>
        <p:spPr bwMode="auto">
          <a:xfrm>
            <a:off x="-14201" y="7177216"/>
            <a:ext cx="10058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/>
              <a:t>Case Shiller Index For Metro Atlanta - April 2020 As Reported June 30, 2020.  </a:t>
            </a:r>
            <a:br>
              <a:rPr lang="en-US" altLang="en-US" sz="1400" dirty="0"/>
            </a:br>
            <a:r>
              <a:rPr lang="en-US" altLang="en-US" sz="1400" dirty="0"/>
              <a:t>Micro-Local Markets And Price Points May Have Significantly Different Outcomes.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066138645"/>
              </p:ext>
            </p:extLst>
          </p:nvPr>
        </p:nvGraphicFramePr>
        <p:xfrm>
          <a:off x="223837" y="1211415"/>
          <a:ext cx="9377363" cy="5809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0" y="28194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u="sng">
                <a:solidFill>
                  <a:schemeClr val="tx2"/>
                </a:solidFill>
              </a:rPr>
              <a:t>Case-Shiller Home Values For Metro Atlanta </a:t>
            </a:r>
            <a:endParaRPr lang="en-US" altLang="en-US" sz="4840">
              <a:solidFill>
                <a:schemeClr val="tx2"/>
              </a:solidFill>
            </a:endParaRPr>
          </a:p>
        </p:txBody>
      </p:sp>
      <p:sp>
        <p:nvSpPr>
          <p:cNvPr id="66564" name="TextBox 11"/>
          <p:cNvSpPr txBox="1">
            <a:spLocks noChangeArrowheads="1"/>
          </p:cNvSpPr>
          <p:nvPr/>
        </p:nvSpPr>
        <p:spPr bwMode="auto">
          <a:xfrm>
            <a:off x="251460" y="6568441"/>
            <a:ext cx="9387840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40" dirty="0"/>
              <a:t>Recent Bottom Was March 2012.  </a:t>
            </a:r>
            <a:br>
              <a:rPr lang="en-US" altLang="en-US" sz="2640" dirty="0"/>
            </a:br>
            <a:r>
              <a:rPr lang="en-US" altLang="en-US" sz="2640" dirty="0"/>
              <a:t>Metro Average Home Values Back To Normal Trend Line.   </a:t>
            </a:r>
          </a:p>
        </p:txBody>
      </p:sp>
      <p:cxnSp>
        <p:nvCxnSpPr>
          <p:cNvPr id="66565" name="Straight Arrow Connector 5"/>
          <p:cNvCxnSpPr>
            <a:cxnSpLocks noChangeShapeType="1"/>
          </p:cNvCxnSpPr>
          <p:nvPr/>
        </p:nvCxnSpPr>
        <p:spPr bwMode="auto">
          <a:xfrm flipV="1">
            <a:off x="762000" y="1211415"/>
            <a:ext cx="8458200" cy="2334102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4"/>
          <p:cNvSpPr txBox="1">
            <a:spLocks noChangeArrowheads="1"/>
          </p:cNvSpPr>
          <p:nvPr/>
        </p:nvSpPr>
        <p:spPr bwMode="auto">
          <a:xfrm>
            <a:off x="335280" y="2461261"/>
            <a:ext cx="9471660" cy="252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7920" b="1" dirty="0">
                <a:solidFill>
                  <a:schemeClr val="bg1"/>
                </a:solidFill>
              </a:rPr>
              <a:t>Metro Atlanta Brokerage Rankings</a:t>
            </a:r>
            <a:endParaRPr lang="en-US" alt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9134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943201778"/>
              </p:ext>
            </p:extLst>
          </p:nvPr>
        </p:nvGraphicFramePr>
        <p:xfrm>
          <a:off x="557300" y="1259840"/>
          <a:ext cx="9220199" cy="572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0659" name="Rectangle 4"/>
          <p:cNvSpPr>
            <a:spLocks noChangeArrowheads="1"/>
          </p:cNvSpPr>
          <p:nvPr/>
        </p:nvSpPr>
        <p:spPr bwMode="auto">
          <a:xfrm>
            <a:off x="0" y="70104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Annual Closed Volume – May 2020 </a:t>
            </a:r>
            <a:br>
              <a:rPr lang="en-US" altLang="en-US" sz="3960" b="1" dirty="0">
                <a:solidFill>
                  <a:schemeClr val="tx2"/>
                </a:solidFill>
              </a:rPr>
            </a:br>
            <a:r>
              <a:rPr lang="en-US" altLang="en-US" sz="3960" b="1" dirty="0">
                <a:solidFill>
                  <a:schemeClr val="tx2"/>
                </a:solidFill>
              </a:rPr>
              <a:t>FMLS Counties + Southern Crescent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760" b="1" dirty="0">
                <a:solidFill>
                  <a:schemeClr val="tx2"/>
                </a:solidFill>
              </a:rPr>
              <a:t>($ Volume in Thousands)</a:t>
            </a:r>
            <a:endParaRPr lang="en-US" altLang="en-US" sz="2200" dirty="0">
              <a:solidFill>
                <a:schemeClr val="tx2"/>
              </a:solidFill>
            </a:endParaRPr>
          </a:p>
        </p:txBody>
      </p:sp>
      <p:sp>
        <p:nvSpPr>
          <p:cNvPr id="70660" name="Rectangle 2"/>
          <p:cNvSpPr>
            <a:spLocks noChangeArrowheads="1"/>
          </p:cNvSpPr>
          <p:nvPr/>
        </p:nvSpPr>
        <p:spPr bwMode="auto">
          <a:xfrm>
            <a:off x="251460" y="6987540"/>
            <a:ext cx="955548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7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1155" b="1" dirty="0">
                <a:solidFill>
                  <a:srgbClr val="FF0000"/>
                </a:solidFill>
              </a:rPr>
              <a:t>Information Provided By Trendgraphix and BHHS Georgia Properties Internal Reports. </a:t>
            </a:r>
            <a:endParaRPr lang="en-US" altLang="en-US" sz="176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19830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023C9A4-5A28-441F-A1F1-E66DCD2992BE}"/>
              </a:ext>
            </a:extLst>
          </p:cNvPr>
          <p:cNvSpPr/>
          <p:nvPr/>
        </p:nvSpPr>
        <p:spPr>
          <a:xfrm>
            <a:off x="0" y="114300"/>
            <a:ext cx="10058400" cy="75438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8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2D0584-08D2-4498-B26D-B2FC18E283BF}"/>
              </a:ext>
            </a:extLst>
          </p:cNvPr>
          <p:cNvSpPr txBox="1"/>
          <p:nvPr/>
        </p:nvSpPr>
        <p:spPr>
          <a:xfrm>
            <a:off x="0" y="435114"/>
            <a:ext cx="10058400" cy="137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280" dirty="0">
                <a:solidFill>
                  <a:prstClr val="white"/>
                </a:solidFill>
                <a:latin typeface="Calibri" panose="020F0502020204030204"/>
              </a:rPr>
              <a:t>Total Home Equity </a:t>
            </a:r>
            <a:r>
              <a:rPr lang="en-US" sz="5280" dirty="0">
                <a:solidFill>
                  <a:srgbClr val="FF8306"/>
                </a:solidFill>
                <a:latin typeface="Calibri" panose="020F0502020204030204"/>
              </a:rPr>
              <a:t>Cashed Out </a:t>
            </a:r>
          </a:p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80" i="1" dirty="0">
                <a:solidFill>
                  <a:prstClr val="white">
                    <a:lumMod val="85000"/>
                  </a:prstClr>
                </a:solidFill>
                <a:latin typeface="Calibri" panose="020F0502020204030204"/>
              </a:rPr>
              <a:t>by Refinance in Billions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01EB8EA-7094-40A5-955B-3E218F5D2541}"/>
              </a:ext>
            </a:extLst>
          </p:cNvPr>
          <p:cNvGraphicFramePr>
            <a:graphicFrameLocks noGrp="1"/>
          </p:cNvGraphicFramePr>
          <p:nvPr/>
        </p:nvGraphicFramePr>
        <p:xfrm>
          <a:off x="458655" y="2481713"/>
          <a:ext cx="4330388" cy="4119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5194">
                  <a:extLst>
                    <a:ext uri="{9D8B030D-6E8A-4147-A177-3AD203B41FA5}">
                      <a16:colId xmlns:a16="http://schemas.microsoft.com/office/drawing/2014/main" val="2544634853"/>
                    </a:ext>
                  </a:extLst>
                </a:gridCol>
                <a:gridCol w="2165194">
                  <a:extLst>
                    <a:ext uri="{9D8B030D-6E8A-4147-A177-3AD203B41FA5}">
                      <a16:colId xmlns:a16="http://schemas.microsoft.com/office/drawing/2014/main" val="2625473833"/>
                    </a:ext>
                  </a:extLst>
                </a:gridCol>
              </a:tblGrid>
              <a:tr h="82393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Year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AD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Dollars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A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030201"/>
                  </a:ext>
                </a:extLst>
              </a:tr>
              <a:tr h="823937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2005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$263B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711118"/>
                  </a:ext>
                </a:extLst>
              </a:tr>
              <a:tr h="823937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2006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$321B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684560"/>
                  </a:ext>
                </a:extLst>
              </a:tr>
              <a:tr h="823937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2007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$240B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768482"/>
                  </a:ext>
                </a:extLst>
              </a:tr>
              <a:tr h="823937"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>
                          <a:solidFill>
                            <a:schemeClr val="bg1"/>
                          </a:solidFill>
                        </a:rPr>
                        <a:t>$824B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879815"/>
                  </a:ext>
                </a:extLst>
              </a:tr>
            </a:tbl>
          </a:graphicData>
        </a:graphic>
      </p:graphicFrame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ECC05874-169B-4F32-BB9E-3156BDC448A1}"/>
              </a:ext>
            </a:extLst>
          </p:cNvPr>
          <p:cNvGraphicFramePr>
            <a:graphicFrameLocks noGrp="1"/>
          </p:cNvGraphicFramePr>
          <p:nvPr/>
        </p:nvGraphicFramePr>
        <p:xfrm>
          <a:off x="5269357" y="2481712"/>
          <a:ext cx="4330388" cy="4119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5194">
                  <a:extLst>
                    <a:ext uri="{9D8B030D-6E8A-4147-A177-3AD203B41FA5}">
                      <a16:colId xmlns:a16="http://schemas.microsoft.com/office/drawing/2014/main" val="2544634853"/>
                    </a:ext>
                  </a:extLst>
                </a:gridCol>
                <a:gridCol w="2165194">
                  <a:extLst>
                    <a:ext uri="{9D8B030D-6E8A-4147-A177-3AD203B41FA5}">
                      <a16:colId xmlns:a16="http://schemas.microsoft.com/office/drawing/2014/main" val="2625473833"/>
                    </a:ext>
                  </a:extLst>
                </a:gridCol>
              </a:tblGrid>
              <a:tr h="82393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Year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Dollars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030201"/>
                  </a:ext>
                </a:extLst>
              </a:tr>
              <a:tr h="823937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2017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$71B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711118"/>
                  </a:ext>
                </a:extLst>
              </a:tr>
              <a:tr h="823937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2018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$87B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684560"/>
                  </a:ext>
                </a:extLst>
              </a:tr>
              <a:tr h="823937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2019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$89B*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768482"/>
                  </a:ext>
                </a:extLst>
              </a:tr>
              <a:tr h="823937"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C4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>
                          <a:solidFill>
                            <a:schemeClr val="bg1"/>
                          </a:solidFill>
                        </a:rPr>
                        <a:t>$247B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C4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87981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D9320E2-CDD5-4FA3-B7B5-950371D30CF1}"/>
              </a:ext>
            </a:extLst>
          </p:cNvPr>
          <p:cNvSpPr txBox="1"/>
          <p:nvPr/>
        </p:nvSpPr>
        <p:spPr>
          <a:xfrm>
            <a:off x="481261" y="1872315"/>
            <a:ext cx="14298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300" dirty="0">
                <a:solidFill>
                  <a:prstClr val="white"/>
                </a:solidFill>
                <a:latin typeface="Calibri" panose="020F0502020204030204"/>
              </a:rPr>
              <a:t>Then…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8E54F8-C994-4413-A45B-6CFA0D689D59}"/>
              </a:ext>
            </a:extLst>
          </p:cNvPr>
          <p:cNvSpPr txBox="1"/>
          <p:nvPr/>
        </p:nvSpPr>
        <p:spPr>
          <a:xfrm>
            <a:off x="5211477" y="1872316"/>
            <a:ext cx="164828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300" dirty="0">
                <a:solidFill>
                  <a:prstClr val="white"/>
                </a:solidFill>
                <a:latin typeface="Calibri" panose="020F0502020204030204"/>
              </a:rPr>
              <a:t>Now…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618F72-099E-4C44-A6D4-BD65253054D9}"/>
              </a:ext>
            </a:extLst>
          </p:cNvPr>
          <p:cNvSpPr txBox="1"/>
          <p:nvPr/>
        </p:nvSpPr>
        <p:spPr>
          <a:xfrm>
            <a:off x="8586026" y="7199973"/>
            <a:ext cx="1302506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20" dirty="0">
                <a:solidFill>
                  <a:prstClr val="white"/>
                </a:solidFill>
                <a:latin typeface="Calibri" panose="020F0502020204030204"/>
              </a:rPr>
              <a:t>Freddie Mac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73B191-400D-49C0-9D9E-52C7B5248010}"/>
              </a:ext>
            </a:extLst>
          </p:cNvPr>
          <p:cNvSpPr txBox="1"/>
          <p:nvPr/>
        </p:nvSpPr>
        <p:spPr>
          <a:xfrm>
            <a:off x="5211477" y="6735642"/>
            <a:ext cx="1976324" cy="320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85" i="1" dirty="0">
                <a:solidFill>
                  <a:prstClr val="white"/>
                </a:solidFill>
                <a:latin typeface="Calibri" panose="020F0502020204030204"/>
              </a:rPr>
              <a:t>*Freddie Mac estimate</a:t>
            </a:r>
          </a:p>
        </p:txBody>
      </p:sp>
    </p:spTree>
    <p:extLst>
      <p:ext uri="{BB962C8B-B14F-4D97-AF65-F5344CB8AC3E}">
        <p14:creationId xmlns:p14="http://schemas.microsoft.com/office/powerpoint/2010/main" val="1776985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CAC2B6-1AD1-8343-93E8-C649423F8F32}"/>
              </a:ext>
            </a:extLst>
          </p:cNvPr>
          <p:cNvSpPr/>
          <p:nvPr/>
        </p:nvSpPr>
        <p:spPr>
          <a:xfrm>
            <a:off x="0" y="114300"/>
            <a:ext cx="10058400" cy="75438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8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04E32EA-3296-4135-B49D-5A761F127D4A}"/>
              </a:ext>
            </a:extLst>
          </p:cNvPr>
          <p:cNvGraphicFramePr/>
          <p:nvPr/>
        </p:nvGraphicFramePr>
        <p:xfrm>
          <a:off x="2820998" y="402736"/>
          <a:ext cx="7470339" cy="6834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2D6477D-00CA-4DCD-AFBB-A369CE147F5E}"/>
              </a:ext>
            </a:extLst>
          </p:cNvPr>
          <p:cNvSpPr txBox="1"/>
          <p:nvPr/>
        </p:nvSpPr>
        <p:spPr>
          <a:xfrm>
            <a:off x="569016" y="1012774"/>
            <a:ext cx="346652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prstClr val="white"/>
                </a:solidFill>
                <a:latin typeface="Calibri" panose="020F0502020204030204"/>
              </a:rPr>
              <a:t>Percentage of </a:t>
            </a:r>
          </a:p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prstClr val="white"/>
                </a:solidFill>
                <a:latin typeface="Calibri" panose="020F0502020204030204"/>
              </a:rPr>
              <a:t>Homeowner </a:t>
            </a:r>
          </a:p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prstClr val="white"/>
                </a:solidFill>
                <a:latin typeface="Calibri" panose="020F0502020204030204"/>
              </a:rPr>
              <a:t>Equity 2020</a:t>
            </a:r>
            <a:endParaRPr lang="en-US" sz="352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600FF3-6AAF-447E-B1A3-5503819FAC5D}"/>
              </a:ext>
            </a:extLst>
          </p:cNvPr>
          <p:cNvSpPr txBox="1"/>
          <p:nvPr/>
        </p:nvSpPr>
        <p:spPr>
          <a:xfrm>
            <a:off x="328502" y="7068185"/>
            <a:ext cx="1959191" cy="32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54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John Burns Consulting</a:t>
            </a:r>
          </a:p>
        </p:txBody>
      </p:sp>
    </p:spTree>
    <p:extLst>
      <p:ext uri="{BB962C8B-B14F-4D97-AF65-F5344CB8AC3E}">
        <p14:creationId xmlns:p14="http://schemas.microsoft.com/office/powerpoint/2010/main" val="1155179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A5E749-57DE-492B-BD78-6F6D19B49A93}"/>
              </a:ext>
            </a:extLst>
          </p:cNvPr>
          <p:cNvSpPr/>
          <p:nvPr/>
        </p:nvSpPr>
        <p:spPr>
          <a:xfrm>
            <a:off x="0" y="114300"/>
            <a:ext cx="10058400" cy="75438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4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DF3EB8-6FFB-4813-AACE-736F4F376CF0}"/>
              </a:ext>
            </a:extLst>
          </p:cNvPr>
          <p:cNvSpPr txBox="1"/>
          <p:nvPr/>
        </p:nvSpPr>
        <p:spPr>
          <a:xfrm>
            <a:off x="7517533" y="6986646"/>
            <a:ext cx="2206053" cy="544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941" dirty="0">
                <a:solidFill>
                  <a:schemeClr val="bg1">
                    <a:lumMod val="75000"/>
                  </a:schemeClr>
                </a:solidFill>
              </a:rPr>
              <a:t>Black Knight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32C6035-03A3-4DE0-812D-356888F3606F}"/>
              </a:ext>
            </a:extLst>
          </p:cNvPr>
          <p:cNvGraphicFramePr/>
          <p:nvPr/>
        </p:nvGraphicFramePr>
        <p:xfrm>
          <a:off x="576380" y="379490"/>
          <a:ext cx="8815227" cy="6515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1965862-F2DD-413C-88F0-6EC788CDAD1B}"/>
              </a:ext>
            </a:extLst>
          </p:cNvPr>
          <p:cNvSpPr txBox="1"/>
          <p:nvPr/>
        </p:nvSpPr>
        <p:spPr>
          <a:xfrm>
            <a:off x="3492186" y="877157"/>
            <a:ext cx="5673389" cy="37487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960" dirty="0">
                <a:solidFill>
                  <a:schemeClr val="bg1"/>
                </a:solidFill>
              </a:rPr>
              <a:t>Of all active forbearances which are past due on their mortgage payment, 77% have at least 20% equity in their home and 90% have at least 10% equity. </a:t>
            </a:r>
          </a:p>
        </p:txBody>
      </p:sp>
    </p:spTree>
    <p:extLst>
      <p:ext uri="{BB962C8B-B14F-4D97-AF65-F5344CB8AC3E}">
        <p14:creationId xmlns:p14="http://schemas.microsoft.com/office/powerpoint/2010/main" val="92721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C07AD5-26EC-4FEC-B2DB-54B838DEA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" y="114300"/>
            <a:ext cx="10048442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04538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31CC39C-C7D3-474D-961A-8FA075FB3A80}"/>
              </a:ext>
            </a:extLst>
          </p:cNvPr>
          <p:cNvSpPr/>
          <p:nvPr/>
        </p:nvSpPr>
        <p:spPr>
          <a:xfrm>
            <a:off x="0" y="114300"/>
            <a:ext cx="10058400" cy="7543800"/>
          </a:xfrm>
          <a:prstGeom prst="rect">
            <a:avLst/>
          </a:prstGeom>
          <a:solidFill>
            <a:srgbClr val="334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980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515F6DA-EC66-473B-8746-6F7E0EB957E5}"/>
              </a:ext>
            </a:extLst>
          </p:cNvPr>
          <p:cNvGraphicFramePr/>
          <p:nvPr>
            <p:extLst/>
          </p:nvPr>
        </p:nvGraphicFramePr>
        <p:xfrm>
          <a:off x="350348" y="1031629"/>
          <a:ext cx="9154274" cy="5709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98B041A-23EA-4FBD-951B-E5D7D43E78AF}"/>
              </a:ext>
            </a:extLst>
          </p:cNvPr>
          <p:cNvSpPr txBox="1"/>
          <p:nvPr/>
        </p:nvSpPr>
        <p:spPr>
          <a:xfrm>
            <a:off x="3089620" y="1836454"/>
            <a:ext cx="795410" cy="904863"/>
          </a:xfrm>
          <a:prstGeom prst="rect">
            <a:avLst/>
          </a:prstGeom>
          <a:solidFill>
            <a:srgbClr val="33475F"/>
          </a:solidFill>
        </p:spPr>
        <p:txBody>
          <a:bodyPr wrap="none" rtlCol="0">
            <a:spAutoFit/>
          </a:bodyPr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640" b="1" dirty="0">
                <a:solidFill>
                  <a:srgbClr val="FF0000"/>
                </a:solidFill>
                <a:latin typeface="Calibri" panose="020F0502020204030204"/>
              </a:rPr>
              <a:t>2nd </a:t>
            </a:r>
          </a:p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640" b="1" dirty="0">
                <a:solidFill>
                  <a:srgbClr val="FF0000"/>
                </a:solidFill>
                <a:latin typeface="Calibri" panose="020F0502020204030204"/>
              </a:rPr>
              <a:t>Year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62BD3E-4EE7-4B10-9694-3A8665CC6065}"/>
              </a:ext>
            </a:extLst>
          </p:cNvPr>
          <p:cNvSpPr txBox="1"/>
          <p:nvPr/>
        </p:nvSpPr>
        <p:spPr>
          <a:xfrm>
            <a:off x="6983662" y="1836455"/>
            <a:ext cx="867673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640" b="1" dirty="0">
                <a:solidFill>
                  <a:srgbClr val="FFC000">
                    <a:lumMod val="60000"/>
                    <a:lumOff val="40000"/>
                  </a:srgbClr>
                </a:solidFill>
                <a:latin typeface="Calibri" panose="020F0502020204030204"/>
              </a:rPr>
              <a:t>9th</a:t>
            </a:r>
          </a:p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640" b="1" dirty="0">
                <a:solidFill>
                  <a:srgbClr val="FFC000">
                    <a:lumMod val="60000"/>
                    <a:lumOff val="40000"/>
                  </a:srgbClr>
                </a:solidFill>
                <a:latin typeface="Calibri" panose="020F0502020204030204"/>
              </a:rPr>
              <a:t> Year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8B8071-EB38-4AAE-877D-495441090902}"/>
              </a:ext>
            </a:extLst>
          </p:cNvPr>
          <p:cNvSpPr txBox="1"/>
          <p:nvPr/>
        </p:nvSpPr>
        <p:spPr>
          <a:xfrm>
            <a:off x="8796730" y="1784602"/>
            <a:ext cx="902811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640" b="1" dirty="0">
                <a:solidFill>
                  <a:srgbClr val="A5A5A5">
                    <a:lumMod val="60000"/>
                    <a:lumOff val="40000"/>
                  </a:srgbClr>
                </a:solidFill>
                <a:latin typeface="Calibri" panose="020F0502020204030204"/>
              </a:rPr>
              <a:t>12th </a:t>
            </a:r>
          </a:p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640" b="1" dirty="0">
                <a:solidFill>
                  <a:srgbClr val="A5A5A5">
                    <a:lumMod val="60000"/>
                    <a:lumOff val="40000"/>
                  </a:srgbClr>
                </a:solidFill>
                <a:latin typeface="Calibri" panose="020F0502020204030204"/>
              </a:rPr>
              <a:t>Year</a:t>
            </a: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DB3E8CE6-C06F-4C30-8ED8-257D2D0BFF11}"/>
              </a:ext>
            </a:extLst>
          </p:cNvPr>
          <p:cNvSpPr/>
          <p:nvPr/>
        </p:nvSpPr>
        <p:spPr>
          <a:xfrm>
            <a:off x="-11301" y="114300"/>
            <a:ext cx="10058400" cy="7543800"/>
          </a:xfrm>
          <a:prstGeom prst="frame">
            <a:avLst>
              <a:gd name="adj1" fmla="val 5309"/>
            </a:avLst>
          </a:prstGeom>
          <a:solidFill>
            <a:srgbClr val="3348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8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E1F17E-C81B-40F6-A6E3-2AD44355E08A}"/>
              </a:ext>
            </a:extLst>
          </p:cNvPr>
          <p:cNvSpPr/>
          <p:nvPr/>
        </p:nvSpPr>
        <p:spPr>
          <a:xfrm>
            <a:off x="350348" y="514088"/>
            <a:ext cx="9357704" cy="914097"/>
          </a:xfrm>
          <a:prstGeom prst="rect">
            <a:avLst/>
          </a:prstGeom>
          <a:solidFill>
            <a:srgbClr val="334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8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686650-23D1-4D5E-8422-D5B9387EFE4B}"/>
              </a:ext>
            </a:extLst>
          </p:cNvPr>
          <p:cNvSpPr/>
          <p:nvPr/>
        </p:nvSpPr>
        <p:spPr>
          <a:xfrm>
            <a:off x="11302" y="251398"/>
            <a:ext cx="10032970" cy="1006429"/>
          </a:xfrm>
          <a:prstGeom prst="rect">
            <a:avLst/>
          </a:prstGeom>
          <a:solidFill>
            <a:srgbClr val="33485F"/>
          </a:solidFill>
        </p:spPr>
        <p:txBody>
          <a:bodyPr wrap="square">
            <a:spAutoFit/>
          </a:bodyPr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940" dirty="0">
                <a:solidFill>
                  <a:prstClr val="white"/>
                </a:solidFill>
                <a:latin typeface="Calibri" panose="020F0502020204030204"/>
              </a:rPr>
              <a:t>More Depth, Less Length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C5539F-9FCE-4E45-87B8-0D47DC560144}"/>
              </a:ext>
            </a:extLst>
          </p:cNvPr>
          <p:cNvSpPr/>
          <p:nvPr/>
        </p:nvSpPr>
        <p:spPr>
          <a:xfrm>
            <a:off x="-11301" y="6852297"/>
            <a:ext cx="10055573" cy="566309"/>
          </a:xfrm>
          <a:prstGeom prst="rect">
            <a:avLst/>
          </a:prstGeom>
          <a:solidFill>
            <a:srgbClr val="33485F"/>
          </a:solidFill>
        </p:spPr>
        <p:txBody>
          <a:bodyPr wrap="square">
            <a:spAutoFit/>
          </a:bodyPr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80" dirty="0">
                <a:solidFill>
                  <a:prstClr val="white"/>
                </a:solidFill>
                <a:latin typeface="Calibri" panose="020F0502020204030204"/>
              </a:rPr>
              <a:t>Years for unemployment rate to return to pre-crisis level </a:t>
            </a:r>
          </a:p>
        </p:txBody>
      </p:sp>
    </p:spTree>
    <p:extLst>
      <p:ext uri="{BB962C8B-B14F-4D97-AF65-F5344CB8AC3E}">
        <p14:creationId xmlns:p14="http://schemas.microsoft.com/office/powerpoint/2010/main" val="13586139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27576</TotalTime>
  <Words>2077</Words>
  <Application>Microsoft Office PowerPoint</Application>
  <PresentationFormat>Custom</PresentationFormat>
  <Paragraphs>436</Paragraphs>
  <Slides>46</Slides>
  <Notes>46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8" baseType="lpstr">
      <vt:lpstr>Arial</vt:lpstr>
      <vt:lpstr>Calibri</vt:lpstr>
      <vt:lpstr>Calibri Light</vt:lpstr>
      <vt:lpstr>Open Sans</vt:lpstr>
      <vt:lpstr>Times</vt:lpstr>
      <vt:lpstr>Blank Presentation</vt:lpstr>
      <vt:lpstr>Office Theme</vt:lpstr>
      <vt:lpstr>1_Office Theme</vt:lpstr>
      <vt:lpstr>2_Office Theme</vt:lpstr>
      <vt:lpstr>3_Office Theme</vt:lpstr>
      <vt:lpstr>5_Office Theme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Prudential Georgia Realty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Donald Freewalt</dc:creator>
  <cp:lastModifiedBy>Tony Floyd</cp:lastModifiedBy>
  <cp:revision>948</cp:revision>
  <cp:lastPrinted>2017-02-14T21:07:31Z</cp:lastPrinted>
  <dcterms:created xsi:type="dcterms:W3CDTF">2009-11-10T19:50:21Z</dcterms:created>
  <dcterms:modified xsi:type="dcterms:W3CDTF">2020-07-13T21:08:26Z</dcterms:modified>
</cp:coreProperties>
</file>