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5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6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9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0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10" r:id="rId3"/>
  </p:sldMasterIdLst>
  <p:notesMasterIdLst>
    <p:notesMasterId r:id="rId55"/>
  </p:notesMasterIdLst>
  <p:sldIdLst>
    <p:sldId id="3305" r:id="rId4"/>
    <p:sldId id="1611" r:id="rId5"/>
    <p:sldId id="3311" r:id="rId6"/>
    <p:sldId id="256" r:id="rId7"/>
    <p:sldId id="267" r:id="rId8"/>
    <p:sldId id="1126" r:id="rId9"/>
    <p:sldId id="1128" r:id="rId10"/>
    <p:sldId id="3121" r:id="rId11"/>
    <p:sldId id="3119" r:id="rId12"/>
    <p:sldId id="3135" r:id="rId13"/>
    <p:sldId id="3329" r:id="rId14"/>
    <p:sldId id="3376" r:id="rId15"/>
    <p:sldId id="3374" r:id="rId16"/>
    <p:sldId id="687" r:id="rId17"/>
    <p:sldId id="3136" r:id="rId18"/>
    <p:sldId id="3137" r:id="rId19"/>
    <p:sldId id="3386" r:id="rId20"/>
    <p:sldId id="3231" r:id="rId21"/>
    <p:sldId id="313" r:id="rId22"/>
    <p:sldId id="314" r:id="rId23"/>
    <p:sldId id="307" r:id="rId24"/>
    <p:sldId id="749" r:id="rId25"/>
    <p:sldId id="3232" r:id="rId26"/>
    <p:sldId id="3230" r:id="rId27"/>
    <p:sldId id="3388" r:id="rId28"/>
    <p:sldId id="3221" r:id="rId29"/>
    <p:sldId id="742" r:id="rId30"/>
    <p:sldId id="3387" r:id="rId31"/>
    <p:sldId id="671" r:id="rId32"/>
    <p:sldId id="262" r:id="rId33"/>
    <p:sldId id="743" r:id="rId34"/>
    <p:sldId id="750" r:id="rId35"/>
    <p:sldId id="751" r:id="rId36"/>
    <p:sldId id="782" r:id="rId37"/>
    <p:sldId id="784" r:id="rId38"/>
    <p:sldId id="3389" r:id="rId39"/>
    <p:sldId id="260" r:id="rId40"/>
    <p:sldId id="261" r:id="rId41"/>
    <p:sldId id="755" r:id="rId42"/>
    <p:sldId id="710" r:id="rId43"/>
    <p:sldId id="3229" r:id="rId44"/>
    <p:sldId id="741" r:id="rId45"/>
    <p:sldId id="3390" r:id="rId46"/>
    <p:sldId id="693" r:id="rId47"/>
    <p:sldId id="757" r:id="rId48"/>
    <p:sldId id="769" r:id="rId49"/>
    <p:sldId id="756" r:id="rId50"/>
    <p:sldId id="3157" r:id="rId51"/>
    <p:sldId id="3379" r:id="rId52"/>
    <p:sldId id="3336" r:id="rId53"/>
    <p:sldId id="776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85F"/>
    <a:srgbClr val="4E79A7"/>
    <a:srgbClr val="00AEEF"/>
    <a:srgbClr val="313940"/>
    <a:srgbClr val="2F4560"/>
    <a:srgbClr val="2D466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99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0CA-4978-BCDB-1B413ECA01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CA-4978-BCDB-1B413ECA01F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0CA-4978-BCDB-1B413ECA01F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CA-4978-BCDB-1B413ECA01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U.S. Housing</c:v>
                </c:pt>
                <c:pt idx="1">
                  <c:v>Savings Account</c:v>
                </c:pt>
                <c:pt idx="2">
                  <c:v>Gold</c:v>
                </c:pt>
                <c:pt idx="3">
                  <c:v>U.S. Bonds</c:v>
                </c:pt>
                <c:pt idx="4">
                  <c:v>U.S. Stocks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0.27200000000000002</c:v>
                </c:pt>
                <c:pt idx="1">
                  <c:v>0.218</c:v>
                </c:pt>
                <c:pt idx="2" formatCode="0%">
                  <c:v>0.16</c:v>
                </c:pt>
                <c:pt idx="3">
                  <c:v>0.106</c:v>
                </c:pt>
                <c:pt idx="4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D-4AFE-9965-9E18E61ED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246953008"/>
        <c:axId val="2062646944"/>
      </c:barChart>
      <c:catAx>
        <c:axId val="2469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646944"/>
        <c:crosses val="autoZero"/>
        <c:auto val="1"/>
        <c:lblAlgn val="ctr"/>
        <c:lblOffset val="100"/>
        <c:noMultiLvlLbl val="0"/>
      </c:catAx>
      <c:valAx>
        <c:axId val="20626469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4695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02776160"/>
        <c:axId val="402777144"/>
      </c:barChart>
      <c:catAx>
        <c:axId val="4027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777144"/>
        <c:crosses val="autoZero"/>
        <c:auto val="1"/>
        <c:lblAlgn val="ctr"/>
        <c:lblOffset val="100"/>
        <c:noMultiLvlLbl val="0"/>
      </c:catAx>
      <c:valAx>
        <c:axId val="402777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277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C5-1045-80DF-23FCB21FC8E3}"/>
              </c:ext>
            </c:extLst>
          </c:dPt>
          <c:dPt>
            <c:idx val="2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1C5-1045-80DF-23FCB21FC8E3}"/>
              </c:ext>
            </c:extLst>
          </c:dPt>
          <c:dPt>
            <c:idx val="23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C5-1045-80DF-23FCB21FC8E3}"/>
              </c:ext>
            </c:extLst>
          </c:dPt>
          <c:dPt>
            <c:idx val="24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1C5-1045-80DF-23FCB21FC8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65.099999999999994</c:v>
                </c:pt>
                <c:pt idx="1">
                  <c:v>65.400000000000006</c:v>
                </c:pt>
                <c:pt idx="2">
                  <c:v>65.900000000000006</c:v>
                </c:pt>
                <c:pt idx="3">
                  <c:v>66.7</c:v>
                </c:pt>
                <c:pt idx="4">
                  <c:v>67.099999999999994</c:v>
                </c:pt>
                <c:pt idx="5">
                  <c:v>67.5</c:v>
                </c:pt>
                <c:pt idx="6">
                  <c:v>67.8</c:v>
                </c:pt>
                <c:pt idx="7">
                  <c:v>68</c:v>
                </c:pt>
                <c:pt idx="8">
                  <c:v>68.599999999999994</c:v>
                </c:pt>
                <c:pt idx="9">
                  <c:v>69.099999999999994</c:v>
                </c:pt>
                <c:pt idx="10">
                  <c:v>68.5</c:v>
                </c:pt>
                <c:pt idx="11">
                  <c:v>68.400000000000006</c:v>
                </c:pt>
                <c:pt idx="12">
                  <c:v>67.8</c:v>
                </c:pt>
                <c:pt idx="13">
                  <c:v>67.3</c:v>
                </c:pt>
                <c:pt idx="14">
                  <c:v>67.099999999999994</c:v>
                </c:pt>
                <c:pt idx="15">
                  <c:v>66.400000000000006</c:v>
                </c:pt>
                <c:pt idx="16">
                  <c:v>65.400000000000006</c:v>
                </c:pt>
                <c:pt idx="17">
                  <c:v>65</c:v>
                </c:pt>
                <c:pt idx="18">
                  <c:v>64.8</c:v>
                </c:pt>
                <c:pt idx="19">
                  <c:v>63.7</c:v>
                </c:pt>
                <c:pt idx="20">
                  <c:v>63.5</c:v>
                </c:pt>
                <c:pt idx="21">
                  <c:v>63.6</c:v>
                </c:pt>
                <c:pt idx="22">
                  <c:v>64.2</c:v>
                </c:pt>
                <c:pt idx="23">
                  <c:v>64.2</c:v>
                </c:pt>
                <c:pt idx="24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B-4E73-BB88-189037143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364398208"/>
        <c:axId val="364396896"/>
      </c:barChart>
      <c:catAx>
        <c:axId val="36439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396896"/>
        <c:crosses val="autoZero"/>
        <c:auto val="1"/>
        <c:lblAlgn val="ctr"/>
        <c:lblOffset val="100"/>
        <c:noMultiLvlLbl val="0"/>
      </c:catAx>
      <c:valAx>
        <c:axId val="364396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439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96566635261333E-2"/>
          <c:y val="6.1124223674230024E-2"/>
          <c:w val="0.96800686672947733"/>
          <c:h val="0.8504002433417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Q2 2019</c:v>
                </c:pt>
                <c:pt idx="1">
                  <c:v>Q3 2019</c:v>
                </c:pt>
                <c:pt idx="2">
                  <c:v>Q4 2019</c:v>
                </c:pt>
                <c:pt idx="3">
                  <c:v>Q1 2020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64.099999999999994</c:v>
                </c:pt>
                <c:pt idx="1">
                  <c:v>64.8</c:v>
                </c:pt>
                <c:pt idx="2">
                  <c:v>65.099999999999994</c:v>
                </c:pt>
                <c:pt idx="3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9-4D81-AA44-01BC4C503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77995208"/>
        <c:axId val="477989304"/>
      </c:barChart>
      <c:catAx>
        <c:axId val="47799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989304"/>
        <c:crosses val="autoZero"/>
        <c:auto val="1"/>
        <c:lblAlgn val="ctr"/>
        <c:lblOffset val="100"/>
        <c:noMultiLvlLbl val="0"/>
      </c:catAx>
      <c:valAx>
        <c:axId val="477989304"/>
        <c:scaling>
          <c:orientation val="minMax"/>
          <c:max val="65.400000000000006"/>
          <c:min val="63.3"/>
        </c:scaling>
        <c:delete val="1"/>
        <c:axPos val="l"/>
        <c:numFmt formatCode="General" sourceLinked="1"/>
        <c:majorTickMark val="out"/>
        <c:minorTickMark val="none"/>
        <c:tickLblPos val="nextTo"/>
        <c:crossAx val="477995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02776160"/>
        <c:axId val="402777144"/>
      </c:barChart>
      <c:catAx>
        <c:axId val="4027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777144"/>
        <c:crosses val="autoZero"/>
        <c:auto val="1"/>
        <c:lblAlgn val="ctr"/>
        <c:lblOffset val="100"/>
        <c:noMultiLvlLbl val="0"/>
      </c:catAx>
      <c:valAx>
        <c:axId val="402777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277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07282745839833E-2"/>
          <c:y val="2.3644178970694589E-2"/>
          <c:w val="0.96661998163262697"/>
          <c:h val="0.95271164205861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80-4711-A0FF-5E378F7A16B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4880-4711-A0FF-5E378F7A16B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80-4711-A0FF-5E378F7A16B9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880-4711-A0FF-5E378F7A16B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880-4711-A0FF-5E378F7A16B9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27132E85-8290-4409-BB2F-271EF707567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80-4711-A0FF-5E378F7A16B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16A7E04-6CA4-4279-9736-5ED76291F959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880-4711-A0FF-5E378F7A1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1980</c:v>
                </c:pt>
                <c:pt idx="1">
                  <c:v>1981</c:v>
                </c:pt>
                <c:pt idx="3">
                  <c:v>2001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6.0999999999999999E-2</c:v>
                </c:pt>
                <c:pt idx="1">
                  <c:v>3.5000000000000003E-2</c:v>
                </c:pt>
                <c:pt idx="2">
                  <c:v>-1.9E-2</c:v>
                </c:pt>
                <c:pt idx="3">
                  <c:v>6.6000000000000003E-2</c:v>
                </c:pt>
                <c:pt idx="4">
                  <c:v>-0.19700000000000001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0-4711-A0FF-5E378F7A1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346800840"/>
        <c:axId val="346801168"/>
      </c:barChart>
      <c:catAx>
        <c:axId val="34680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801168"/>
        <c:crosses val="autoZero"/>
        <c:auto val="1"/>
        <c:lblAlgn val="ctr"/>
        <c:lblOffset val="100"/>
        <c:noMultiLvlLbl val="0"/>
      </c:catAx>
      <c:valAx>
        <c:axId val="3468011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680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64881901950333E-2"/>
          <c:y val="0"/>
          <c:w val="0.96642661415407805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7CF-49DE-BC68-BA433BCC3918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7CF-49DE-BC68-BA433BCC391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7CF-49DE-BC68-BA433BCC3918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7CF-49DE-BC68-BA433BCC3918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7CF-49DE-BC68-BA433BCC39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8.5999999999999993E-2</c:v>
                </c:pt>
                <c:pt idx="1">
                  <c:v>6.5000000000000002E-2</c:v>
                </c:pt>
                <c:pt idx="2">
                  <c:v>8.5000000000000006E-2</c:v>
                </c:pt>
                <c:pt idx="3">
                  <c:v>8.6999999999999994E-2</c:v>
                </c:pt>
                <c:pt idx="4">
                  <c:v>0.125</c:v>
                </c:pt>
                <c:pt idx="5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F-49DE-BC68-BA433BCC3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554726527"/>
        <c:axId val="1335122927"/>
      </c:barChart>
      <c:catAx>
        <c:axId val="155472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122927"/>
        <c:crosses val="autoZero"/>
        <c:auto val="1"/>
        <c:lblAlgn val="ctr"/>
        <c:lblOffset val="100"/>
        <c:noMultiLvlLbl val="0"/>
      </c:catAx>
      <c:valAx>
        <c:axId val="1335122927"/>
        <c:scaling>
          <c:orientation val="minMax"/>
          <c:max val="0.1400000000000000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55472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2785813461015E-2"/>
          <c:y val="0"/>
          <c:w val="0.95274577306570907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4.3999999999999997E-2</c:v>
                </c:pt>
                <c:pt idx="1">
                  <c:v>5.1999999999999998E-2</c:v>
                </c:pt>
                <c:pt idx="2">
                  <c:v>5.5E-2</c:v>
                </c:pt>
                <c:pt idx="3">
                  <c:v>6.4000000000000001E-2</c:v>
                </c:pt>
                <c:pt idx="4">
                  <c:v>4.8000000000000001E-2</c:v>
                </c:pt>
                <c:pt idx="5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74-47A5-8CB9-2C86976BD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554726527"/>
        <c:axId val="1335122927"/>
      </c:barChart>
      <c:catAx>
        <c:axId val="155472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122927"/>
        <c:crosses val="autoZero"/>
        <c:auto val="1"/>
        <c:lblAlgn val="ctr"/>
        <c:lblOffset val="100"/>
        <c:noMultiLvlLbl val="0"/>
      </c:catAx>
      <c:valAx>
        <c:axId val="1335122927"/>
        <c:scaling>
          <c:orientation val="minMax"/>
          <c:max val="0.1400000000000000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55472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AE-4D50-A76C-40C0F10A87B0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CAE-4D50-A76C-40C0F10A87B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CAE-4D50-A76C-40C0F10A87B0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AE-4D50-A76C-40C0F10A87B0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CAE-4D50-A76C-40C0F10A87B0}"/>
              </c:ext>
            </c:extLst>
          </c:dPt>
          <c:dPt>
            <c:idx val="5"/>
            <c:bubble3D val="0"/>
            <c:explosion val="10"/>
            <c:spPr>
              <a:solidFill>
                <a:srgbClr val="0070C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AE-4D50-A76C-40C0F10A87B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33281C1E-2196-4012-9CE5-A8B137F8BE91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CAE-4D50-A76C-40C0F10A87B0}"/>
                </c:ext>
              </c:extLst>
            </c:dLbl>
            <c:dLbl>
              <c:idx val="2"/>
              <c:layout>
                <c:manualLayout>
                  <c:x val="-0.17890725623993461"/>
                  <c:y val="3.9243856766374985E-2"/>
                </c:manualLayout>
              </c:layout>
              <c:tx>
                <c:rich>
                  <a:bodyPr/>
                  <a:lstStyle/>
                  <a:p>
                    <a:fld id="{8DB94BC6-5E2B-4E8D-B7AD-CCCDF0D45024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AE-4D50-A76C-40C0F10A87B0}"/>
                </c:ext>
              </c:extLst>
            </c:dLbl>
            <c:dLbl>
              <c:idx val="3"/>
              <c:layout>
                <c:manualLayout>
                  <c:x val="-0.13403311954249142"/>
                  <c:y val="-9.88974879174737E-2"/>
                </c:manualLayout>
              </c:layout>
              <c:tx>
                <c:rich>
                  <a:bodyPr/>
                  <a:lstStyle/>
                  <a:p>
                    <a:fld id="{308BEF2D-914B-426B-84F0-FD281CA1E4E6}" type="VALUE">
                      <a:rPr lang="en-US" sz="24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AE-4D50-A76C-40C0F10A87B0}"/>
                </c:ext>
              </c:extLst>
            </c:dLbl>
            <c:dLbl>
              <c:idx val="4"/>
              <c:layout>
                <c:manualLayout>
                  <c:x val="-1.6552014041140938E-2"/>
                  <c:y val="-0.16582685387886564"/>
                </c:manualLayout>
              </c:layout>
              <c:tx>
                <c:rich>
                  <a:bodyPr/>
                  <a:lstStyle/>
                  <a:p>
                    <a:fld id="{7EBF6E2E-5718-43F9-92FC-2DB144707461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AE-4D50-A76C-40C0F10A87B0}"/>
                </c:ext>
              </c:extLst>
            </c:dLbl>
            <c:dLbl>
              <c:idx val="5"/>
              <c:layout>
                <c:manualLayout>
                  <c:x val="0.21543547450049255"/>
                  <c:y val="5.1240981970217203E-2"/>
                </c:manualLayout>
              </c:layout>
              <c:tx>
                <c:rich>
                  <a:bodyPr/>
                  <a:lstStyle/>
                  <a:p>
                    <a:fld id="{AE7D3392-48BB-4A46-A758-699560422136}" type="VALUE">
                      <a:rPr lang="en-US" sz="36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AE-4D50-A76C-40C0F10A8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 10%</c:v>
                </c:pt>
                <c:pt idx="1">
                  <c:v>11-20%</c:v>
                </c:pt>
                <c:pt idx="2">
                  <c:v>21-40%</c:v>
                </c:pt>
                <c:pt idx="3">
                  <c:v>41-60%</c:v>
                </c:pt>
                <c:pt idx="4">
                  <c:v>60-99%</c:v>
                </c:pt>
                <c:pt idx="5">
                  <c:v>100%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7.2999999999999995E-2</c:v>
                </c:pt>
                <c:pt idx="1">
                  <c:v>6.0999999999999999E-2</c:v>
                </c:pt>
                <c:pt idx="2">
                  <c:v>0.154</c:v>
                </c:pt>
                <c:pt idx="3">
                  <c:v>0.125</c:v>
                </c:pt>
                <c:pt idx="4">
                  <c:v>0.16600000000000001</c:v>
                </c:pt>
                <c:pt idx="5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E-4D50-A76C-40C0F10A87B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7090436073534"/>
          <c:y val="0.84296388474818718"/>
          <c:w val="0.56307359932689527"/>
          <c:h val="0.1570361152518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1-4818-B2F3-B149D41FF26B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91-4818-B2F3-B149D41FF26B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91-4818-B2F3-B149D41FF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&gt; 30% Equity</c:v>
                </c:pt>
                <c:pt idx="1">
                  <c:v>20-30% Equity</c:v>
                </c:pt>
                <c:pt idx="2">
                  <c:v>10%-20% Equity</c:v>
                </c:pt>
                <c:pt idx="3">
                  <c:v>0%-10% Equity</c:v>
                </c:pt>
                <c:pt idx="4">
                  <c:v>Negative Equity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0.59</c:v>
                </c:pt>
                <c:pt idx="1">
                  <c:v>0.18</c:v>
                </c:pt>
                <c:pt idx="2">
                  <c:v>0.13</c:v>
                </c:pt>
                <c:pt idx="3">
                  <c:v>0.09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1-4818-B2F3-B149D41FF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965782079"/>
        <c:axId val="558803919"/>
      </c:barChart>
      <c:catAx>
        <c:axId val="96578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03919"/>
        <c:crosses val="autoZero"/>
        <c:auto val="1"/>
        <c:lblAlgn val="ctr"/>
        <c:lblOffset val="100"/>
        <c:noMultiLvlLbl val="0"/>
      </c:catAx>
      <c:valAx>
        <c:axId val="5588039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578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54106530218822E-2"/>
          <c:y val="2.2947445947060437E-2"/>
          <c:w val="0.97388612274670516"/>
          <c:h val="0.931702363119909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FD8700"/>
              </a:solidFill>
              <a:round/>
              <a:tailEnd type="none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AA-4DC8-A5BE-AAD1D2D6294D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6AA-4DC8-A5BE-AAD1D2D6294D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AA-4DC8-A5BE-AAD1D2D6294D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6AA-4DC8-A5BE-AAD1D2D6294D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6AA-4DC8-A5BE-AAD1D2D6294D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F9A-4A0B-BAD2-520FB5EF3E4A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6AA-4DC8-A5BE-AAD1D2D6294D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E6AA-4DC8-A5BE-AAD1D2D6294D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559-466D-8587-C065C935F3DF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559-466D-8587-C065C935F3DF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2BB6-4D01-8F42-95F668C21C6F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BB6-4D01-8F42-95F668C21C6F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2B6-4427-9909-7FCBEFE906CD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9BA4-4F57-AE03-05C422A5C9AE}"/>
              </c:ext>
            </c:extLst>
          </c:dPt>
          <c:dLbls>
            <c:dLbl>
              <c:idx val="0"/>
              <c:layout>
                <c:manualLayout>
                  <c:x val="-4.6739139774491928E-2"/>
                  <c:y val="-5.6945867331107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AA-4DC8-A5BE-AAD1D2D629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AA-4DC8-A5BE-AAD1D2D6294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AA-4DC8-A5BE-AAD1D2D6294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AA-4DC8-A5BE-AAD1D2D6294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AA-4DC8-A5BE-AAD1D2D6294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9A-4A0B-BAD2-520FB5EF3E4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AA-4DC8-A5BE-AAD1D2D6294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AA-4DC8-A5BE-AAD1D2D6294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559-466D-8587-C065C935F3D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559-466D-8587-C065C935F3D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B6-4D01-8F42-95F668C21C6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B6-4D01-8F42-95F668C21C6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B6-4427-9909-7FCBEFE906C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21B-4F96-95FD-7A74A5F39A6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93F-4691-9CAC-A4480F77814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93F-4691-9CAC-A4480F77814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BA4-4F57-AE03-05C422A5C9A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324-47C8-85CE-789B1F03BBF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D82-4774-B63D-12C8D4F3CC1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88C-44D1-BD23-57F4C673926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81D-41E0-B0B3-AD2E4475AF5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BA4-4F57-AE03-05C422A5C9AE}"/>
                </c:ext>
              </c:extLst>
            </c:dLbl>
            <c:dLbl>
              <c:idx val="22"/>
              <c:layout>
                <c:manualLayout>
                  <c:x val="-1.5150188470732654E-3"/>
                  <c:y val="5.0995129550291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BA4-4F57-AE03-05C422A5C9AE}"/>
                </c:ext>
              </c:extLst>
            </c:dLbl>
            <c:spPr>
              <a:solidFill>
                <a:srgbClr val="2F393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June 2018</c:v>
                </c:pt>
                <c:pt idx="7">
                  <c:v>January 2019</c:v>
                </c:pt>
                <c:pt idx="12">
                  <c:v>June 2019</c:v>
                </c:pt>
                <c:pt idx="19">
                  <c:v>January 2020</c:v>
                </c:pt>
                <c:pt idx="22">
                  <c:v>Today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18.2</c:v>
                </c:pt>
                <c:pt idx="1">
                  <c:v>17.8</c:v>
                </c:pt>
                <c:pt idx="2">
                  <c:v>17.600000000000001</c:v>
                </c:pt>
                <c:pt idx="3">
                  <c:v>17</c:v>
                </c:pt>
                <c:pt idx="4">
                  <c:v>17</c:v>
                </c:pt>
                <c:pt idx="5">
                  <c:v>17.399999999999999</c:v>
                </c:pt>
                <c:pt idx="6">
                  <c:v>17.100000000000001</c:v>
                </c:pt>
                <c:pt idx="7">
                  <c:v>16.2</c:v>
                </c:pt>
                <c:pt idx="8">
                  <c:v>15.9</c:v>
                </c:pt>
                <c:pt idx="9">
                  <c:v>16.3</c:v>
                </c:pt>
                <c:pt idx="10">
                  <c:v>16.3</c:v>
                </c:pt>
                <c:pt idx="11">
                  <c:v>16.600000000000001</c:v>
                </c:pt>
                <c:pt idx="12">
                  <c:v>16.5</c:v>
                </c:pt>
                <c:pt idx="13">
                  <c:v>16.100000000000001</c:v>
                </c:pt>
                <c:pt idx="14">
                  <c:v>15.6</c:v>
                </c:pt>
                <c:pt idx="15">
                  <c:v>15.2</c:v>
                </c:pt>
                <c:pt idx="16">
                  <c:v>15.3</c:v>
                </c:pt>
                <c:pt idx="17">
                  <c:v>15.3</c:v>
                </c:pt>
                <c:pt idx="18">
                  <c:v>15.5</c:v>
                </c:pt>
                <c:pt idx="19">
                  <c:v>14.8</c:v>
                </c:pt>
                <c:pt idx="20">
                  <c:v>14.7</c:v>
                </c:pt>
                <c:pt idx="21">
                  <c:v>15.4</c:v>
                </c:pt>
                <c:pt idx="22">
                  <c:v>14.6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6AA-4DC8-A5BE-AAD1D2D6294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16739856"/>
        <c:axId val="316744952"/>
      </c:lineChart>
      <c:catAx>
        <c:axId val="31673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44952"/>
        <c:crosses val="autoZero"/>
        <c:auto val="1"/>
        <c:lblAlgn val="ctr"/>
        <c:lblOffset val="100"/>
        <c:noMultiLvlLbl val="0"/>
      </c:catAx>
      <c:valAx>
        <c:axId val="316744952"/>
        <c:scaling>
          <c:orientation val="minMax"/>
          <c:max val="19"/>
          <c:min val="1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1673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CE-4C9C-B674-2A7E4319930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1CE-4C9C-B674-2A7E4319930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0.27700000000000002</c:v>
                </c:pt>
                <c:pt idx="1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E-4C9C-B674-2A7E43199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98929074752298E-2"/>
          <c:y val="2.6384153271635E-2"/>
          <c:w val="0.90737979440238192"/>
          <c:h val="0.916690318118417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June 2004</c:v>
                </c:pt>
                <c:pt idx="1">
                  <c:v>June 2005</c:v>
                </c:pt>
                <c:pt idx="2">
                  <c:v>June 2006 </c:v>
                </c:pt>
                <c:pt idx="3">
                  <c:v>June 2007</c:v>
                </c:pt>
                <c:pt idx="4">
                  <c:v>June 2008</c:v>
                </c:pt>
                <c:pt idx="5">
                  <c:v>June 2009</c:v>
                </c:pt>
                <c:pt idx="6">
                  <c:v>June 2010</c:v>
                </c:pt>
                <c:pt idx="7">
                  <c:v>June 2011</c:v>
                </c:pt>
                <c:pt idx="8">
                  <c:v>June 2012</c:v>
                </c:pt>
                <c:pt idx="9">
                  <c:v>June 2013</c:v>
                </c:pt>
                <c:pt idx="10">
                  <c:v>June 2014</c:v>
                </c:pt>
                <c:pt idx="11">
                  <c:v>June 2015</c:v>
                </c:pt>
                <c:pt idx="12">
                  <c:v>June 2016</c:v>
                </c:pt>
                <c:pt idx="13">
                  <c:v>June 2017</c:v>
                </c:pt>
                <c:pt idx="14">
                  <c:v>June 2018</c:v>
                </c:pt>
                <c:pt idx="15">
                  <c:v>June 2019</c:v>
                </c:pt>
                <c:pt idx="16">
                  <c:v>Today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378.3</c:v>
                </c:pt>
                <c:pt idx="1">
                  <c:v>802.6</c:v>
                </c:pt>
                <c:pt idx="2">
                  <c:v>868.7</c:v>
                </c:pt>
                <c:pt idx="3">
                  <c:v>547.79999999999995</c:v>
                </c:pt>
                <c:pt idx="4">
                  <c:v>117.7</c:v>
                </c:pt>
                <c:pt idx="5">
                  <c:v>126.2</c:v>
                </c:pt>
                <c:pt idx="6">
                  <c:v>97.7</c:v>
                </c:pt>
                <c:pt idx="7">
                  <c:v>92.6</c:v>
                </c:pt>
                <c:pt idx="8">
                  <c:v>101.7</c:v>
                </c:pt>
                <c:pt idx="9">
                  <c:v>110.8</c:v>
                </c:pt>
                <c:pt idx="10">
                  <c:v>127.5</c:v>
                </c:pt>
                <c:pt idx="11">
                  <c:v>150.69999999999999</c:v>
                </c:pt>
                <c:pt idx="12">
                  <c:v>163.69999999999999</c:v>
                </c:pt>
                <c:pt idx="13">
                  <c:v>178.5</c:v>
                </c:pt>
                <c:pt idx="14">
                  <c:v>181</c:v>
                </c:pt>
                <c:pt idx="15">
                  <c:v>189.8</c:v>
                </c:pt>
                <c:pt idx="16">
                  <c:v>181.3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2B-F94B-95C1-8A18070ED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98290624"/>
        <c:axId val="-1197634048"/>
      </c:lineChart>
      <c:catAx>
        <c:axId val="-119829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C0C0C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197634048"/>
        <c:crosses val="autoZero"/>
        <c:auto val="1"/>
        <c:lblAlgn val="ctr"/>
        <c:lblOffset val="100"/>
        <c:tickMarkSkip val="1"/>
        <c:noMultiLvlLbl val="0"/>
      </c:catAx>
      <c:valAx>
        <c:axId val="-1197634048"/>
        <c:scaling>
          <c:orientation val="minMax"/>
          <c:max val="900"/>
        </c:scaling>
        <c:delete val="0"/>
        <c:axPos val="l"/>
        <c:majorGridlines>
          <c:spPr>
            <a:ln w="3175" cap="flat" cmpd="sng" algn="ctr">
              <a:solidFill>
                <a:srgbClr val="C0C0C0"/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C0C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19829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3C3-401B-872B-25CA0952A30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3C3-401B-872B-25CA0952A308}"/>
              </c:ext>
            </c:extLst>
          </c:dPt>
          <c:dLbls>
            <c:dLbl>
              <c:idx val="0"/>
              <c:layout>
                <c:manualLayout>
                  <c:x val="-4.7772409233127755E-3"/>
                  <c:y val="0.11386095143783316"/>
                </c:manualLayout>
              </c:layout>
              <c:tx>
                <c:rich>
                  <a:bodyPr/>
                  <a:lstStyle/>
                  <a:p>
                    <a:r>
                      <a:rPr lang="en-US" sz="6000" dirty="0"/>
                      <a:t>8.2</a:t>
                    </a:r>
                    <a:endParaRPr lang="en-US" sz="3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C3-401B-872B-25CA0952A308}"/>
                </c:ext>
              </c:extLst>
            </c:dLbl>
            <c:dLbl>
              <c:idx val="1"/>
              <c:layout>
                <c:manualLayout>
                  <c:x val="-4.7772409233127755E-3"/>
                  <c:y val="-4.503250184784376E-17"/>
                </c:manualLayout>
              </c:layout>
              <c:tx>
                <c:rich>
                  <a:bodyPr/>
                  <a:lstStyle/>
                  <a:p>
                    <a:r>
                      <a:rPr lang="en-US" sz="6000" dirty="0">
                        <a:solidFill>
                          <a:schemeClr val="tx1"/>
                        </a:solidFill>
                      </a:rPr>
                      <a:t>3.1</a:t>
                    </a:r>
                    <a:endParaRPr lang="en-US" sz="400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C3-401B-872B-25CA0952A3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2007</c:v>
                </c:pt>
                <c:pt idx="1">
                  <c:v>Today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3-401B-872B-25CA0952A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91894175"/>
        <c:axId val="288101247"/>
      </c:barChart>
      <c:catAx>
        <c:axId val="19189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101247"/>
        <c:crosses val="autoZero"/>
        <c:auto val="1"/>
        <c:lblAlgn val="ctr"/>
        <c:lblOffset val="100"/>
        <c:noMultiLvlLbl val="0"/>
      </c:catAx>
      <c:valAx>
        <c:axId val="2881012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894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1-4818-B2F3-B149D41FF26B}"/>
              </c:ext>
            </c:extLst>
          </c:dPt>
          <c:dPt>
            <c:idx val="1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91-4818-B2F3-B149D41FF26B}"/>
              </c:ext>
            </c:extLst>
          </c:dPt>
          <c:dPt>
            <c:idx val="2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91-4818-B2F3-B149D41FF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Has Already Begun</c:v>
                </c:pt>
                <c:pt idx="1">
                  <c:v>2020 3rd Quarter</c:v>
                </c:pt>
                <c:pt idx="2">
                  <c:v>2020 4th Quarter</c:v>
                </c:pt>
                <c:pt idx="3">
                  <c:v>Later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0.22800000000000001</c:v>
                </c:pt>
                <c:pt idx="1">
                  <c:v>0.68400000000000005</c:v>
                </c:pt>
                <c:pt idx="2">
                  <c:v>1.7999999999999999E-2</c:v>
                </c:pt>
                <c:pt idx="3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1-4818-B2F3-B149D41FF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965782079"/>
        <c:axId val="558803919"/>
      </c:barChart>
      <c:catAx>
        <c:axId val="96578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03919"/>
        <c:crosses val="autoZero"/>
        <c:auto val="1"/>
        <c:lblAlgn val="ctr"/>
        <c:lblOffset val="100"/>
        <c:noMultiLvlLbl val="0"/>
      </c:catAx>
      <c:valAx>
        <c:axId val="55880391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6578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1-4818-B2F3-B149D41FF26B}"/>
              </c:ext>
            </c:extLst>
          </c:dPt>
          <c:dPt>
            <c:idx val="1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91-4818-B2F3-B149D41FF26B}"/>
              </c:ext>
            </c:extLst>
          </c:dPt>
          <c:dPt>
            <c:idx val="2"/>
            <c:invertIfNegative val="0"/>
            <c:bubble3D val="0"/>
            <c:spPr>
              <a:solidFill>
                <a:srgbClr val="FF83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91-4818-B2F3-B149D41FF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'Nike Swoosh' Shaped</c:v>
                </c:pt>
                <c:pt idx="1">
                  <c:v> 'V' Shaped</c:v>
                </c:pt>
                <c:pt idx="2">
                  <c:v> 'W' Shaped</c:v>
                </c:pt>
                <c:pt idx="3">
                  <c:v> 'U' Shaped</c:v>
                </c:pt>
                <c:pt idx="4">
                  <c:v> 'L' Shaped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 formatCode="0%">
                  <c:v>0.69</c:v>
                </c:pt>
                <c:pt idx="1">
                  <c:v>0.13800000000000001</c:v>
                </c:pt>
                <c:pt idx="2">
                  <c:v>8.5999999999999993E-2</c:v>
                </c:pt>
                <c:pt idx="3">
                  <c:v>6.9000000000000006E-2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1-4818-B2F3-B149D41FF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965782079"/>
        <c:axId val="558803919"/>
      </c:barChart>
      <c:catAx>
        <c:axId val="96578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03919"/>
        <c:crosses val="autoZero"/>
        <c:auto val="1"/>
        <c:lblAlgn val="ctr"/>
        <c:lblOffset val="100"/>
        <c:noMultiLvlLbl val="0"/>
      </c:catAx>
      <c:valAx>
        <c:axId val="5588039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578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FFFF00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94A-4A01-B80D-42C67E7004F9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F94A-4A01-B80D-42C67E7004F9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94A-4A01-B80D-42C67E7004F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24E-457F-B998-D520900B700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4E-457F-B998-D520900B7009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24E-457F-B998-D520900B7009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4E-457F-B998-D520900B7009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24E-457F-B998-D520900B7009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2B6-764C-A948-548ADDAC244A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E48-4A1C-80AB-777FB9DA3457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53A3-4C29-8E78-AD56DFE3732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032D-4929-8CC6-577E3DEA5107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F94A-4A01-B80D-42C67E7004F9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5ABC-4257-A30C-4A2A75F85BDF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2D47-47FD-A9FC-A67B07E1239A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BC81-4A9B-815E-B9956864780C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BC81-4A9B-815E-B9956864780C}"/>
              </c:ext>
            </c:extLst>
          </c:dPt>
          <c:cat>
            <c:strRef>
              <c:f>Sheet1!$A$2:$A$19</c:f>
              <c:strCache>
                <c:ptCount val="18"/>
                <c:pt idx="0">
                  <c:v>1/12</c:v>
                </c:pt>
                <c:pt idx="1">
                  <c:v>1/21</c:v>
                </c:pt>
                <c:pt idx="2">
                  <c:v>2/4</c:v>
                </c:pt>
                <c:pt idx="3">
                  <c:v>2/18</c:v>
                </c:pt>
                <c:pt idx="4">
                  <c:v>3/3</c:v>
                </c:pt>
                <c:pt idx="5">
                  <c:v>3/17</c:v>
                </c:pt>
                <c:pt idx="6">
                  <c:v>3/31</c:v>
                </c:pt>
                <c:pt idx="7">
                  <c:v>4/14</c:v>
                </c:pt>
                <c:pt idx="8">
                  <c:v>4/28</c:v>
                </c:pt>
                <c:pt idx="9">
                  <c:v>5/5</c:v>
                </c:pt>
                <c:pt idx="10">
                  <c:v>5/19</c:v>
                </c:pt>
                <c:pt idx="11">
                  <c:v>6/2</c:v>
                </c:pt>
                <c:pt idx="12">
                  <c:v>6/9</c:v>
                </c:pt>
                <c:pt idx="13">
                  <c:v>6/16</c:v>
                </c:pt>
                <c:pt idx="14">
                  <c:v>6/23</c:v>
                </c:pt>
                <c:pt idx="15">
                  <c:v>6/30</c:v>
                </c:pt>
                <c:pt idx="16">
                  <c:v>7/7</c:v>
                </c:pt>
                <c:pt idx="17">
                  <c:v>7/14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0</c:v>
                </c:pt>
                <c:pt idx="1">
                  <c:v>7.1</c:v>
                </c:pt>
                <c:pt idx="2">
                  <c:v>8.6999999999999993</c:v>
                </c:pt>
                <c:pt idx="3">
                  <c:v>16.100000000000001</c:v>
                </c:pt>
                <c:pt idx="4">
                  <c:v>22</c:v>
                </c:pt>
                <c:pt idx="5">
                  <c:v>10.4</c:v>
                </c:pt>
                <c:pt idx="6">
                  <c:v>-45.4</c:v>
                </c:pt>
                <c:pt idx="7">
                  <c:v>-45.3</c:v>
                </c:pt>
                <c:pt idx="8">
                  <c:v>-17.5</c:v>
                </c:pt>
                <c:pt idx="9">
                  <c:v>-2.6</c:v>
                </c:pt>
                <c:pt idx="10">
                  <c:v>25.6</c:v>
                </c:pt>
                <c:pt idx="11">
                  <c:v>36.5</c:v>
                </c:pt>
                <c:pt idx="12">
                  <c:v>43.9</c:v>
                </c:pt>
                <c:pt idx="13">
                  <c:v>50.4</c:v>
                </c:pt>
                <c:pt idx="14">
                  <c:v>43.7</c:v>
                </c:pt>
                <c:pt idx="15">
                  <c:v>47</c:v>
                </c:pt>
                <c:pt idx="16">
                  <c:v>27</c:v>
                </c:pt>
                <c:pt idx="17">
                  <c:v>49.7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24E-457F-B998-D520900B7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5180240"/>
        <c:axId val="486346544"/>
      </c:lineChart>
      <c:catAx>
        <c:axId val="57518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62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46544"/>
        <c:crosses val="autoZero"/>
        <c:auto val="1"/>
        <c:lblAlgn val="ctr"/>
        <c:lblOffset val="100"/>
        <c:noMultiLvlLbl val="0"/>
      </c:catAx>
      <c:valAx>
        <c:axId val="48634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18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25511864356774E-2"/>
          <c:y val="4.4703248031496064E-2"/>
          <c:w val="0.92813894645155059"/>
          <c:h val="0.8718380905511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0CADEF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B37C-457A-87C7-78BC6521135D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B37C-457A-87C7-78BC6521135D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B37C-457A-87C7-78BC6521135D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B37C-457A-87C7-78BC6521135D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7C-457A-87C7-78BC6521135D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B37C-457A-87C7-78BC6521135D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7C-457A-87C7-78BC6521135D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B37C-457A-87C7-78BC6521135D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37C-457A-87C7-78BC6521135D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B37C-457A-87C7-78BC6521135D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37C-457A-87C7-78BC6521135D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B37C-457A-87C7-78BC6521135D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4-B37C-457A-87C7-78BC6521135D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B37C-457A-87C7-78BC6521135D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B37C-457A-87C7-78BC6521135D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B37C-457A-87C7-78BC6521135D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B37C-457A-87C7-78BC6521135D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7C-457A-87C7-78BC6521135D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24-F3BE-464B-944E-9B22A73A7EC9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26-17CD-467F-B839-20AAF1EFB738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28-2669-4E26-825E-BD85CBC29130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2A-E4F4-4E04-80AA-10C4E6DF9BE8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2C-3C86-403B-A383-75555506257F}"/>
              </c:ext>
            </c:extLst>
          </c:dPt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7C-457A-87C7-78BC6521135D}"/>
                </c:ext>
              </c:extLst>
            </c:dLbl>
            <c:dLbl>
              <c:idx val="13"/>
              <c:layout>
                <c:manualLayout>
                  <c:x val="-7.4256996136612269E-2"/>
                  <c:y val="8.353993887099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7C-457A-87C7-78BC6521135D}"/>
                </c:ext>
              </c:extLst>
            </c:dLbl>
            <c:dLbl>
              <c:idx val="22"/>
              <c:layout>
                <c:manualLayout>
                  <c:x val="0"/>
                  <c:y val="-0.1233618074482936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98.5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4F4-4E04-80AA-10C4E6DF9BE8}"/>
                </c:ext>
              </c:extLst>
            </c:dLbl>
            <c:spPr>
              <a:solidFill>
                <a:srgbClr val="2F393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Sheet1!$A$2:$A$25</c:f>
              <c:strCache>
                <c:ptCount val="24"/>
                <c:pt idx="0">
                  <c:v>2/1</c:v>
                </c:pt>
                <c:pt idx="1">
                  <c:v>2/8</c:v>
                </c:pt>
                <c:pt idx="2">
                  <c:v>2/15</c:v>
                </c:pt>
                <c:pt idx="3">
                  <c:v>2/22</c:v>
                </c:pt>
                <c:pt idx="4">
                  <c:v>2/29</c:v>
                </c:pt>
                <c:pt idx="5">
                  <c:v>3/7</c:v>
                </c:pt>
                <c:pt idx="6">
                  <c:v>3/14</c:v>
                </c:pt>
                <c:pt idx="7">
                  <c:v>3/21</c:v>
                </c:pt>
                <c:pt idx="8">
                  <c:v>3/28</c:v>
                </c:pt>
                <c:pt idx="9">
                  <c:v>4/4</c:v>
                </c:pt>
                <c:pt idx="10">
                  <c:v>4/11</c:v>
                </c:pt>
                <c:pt idx="11">
                  <c:v>4/18</c:v>
                </c:pt>
                <c:pt idx="12">
                  <c:v>4/25</c:v>
                </c:pt>
                <c:pt idx="13">
                  <c:v>5/2</c:v>
                </c:pt>
                <c:pt idx="14">
                  <c:v>5/9</c:v>
                </c:pt>
                <c:pt idx="15">
                  <c:v>5/16</c:v>
                </c:pt>
                <c:pt idx="16">
                  <c:v>5/23</c:v>
                </c:pt>
                <c:pt idx="17">
                  <c:v>5/30</c:v>
                </c:pt>
                <c:pt idx="18">
                  <c:v>6/6</c:v>
                </c:pt>
                <c:pt idx="19">
                  <c:v>6/13</c:v>
                </c:pt>
                <c:pt idx="20">
                  <c:v>6/20</c:v>
                </c:pt>
                <c:pt idx="21">
                  <c:v>6/27</c:v>
                </c:pt>
                <c:pt idx="22">
                  <c:v>7/4</c:v>
                </c:pt>
                <c:pt idx="23">
                  <c:v>7/11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100</c:v>
                </c:pt>
                <c:pt idx="1">
                  <c:v>101.5</c:v>
                </c:pt>
                <c:pt idx="2">
                  <c:v>100.5</c:v>
                </c:pt>
                <c:pt idx="3">
                  <c:v>102.9</c:v>
                </c:pt>
                <c:pt idx="4">
                  <c:v>103.9</c:v>
                </c:pt>
                <c:pt idx="5">
                  <c:v>106.5</c:v>
                </c:pt>
                <c:pt idx="6">
                  <c:v>104</c:v>
                </c:pt>
                <c:pt idx="7">
                  <c:v>98.3</c:v>
                </c:pt>
                <c:pt idx="8">
                  <c:v>91.6</c:v>
                </c:pt>
                <c:pt idx="9">
                  <c:v>90.5</c:v>
                </c:pt>
                <c:pt idx="10">
                  <c:v>84.7</c:v>
                </c:pt>
                <c:pt idx="11">
                  <c:v>84.6</c:v>
                </c:pt>
                <c:pt idx="12">
                  <c:v>83.2</c:v>
                </c:pt>
                <c:pt idx="13">
                  <c:v>83.1</c:v>
                </c:pt>
                <c:pt idx="14">
                  <c:v>86</c:v>
                </c:pt>
                <c:pt idx="15">
                  <c:v>86.1</c:v>
                </c:pt>
                <c:pt idx="16">
                  <c:v>89.2</c:v>
                </c:pt>
                <c:pt idx="17">
                  <c:v>87.8</c:v>
                </c:pt>
                <c:pt idx="18">
                  <c:v>88.8</c:v>
                </c:pt>
                <c:pt idx="19">
                  <c:v>90</c:v>
                </c:pt>
                <c:pt idx="20">
                  <c:v>92</c:v>
                </c:pt>
                <c:pt idx="21">
                  <c:v>95.8</c:v>
                </c:pt>
                <c:pt idx="22">
                  <c:v>97.8</c:v>
                </c:pt>
                <c:pt idx="23">
                  <c:v>98.5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37C-457A-87C7-78BC65211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1356735"/>
        <c:axId val="396293519"/>
      </c:lineChart>
      <c:catAx>
        <c:axId val="381356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93519"/>
        <c:crosses val="autoZero"/>
        <c:auto val="1"/>
        <c:lblAlgn val="ctr"/>
        <c:lblOffset val="100"/>
        <c:noMultiLvlLbl val="0"/>
      </c:catAx>
      <c:valAx>
        <c:axId val="396293519"/>
        <c:scaling>
          <c:orientation val="minMax"/>
          <c:min val="70"/>
        </c:scaling>
        <c:delete val="0"/>
        <c:axPos val="l"/>
        <c:majorGridlines>
          <c:spPr>
            <a:ln w="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35673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97411693243455E-2"/>
          <c:y val="0.15059173822669603"/>
          <c:w val="0.9644051766135131"/>
          <c:h val="0.72387578795381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Great Depression*</c:v>
                </c:pt>
              </c:strCache>
            </c:strRef>
          </c:tx>
          <c:spPr>
            <a:solidFill>
              <a:srgbClr val="FD8700"/>
            </a:solidFill>
            <a:ln>
              <a:solidFill>
                <a:srgbClr val="33485F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1932 vs Current</c:v>
                </c:pt>
                <c:pt idx="1">
                  <c:v>1933 vs 2021</c:v>
                </c:pt>
                <c:pt idx="2">
                  <c:v>1934 vs 2022</c:v>
                </c:pt>
                <c:pt idx="3">
                  <c:v>1935 vs 2023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0.23599999999999999</c:v>
                </c:pt>
                <c:pt idx="1">
                  <c:v>0.249</c:v>
                </c:pt>
                <c:pt idx="2">
                  <c:v>0.217</c:v>
                </c:pt>
                <c:pt idx="3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9-4EA9-A179-08B613FD00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COVID-19**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33485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C45A"/>
              </a:solidFill>
              <a:ln>
                <a:solidFill>
                  <a:srgbClr val="33485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731-4A2D-BB39-12B5ADD9DED8}"/>
              </c:ext>
            </c:extLst>
          </c:dPt>
          <c:dLbls>
            <c:dLbl>
              <c:idx val="0"/>
              <c:layout>
                <c:manualLayout>
                  <c:x val="1.5807047478769705E-3"/>
                  <c:y val="8.9398723010810852E-2"/>
                </c:manualLayout>
              </c:layout>
              <c:tx>
                <c:rich>
                  <a:bodyPr/>
                  <a:lstStyle/>
                  <a:p>
                    <a:fld id="{19E759B4-679A-43DB-833C-04519739F3BF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 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93133717291081"/>
                      <c:h val="7.3346300264148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731-4A2D-BB39-12B5ADD9D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1932 vs Current</c:v>
                </c:pt>
                <c:pt idx="1">
                  <c:v>1933 vs 2021</c:v>
                </c:pt>
                <c:pt idx="2">
                  <c:v>1934 vs 2022</c:v>
                </c:pt>
                <c:pt idx="3">
                  <c:v>1935 vs 2023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0.111</c:v>
                </c:pt>
                <c:pt idx="1">
                  <c:v>6.8000000000000005E-2</c:v>
                </c:pt>
                <c:pt idx="2">
                  <c:v>5.6000000000000001E-2</c:v>
                </c:pt>
                <c:pt idx="3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9-4EA9-A179-08B613FD0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030353312"/>
        <c:axId val="2022862224"/>
      </c:barChart>
      <c:catAx>
        <c:axId val="203035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862224"/>
        <c:crosses val="autoZero"/>
        <c:auto val="1"/>
        <c:lblAlgn val="ctr"/>
        <c:lblOffset val="100"/>
        <c:noMultiLvlLbl val="0"/>
      </c:catAx>
      <c:valAx>
        <c:axId val="20228622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3035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100170628987314E-2"/>
          <c:y val="9.2729495399885439E-2"/>
          <c:w val="0.80691815969623581"/>
          <c:h val="9.3644609893474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rgbClr val="CBD5D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90196028065743E-2"/>
          <c:y val="2.9686460402788106E-2"/>
          <c:w val="0.96481960794386856"/>
          <c:h val="0.8540622531662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Cummulative New Filings</c:v>
                </c:pt>
              </c:strCache>
            </c:strRef>
          </c:tx>
          <c:spPr>
            <a:solidFill>
              <a:srgbClr val="FF83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2F393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3/21</c:v>
                </c:pt>
                <c:pt idx="1">
                  <c:v>3/28</c:v>
                </c:pt>
                <c:pt idx="2">
                  <c:v>4/4</c:v>
                </c:pt>
                <c:pt idx="3">
                  <c:v>4/11</c:v>
                </c:pt>
                <c:pt idx="4">
                  <c:v>4/18</c:v>
                </c:pt>
                <c:pt idx="5">
                  <c:v>4/25</c:v>
                </c:pt>
                <c:pt idx="6">
                  <c:v>5/2</c:v>
                </c:pt>
                <c:pt idx="7">
                  <c:v>5/9</c:v>
                </c:pt>
                <c:pt idx="8">
                  <c:v>5/16</c:v>
                </c:pt>
                <c:pt idx="9">
                  <c:v>5/23</c:v>
                </c:pt>
                <c:pt idx="10">
                  <c:v>5/30</c:v>
                </c:pt>
                <c:pt idx="11">
                  <c:v>6/6</c:v>
                </c:pt>
                <c:pt idx="12">
                  <c:v>6/13</c:v>
                </c:pt>
                <c:pt idx="13">
                  <c:v>6/20</c:v>
                </c:pt>
                <c:pt idx="14">
                  <c:v>6/27</c:v>
                </c:pt>
                <c:pt idx="15">
                  <c:v>7/4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3.3</c:v>
                </c:pt>
                <c:pt idx="1">
                  <c:v>10.199999999999999</c:v>
                </c:pt>
                <c:pt idx="2">
                  <c:v>16.8</c:v>
                </c:pt>
                <c:pt idx="3">
                  <c:v>22</c:v>
                </c:pt>
                <c:pt idx="4">
                  <c:v>26.4</c:v>
                </c:pt>
                <c:pt idx="5">
                  <c:v>30.3</c:v>
                </c:pt>
                <c:pt idx="6">
                  <c:v>33.5</c:v>
                </c:pt>
                <c:pt idx="7">
                  <c:v>36.200000000000003</c:v>
                </c:pt>
                <c:pt idx="8">
                  <c:v>38.6</c:v>
                </c:pt>
                <c:pt idx="9">
                  <c:v>40.700000000000003</c:v>
                </c:pt>
                <c:pt idx="10">
                  <c:v>42.5</c:v>
                </c:pt>
                <c:pt idx="11">
                  <c:v>44</c:v>
                </c:pt>
                <c:pt idx="12">
                  <c:v>45.5</c:v>
                </c:pt>
                <c:pt idx="13">
                  <c:v>47</c:v>
                </c:pt>
                <c:pt idx="14">
                  <c:v>48.4</c:v>
                </c:pt>
                <c:pt idx="15">
                  <c:v>49.7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7-4690-A378-AFA724EC74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Currently Collecting UI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313940"/>
              </a:solidFill>
            </a:ln>
            <a:effectLst/>
          </c:spPr>
          <c:invertIfNegative val="0"/>
          <c:dLbls>
            <c:spPr>
              <a:solidFill>
                <a:srgbClr val="31394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3/21</c:v>
                </c:pt>
                <c:pt idx="1">
                  <c:v>3/28</c:v>
                </c:pt>
                <c:pt idx="2">
                  <c:v>4/4</c:v>
                </c:pt>
                <c:pt idx="3">
                  <c:v>4/11</c:v>
                </c:pt>
                <c:pt idx="4">
                  <c:v>4/18</c:v>
                </c:pt>
                <c:pt idx="5">
                  <c:v>4/25</c:v>
                </c:pt>
                <c:pt idx="6">
                  <c:v>5/2</c:v>
                </c:pt>
                <c:pt idx="7">
                  <c:v>5/9</c:v>
                </c:pt>
                <c:pt idx="8">
                  <c:v>5/16</c:v>
                </c:pt>
                <c:pt idx="9">
                  <c:v>5/23</c:v>
                </c:pt>
                <c:pt idx="10">
                  <c:v>5/30</c:v>
                </c:pt>
                <c:pt idx="11">
                  <c:v>6/6</c:v>
                </c:pt>
                <c:pt idx="12">
                  <c:v>6/13</c:v>
                </c:pt>
                <c:pt idx="13">
                  <c:v>6/20</c:v>
                </c:pt>
                <c:pt idx="14">
                  <c:v>6/27</c:v>
                </c:pt>
                <c:pt idx="15">
                  <c:v>7/4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3.1</c:v>
                </c:pt>
                <c:pt idx="1">
                  <c:v>7.4</c:v>
                </c:pt>
                <c:pt idx="2">
                  <c:v>11.9</c:v>
                </c:pt>
                <c:pt idx="3">
                  <c:v>15.8</c:v>
                </c:pt>
                <c:pt idx="4">
                  <c:v>18</c:v>
                </c:pt>
                <c:pt idx="5">
                  <c:v>22.4</c:v>
                </c:pt>
                <c:pt idx="6">
                  <c:v>22.5</c:v>
                </c:pt>
                <c:pt idx="7">
                  <c:v>24.9</c:v>
                </c:pt>
                <c:pt idx="8">
                  <c:v>21.1</c:v>
                </c:pt>
                <c:pt idx="9">
                  <c:v>21</c:v>
                </c:pt>
                <c:pt idx="10">
                  <c:v>20.9</c:v>
                </c:pt>
                <c:pt idx="11">
                  <c:v>20.3</c:v>
                </c:pt>
                <c:pt idx="12">
                  <c:v>19.2</c:v>
                </c:pt>
                <c:pt idx="13">
                  <c:v>18.8</c:v>
                </c:pt>
                <c:pt idx="14">
                  <c:v>17.8</c:v>
                </c:pt>
                <c:pt idx="15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F7-4690-A378-AFA724EC7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07737632"/>
        <c:axId val="1163333680"/>
      </c:barChart>
      <c:catAx>
        <c:axId val="12077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333680"/>
        <c:crosses val="autoZero"/>
        <c:auto val="1"/>
        <c:lblAlgn val="ctr"/>
        <c:lblOffset val="100"/>
        <c:noMultiLvlLbl val="0"/>
      </c:catAx>
      <c:valAx>
        <c:axId val="1163333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77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628784662255645E-2"/>
          <c:y val="5.8930741906074238E-2"/>
          <c:w val="0.5485821823527901"/>
          <c:h val="0.16813089214208374"/>
        </c:manualLayout>
      </c:layout>
      <c:overlay val="0"/>
      <c:spPr>
        <a:solidFill>
          <a:srgbClr val="2F393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D87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FBECDD1-CD8F-4611-8DF8-CCCCB935F95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K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55E-44C0-BF47-91AB72CA56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641K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5E-44C0-BF47-91AB72CA56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729K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5E-44C0-BF47-91AB72CA56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903K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5E-44C0-BF47-91AB72CA564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1.1M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5E-44C0-BF47-91AB72CA564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1.3M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5E-44C0-BF47-91AB72CA56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16-19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#,##0">
                  <c:v>182</c:v>
                </c:pt>
                <c:pt idx="1">
                  <c:v>641</c:v>
                </c:pt>
                <c:pt idx="2">
                  <c:v>729</c:v>
                </c:pt>
                <c:pt idx="3">
                  <c:v>903</c:v>
                </c:pt>
                <c:pt idx="4">
                  <c:v>1128</c:v>
                </c:pt>
                <c:pt idx="5">
                  <c:v>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E-44C0-BF47-91AB72CA5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717619472"/>
        <c:axId val="716997664"/>
      </c:barChart>
      <c:catAx>
        <c:axId val="71761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997664"/>
        <c:crosses val="autoZero"/>
        <c:auto val="1"/>
        <c:lblAlgn val="ctr"/>
        <c:lblOffset val="100"/>
        <c:noMultiLvlLbl val="0"/>
      </c:catAx>
      <c:valAx>
        <c:axId val="716997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71761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00127780754461E-2"/>
          <c:y val="6.616789945531229E-2"/>
          <c:w val="0.9032766739320891"/>
          <c:h val="0.874965944976330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Great Recession 2006-2016 </c:v>
                </c:pt>
              </c:strCache>
            </c:strRef>
          </c:tx>
          <c:spPr>
            <a:ln w="76200" cap="rnd">
              <a:solidFill>
                <a:srgbClr val="00AEEF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-4.4000000000000004</c:v>
                </c:pt>
                <c:pt idx="1">
                  <c:v>-5</c:v>
                </c:pt>
                <c:pt idx="2">
                  <c:v>-7.3</c:v>
                </c:pt>
                <c:pt idx="3">
                  <c:v>-9.9</c:v>
                </c:pt>
                <c:pt idx="4">
                  <c:v>-9.3000000000000007</c:v>
                </c:pt>
                <c:pt idx="5">
                  <c:v>-8.5</c:v>
                </c:pt>
                <c:pt idx="6">
                  <c:v>-7.9</c:v>
                </c:pt>
                <c:pt idx="7">
                  <c:v>-6.7</c:v>
                </c:pt>
                <c:pt idx="8">
                  <c:v>-5.6</c:v>
                </c:pt>
                <c:pt idx="9">
                  <c:v>-5</c:v>
                </c:pt>
                <c:pt idx="10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04-4CC6-8146-FFFA4EB82C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Great Depression 1929-1942</c:v>
                </c:pt>
              </c:strCache>
            </c:strRef>
          </c:tx>
          <c:spPr>
            <a:ln w="76200" cap="rnd">
              <a:solidFill>
                <a:schemeClr val="bg1">
                  <a:lumMod val="85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-3.2</c:v>
                </c:pt>
                <c:pt idx="1">
                  <c:v>-8.6999999999999993</c:v>
                </c:pt>
                <c:pt idx="2">
                  <c:v>-15.9</c:v>
                </c:pt>
                <c:pt idx="3">
                  <c:v>-23.6</c:v>
                </c:pt>
                <c:pt idx="4">
                  <c:v>-24.9</c:v>
                </c:pt>
                <c:pt idx="5">
                  <c:v>-21.7</c:v>
                </c:pt>
                <c:pt idx="6">
                  <c:v>-20.100000000000001</c:v>
                </c:pt>
                <c:pt idx="7">
                  <c:v>-16.899999999999999</c:v>
                </c:pt>
                <c:pt idx="8">
                  <c:v>-14.3</c:v>
                </c:pt>
                <c:pt idx="9">
                  <c:v>-19</c:v>
                </c:pt>
                <c:pt idx="10">
                  <c:v>-17.2</c:v>
                </c:pt>
                <c:pt idx="11">
                  <c:v>-14.6</c:v>
                </c:pt>
                <c:pt idx="12">
                  <c:v>-9.9</c:v>
                </c:pt>
                <c:pt idx="13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04-4CC6-8146-FFFA4EB82C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WSJ Survey of Economists</c:v>
                </c:pt>
              </c:strCache>
            </c:strRef>
          </c:tx>
          <c:spPr>
            <a:ln w="101600" cap="rnd">
              <a:solidFill>
                <a:srgbClr val="FF83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-3.5</c:v>
                </c:pt>
                <c:pt idx="1">
                  <c:v>-11.1</c:v>
                </c:pt>
                <c:pt idx="2">
                  <c:v>-6.8</c:v>
                </c:pt>
                <c:pt idx="3">
                  <c:v>-5.7</c:v>
                </c:pt>
                <c:pt idx="4">
                  <c:v>-4.9000000000000004</c:v>
                </c:pt>
                <c:pt idx="5">
                  <c:v>-4.9000000000000004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04-4CC6-8146-FFFA4EB82C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 Actual</c:v>
                </c:pt>
              </c:strCache>
            </c:strRef>
          </c:tx>
          <c:spPr>
            <a:ln w="1270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-3.5</c:v>
                </c:pt>
                <c:pt idx="1">
                  <c:v>-11.1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CA-4977-97CC-FC7A5DE2D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463999"/>
        <c:axId val="111339343"/>
      </c:lineChart>
      <c:catAx>
        <c:axId val="209346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rgbClr val="3139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39343"/>
        <c:crosses val="autoZero"/>
        <c:auto val="1"/>
        <c:lblAlgn val="ctr"/>
        <c:lblOffset val="100"/>
        <c:noMultiLvlLbl val="0"/>
      </c:catAx>
      <c:valAx>
        <c:axId val="111339343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346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520120902655558"/>
          <c:y val="0.7000385346802489"/>
          <c:w val="0.42479879097344447"/>
          <c:h val="0.29855360077685922"/>
        </c:manualLayout>
      </c:layout>
      <c:overlay val="0"/>
      <c:spPr>
        <a:solidFill>
          <a:srgbClr val="31394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86-4BD0-A989-77D45F42379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86-4BD0-A989-77D45F42379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5.2999999999999999E-2</c:v>
                </c:pt>
                <c:pt idx="1">
                  <c:v>0.94699999999999995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86-4BD0-A989-77D45F423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69296583163599E-2"/>
          <c:y val="3.5096358091110738E-2"/>
          <c:w val="0.97618049760764902"/>
          <c:h val="0.88340900758937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Existing Homes Sales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EDF-43BE-AD24-746B572E07D9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DF-43BE-AD24-746B572E07D9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EDF-43BE-AD24-746B572E07D9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DF-43BE-AD24-746B572E07D9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CD1-464E-A9BE-D3B660FF0107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D1-464E-A9BE-D3B660FF0107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CD1-464E-A9BE-D3B660FF0107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D1-464E-A9BE-D3B660FF0107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CD1-464E-A9BE-D3B660FF0107}"/>
              </c:ext>
            </c:extLst>
          </c:dPt>
          <c:cat>
            <c:numRef>
              <c:f>Sheet1!$A$2:$A$32</c:f>
              <c:numCache>
                <c:formatCode>General</c:formatCode>
                <c:ptCount val="31"/>
                <c:pt idx="0">
                  <c:v>1989</c:v>
                </c:pt>
                <c:pt idx="6">
                  <c:v>1995</c:v>
                </c:pt>
                <c:pt idx="11">
                  <c:v>2000</c:v>
                </c:pt>
                <c:pt idx="16">
                  <c:v>2005</c:v>
                </c:pt>
                <c:pt idx="21">
                  <c:v>2010</c:v>
                </c:pt>
                <c:pt idx="26">
                  <c:v>2015</c:v>
                </c:pt>
                <c:pt idx="30">
                  <c:v>2019</c:v>
                </c:pt>
              </c:numCache>
            </c:numRef>
          </c:cat>
          <c:val>
            <c:numRef>
              <c:f>Sheet1!$B$2:$B$32</c:f>
              <c:numCache>
                <c:formatCode>#,##0</c:formatCode>
                <c:ptCount val="31"/>
                <c:pt idx="0">
                  <c:v>3290000</c:v>
                </c:pt>
                <c:pt idx="1">
                  <c:v>3184000</c:v>
                </c:pt>
                <c:pt idx="2">
                  <c:v>3146000</c:v>
                </c:pt>
                <c:pt idx="3">
                  <c:v>3431000</c:v>
                </c:pt>
                <c:pt idx="4">
                  <c:v>3737000</c:v>
                </c:pt>
                <c:pt idx="5">
                  <c:v>3884000</c:v>
                </c:pt>
                <c:pt idx="6">
                  <c:v>3849000</c:v>
                </c:pt>
                <c:pt idx="7">
                  <c:v>4167000</c:v>
                </c:pt>
                <c:pt idx="8">
                  <c:v>4374000</c:v>
                </c:pt>
                <c:pt idx="9">
                  <c:v>4965000</c:v>
                </c:pt>
                <c:pt idx="10">
                  <c:v>5179000</c:v>
                </c:pt>
                <c:pt idx="11">
                  <c:v>5173000</c:v>
                </c:pt>
                <c:pt idx="12">
                  <c:v>5335000</c:v>
                </c:pt>
                <c:pt idx="13">
                  <c:v>5634000</c:v>
                </c:pt>
                <c:pt idx="14">
                  <c:v>6176000</c:v>
                </c:pt>
                <c:pt idx="15">
                  <c:v>6778000</c:v>
                </c:pt>
                <c:pt idx="16">
                  <c:v>7080000</c:v>
                </c:pt>
                <c:pt idx="17">
                  <c:v>6477000</c:v>
                </c:pt>
                <c:pt idx="18">
                  <c:v>5030000</c:v>
                </c:pt>
                <c:pt idx="19">
                  <c:v>4110000</c:v>
                </c:pt>
                <c:pt idx="20">
                  <c:v>4340000</c:v>
                </c:pt>
                <c:pt idx="21">
                  <c:v>4190000</c:v>
                </c:pt>
                <c:pt idx="22">
                  <c:v>4260000</c:v>
                </c:pt>
                <c:pt idx="23">
                  <c:v>4660000</c:v>
                </c:pt>
                <c:pt idx="24">
                  <c:v>5090000</c:v>
                </c:pt>
                <c:pt idx="25">
                  <c:v>4940000</c:v>
                </c:pt>
                <c:pt idx="26">
                  <c:v>5250000</c:v>
                </c:pt>
                <c:pt idx="27">
                  <c:v>5450000</c:v>
                </c:pt>
                <c:pt idx="28">
                  <c:v>5510000</c:v>
                </c:pt>
                <c:pt idx="29">
                  <c:v>5340000</c:v>
                </c:pt>
                <c:pt idx="30">
                  <c:v>5340000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9-4BB1-8A98-20A98FFE6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24099024"/>
        <c:axId val="3241009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127000" cap="rnd">
              <a:solidFill>
                <a:srgbClr val="FD8700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5.3437275763219293E-2"/>
                  <c:y val="-7.8418767135835149E-2"/>
                </c:manualLayout>
              </c:layout>
              <c:tx>
                <c:rich>
                  <a:bodyPr/>
                  <a:lstStyle/>
                  <a:p>
                    <a:fld id="{9600A815-8277-409C-A4DB-82347922A70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1CB-431E-BD48-34AAADAEE1C6}"/>
                </c:ext>
              </c:extLst>
            </c:dLbl>
            <c:dLbl>
              <c:idx val="14"/>
              <c:layout>
                <c:manualLayout>
                  <c:x val="-3.4735511515031584E-2"/>
                  <c:y val="-7.19219996867440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FD87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FD8700"/>
                        </a:solidFill>
                      </a:rPr>
                      <a:t>6%</a:t>
                    </a:r>
                  </a:p>
                </c:rich>
              </c:tx>
              <c:spPr>
                <a:solidFill>
                  <a:srgbClr val="00B0F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D87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1CB-431E-BD48-34AAADAEE1C6}"/>
                </c:ext>
              </c:extLst>
            </c:dLbl>
            <c:dLbl>
              <c:idx val="21"/>
              <c:layout>
                <c:manualLayout>
                  <c:x val="-5.5065757315728978E-2"/>
                  <c:y val="-6.76226995397007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9.6%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CB-431E-BD48-34AAADAEE1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D87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General</c:formatCode>
                <c:ptCount val="31"/>
                <c:pt idx="0">
                  <c:v>1989</c:v>
                </c:pt>
                <c:pt idx="6">
                  <c:v>1995</c:v>
                </c:pt>
                <c:pt idx="11">
                  <c:v>2000</c:v>
                </c:pt>
                <c:pt idx="16">
                  <c:v>2005</c:v>
                </c:pt>
                <c:pt idx="21">
                  <c:v>2010</c:v>
                </c:pt>
                <c:pt idx="26">
                  <c:v>2015</c:v>
                </c:pt>
                <c:pt idx="30">
                  <c:v>2019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5.3</c:v>
                </c:pt>
                <c:pt idx="1">
                  <c:v>5.6</c:v>
                </c:pt>
                <c:pt idx="2">
                  <c:v>6.8</c:v>
                </c:pt>
                <c:pt idx="3">
                  <c:v>7.5</c:v>
                </c:pt>
                <c:pt idx="4">
                  <c:v>6.9</c:v>
                </c:pt>
                <c:pt idx="5">
                  <c:v>6.1</c:v>
                </c:pt>
                <c:pt idx="6">
                  <c:v>5.6</c:v>
                </c:pt>
                <c:pt idx="7">
                  <c:v>5.4</c:v>
                </c:pt>
                <c:pt idx="8">
                  <c:v>4.9000000000000004</c:v>
                </c:pt>
                <c:pt idx="9">
                  <c:v>4.5</c:v>
                </c:pt>
                <c:pt idx="10">
                  <c:v>4.2</c:v>
                </c:pt>
                <c:pt idx="11">
                  <c:v>4</c:v>
                </c:pt>
                <c:pt idx="12">
                  <c:v>4.7</c:v>
                </c:pt>
                <c:pt idx="13">
                  <c:v>5.8</c:v>
                </c:pt>
                <c:pt idx="14">
                  <c:v>6</c:v>
                </c:pt>
                <c:pt idx="15">
                  <c:v>5.5</c:v>
                </c:pt>
                <c:pt idx="16">
                  <c:v>5.0999999999999996</c:v>
                </c:pt>
                <c:pt idx="17">
                  <c:v>4.5999999999999996</c:v>
                </c:pt>
                <c:pt idx="18">
                  <c:v>4.5999999999999996</c:v>
                </c:pt>
                <c:pt idx="19">
                  <c:v>5.8</c:v>
                </c:pt>
                <c:pt idx="20">
                  <c:v>9.3000000000000007</c:v>
                </c:pt>
                <c:pt idx="21">
                  <c:v>9.6</c:v>
                </c:pt>
                <c:pt idx="22">
                  <c:v>8.9</c:v>
                </c:pt>
                <c:pt idx="23">
                  <c:v>8.1</c:v>
                </c:pt>
                <c:pt idx="24">
                  <c:v>7.4</c:v>
                </c:pt>
                <c:pt idx="25">
                  <c:v>6.2</c:v>
                </c:pt>
                <c:pt idx="26">
                  <c:v>5.3</c:v>
                </c:pt>
                <c:pt idx="27">
                  <c:v>4.9000000000000004</c:v>
                </c:pt>
                <c:pt idx="28">
                  <c:v>4.4000000000000004</c:v>
                </c:pt>
                <c:pt idx="29">
                  <c:v>3.9</c:v>
                </c:pt>
                <c:pt idx="30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FB-4B88-9E24-11724B9B5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783880"/>
        <c:axId val="304782568"/>
      </c:lineChart>
      <c:catAx>
        <c:axId val="32409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100992"/>
        <c:crosses val="autoZero"/>
        <c:auto val="1"/>
        <c:lblAlgn val="ctr"/>
        <c:lblOffset val="100"/>
        <c:noMultiLvlLbl val="0"/>
      </c:catAx>
      <c:valAx>
        <c:axId val="324100992"/>
        <c:scaling>
          <c:orientation val="minMax"/>
          <c:max val="7000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099024"/>
        <c:crosses val="autoZero"/>
        <c:crossBetween val="between"/>
      </c:valAx>
      <c:valAx>
        <c:axId val="3047825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3880"/>
        <c:crosses val="max"/>
        <c:crossBetween val="between"/>
      </c:valAx>
      <c:catAx>
        <c:axId val="304783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782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69296583163599E-2"/>
          <c:y val="8.0363555499758113E-2"/>
          <c:w val="0.97618049760764902"/>
          <c:h val="0.83814180280327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Existing Homes Sales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EDF-43BE-AD24-746B572E07D9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DF-43BE-AD24-746B572E07D9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EDF-43BE-AD24-746B572E07D9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DF-43BE-AD24-746B572E07D9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CD1-464E-A9BE-D3B660FF0107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D1-464E-A9BE-D3B660FF0107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CD1-464E-A9BE-D3B660FF0107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D1-464E-A9BE-D3B660FF0107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CD1-464E-A9BE-D3B660FF0107}"/>
              </c:ext>
            </c:extLst>
          </c:dPt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7080000</c:v>
                </c:pt>
                <c:pt idx="1">
                  <c:v>6477000</c:v>
                </c:pt>
                <c:pt idx="2">
                  <c:v>5030000</c:v>
                </c:pt>
                <c:pt idx="3">
                  <c:v>4110000</c:v>
                </c:pt>
                <c:pt idx="4">
                  <c:v>4340000</c:v>
                </c:pt>
                <c:pt idx="5">
                  <c:v>4190000</c:v>
                </c:pt>
                <c:pt idx="6">
                  <c:v>4260000</c:v>
                </c:pt>
                <c:pt idx="7">
                  <c:v>4660000</c:v>
                </c:pt>
                <c:pt idx="8">
                  <c:v>5090000</c:v>
                </c:pt>
                <c:pt idx="9">
                  <c:v>4940000</c:v>
                </c:pt>
                <c:pt idx="10">
                  <c:v>5250000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9-4BB1-8A98-20A98FFE6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24099024"/>
        <c:axId val="3241009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 Unemployment Rate</c:v>
                </c:pt>
              </c:strCache>
            </c:strRef>
          </c:tx>
          <c:spPr>
            <a:ln w="127000" cap="rnd">
              <a:solidFill>
                <a:srgbClr val="FD8700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4"/>
              <c:layout>
                <c:manualLayout>
                  <c:x val="-3.4735511515031584E-2"/>
                  <c:y val="-7.19219996867440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1CB-431E-BD48-34AAADAEE1C6}"/>
                </c:ext>
              </c:extLst>
            </c:dLbl>
            <c:dLbl>
              <c:idx val="21"/>
              <c:layout>
                <c:manualLayout>
                  <c:x val="-5.5065757315728978E-2"/>
                  <c:y val="-6.76226995397007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9.6%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CB-431E-BD48-34AAADAEE1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5.0999999999999996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5.8</c:v>
                </c:pt>
                <c:pt idx="4">
                  <c:v>9.3000000000000007</c:v>
                </c:pt>
                <c:pt idx="5">
                  <c:v>9.6</c:v>
                </c:pt>
                <c:pt idx="6">
                  <c:v>8.9</c:v>
                </c:pt>
                <c:pt idx="7">
                  <c:v>8.1</c:v>
                </c:pt>
                <c:pt idx="8">
                  <c:v>7.4</c:v>
                </c:pt>
                <c:pt idx="9">
                  <c:v>6.2</c:v>
                </c:pt>
                <c:pt idx="10">
                  <c:v>5.3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3FB-4B88-9E24-11724B9B5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783880"/>
        <c:axId val="304782568"/>
      </c:lineChart>
      <c:catAx>
        <c:axId val="32409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100992"/>
        <c:crosses val="autoZero"/>
        <c:auto val="1"/>
        <c:lblAlgn val="ctr"/>
        <c:lblOffset val="100"/>
        <c:noMultiLvlLbl val="0"/>
      </c:catAx>
      <c:valAx>
        <c:axId val="324100992"/>
        <c:scaling>
          <c:orientation val="minMax"/>
          <c:max val="7000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099024"/>
        <c:crosses val="autoZero"/>
        <c:crossBetween val="between"/>
      </c:valAx>
      <c:valAx>
        <c:axId val="3047825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3880"/>
        <c:crosses val="max"/>
        <c:crossBetween val="between"/>
      </c:valAx>
      <c:catAx>
        <c:axId val="304783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782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083318758209724"/>
          <c:y val="1.508907006774042E-2"/>
          <c:w val="0.64604032105449616"/>
          <c:h val="6.9800018336586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98929074752298E-2"/>
          <c:y val="2.6384153271635E-2"/>
          <c:w val="0.95270107017264349"/>
          <c:h val="0.916690318118417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June 2005</c:v>
                </c:pt>
                <c:pt idx="1">
                  <c:v>June 2006 </c:v>
                </c:pt>
                <c:pt idx="2">
                  <c:v>June 2007</c:v>
                </c:pt>
                <c:pt idx="3">
                  <c:v>June 2008</c:v>
                </c:pt>
                <c:pt idx="4">
                  <c:v>June 2009</c:v>
                </c:pt>
                <c:pt idx="5">
                  <c:v>June 2010</c:v>
                </c:pt>
                <c:pt idx="6">
                  <c:v>June 2011</c:v>
                </c:pt>
                <c:pt idx="7">
                  <c:v>June 2012</c:v>
                </c:pt>
                <c:pt idx="8">
                  <c:v>June 2013</c:v>
                </c:pt>
                <c:pt idx="9">
                  <c:v>June 2014</c:v>
                </c:pt>
                <c:pt idx="10">
                  <c:v>June 2015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802.6</c:v>
                </c:pt>
                <c:pt idx="1">
                  <c:v>868.7</c:v>
                </c:pt>
                <c:pt idx="2">
                  <c:v>547.79999999999995</c:v>
                </c:pt>
                <c:pt idx="3">
                  <c:v>117.7</c:v>
                </c:pt>
                <c:pt idx="4">
                  <c:v>126.2</c:v>
                </c:pt>
                <c:pt idx="5">
                  <c:v>97.7</c:v>
                </c:pt>
                <c:pt idx="6">
                  <c:v>92.6</c:v>
                </c:pt>
                <c:pt idx="7">
                  <c:v>101.7</c:v>
                </c:pt>
                <c:pt idx="8">
                  <c:v>110.8</c:v>
                </c:pt>
                <c:pt idx="9">
                  <c:v>127.5</c:v>
                </c:pt>
                <c:pt idx="10">
                  <c:v>150.69999999999999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1EE-44A6-8410-0164FE9F9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98290624"/>
        <c:axId val="-1197634048"/>
      </c:lineChart>
      <c:catAx>
        <c:axId val="-1198290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97634048"/>
        <c:crosses val="autoZero"/>
        <c:auto val="1"/>
        <c:lblAlgn val="ctr"/>
        <c:lblOffset val="100"/>
        <c:tickMarkSkip val="1"/>
        <c:noMultiLvlLbl val="0"/>
      </c:catAx>
      <c:valAx>
        <c:axId val="-1197634048"/>
        <c:scaling>
          <c:orientation val="minMax"/>
          <c:max val="900"/>
        </c:scaling>
        <c:delete val="1"/>
        <c:axPos val="l"/>
        <c:numFmt formatCode="General" sourceLinked="0"/>
        <c:majorTickMark val="out"/>
        <c:minorTickMark val="none"/>
        <c:tickLblPos val="nextTo"/>
        <c:crossAx val="-119829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1-4818-B2F3-B149D41FF26B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91-4818-B2F3-B149D41FF26B}"/>
              </c:ext>
            </c:extLst>
          </c:dPt>
          <c:dPt>
            <c:idx val="2"/>
            <c:invertIfNegative val="0"/>
            <c:bubble3D val="0"/>
            <c:spPr>
              <a:solidFill>
                <a:srgbClr val="FF83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91-4818-B2F3-B149D41FF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&gt; 30% Equity</c:v>
                </c:pt>
                <c:pt idx="1">
                  <c:v>20-30% Equity</c:v>
                </c:pt>
                <c:pt idx="2">
                  <c:v>10%-20% Equity</c:v>
                </c:pt>
                <c:pt idx="3">
                  <c:v>0%-10% Equity</c:v>
                </c:pt>
                <c:pt idx="4">
                  <c:v>Negative Equity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0.59</c:v>
                </c:pt>
                <c:pt idx="1">
                  <c:v>0.18</c:v>
                </c:pt>
                <c:pt idx="2">
                  <c:v>0.13</c:v>
                </c:pt>
                <c:pt idx="3">
                  <c:v>0.09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1-4818-B2F3-B149D41FF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965782079"/>
        <c:axId val="558803919"/>
      </c:barChart>
      <c:catAx>
        <c:axId val="96578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03919"/>
        <c:crosses val="autoZero"/>
        <c:auto val="1"/>
        <c:lblAlgn val="ctr"/>
        <c:lblOffset val="100"/>
        <c:noMultiLvlLbl val="0"/>
      </c:catAx>
      <c:valAx>
        <c:axId val="5588039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578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2C45A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E7-4B3C-8398-F1192F9A1A33}"/>
              </c:ext>
            </c:extLst>
          </c:dPt>
          <c:dPt>
            <c:idx val="7"/>
            <c:invertIfNegative val="0"/>
            <c:bubble3D val="0"/>
            <c:spPr>
              <a:solidFill>
                <a:srgbClr val="FD87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CE7-4B3C-8398-F1192F9A1A3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E7-4B3C-8398-F1192F9A1A33}"/>
              </c:ext>
            </c:extLst>
          </c:dPt>
          <c:dLbls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???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E7-4B3C-8398-F1192F9A1A33}"/>
                </c:ext>
              </c:extLst>
            </c:dLbl>
            <c:spPr>
              <a:solidFill>
                <a:srgbClr val="2F393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Fannie Mae*</c:v>
                </c:pt>
                <c:pt idx="1">
                  <c:v>MBA*</c:v>
                </c:pt>
                <c:pt idx="2">
                  <c:v>NAR*</c:v>
                </c:pt>
                <c:pt idx="3">
                  <c:v>Zelman**</c:v>
                </c:pt>
                <c:pt idx="4">
                  <c:v>Reuters' Poll**</c:v>
                </c:pt>
                <c:pt idx="5">
                  <c:v>Freddie Mac*</c:v>
                </c:pt>
                <c:pt idx="6">
                  <c:v>Zillow*</c:v>
                </c:pt>
                <c:pt idx="7">
                  <c:v>Haus**</c:v>
                </c:pt>
                <c:pt idx="8">
                  <c:v>CoreLogic**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 formatCode="0.0%">
                  <c:v>4.3999999999999997E-2</c:v>
                </c:pt>
                <c:pt idx="1">
                  <c:v>0.04</c:v>
                </c:pt>
                <c:pt idx="2" formatCode="0.0%">
                  <c:v>3.7999999999999999E-2</c:v>
                </c:pt>
                <c:pt idx="3">
                  <c:v>0.03</c:v>
                </c:pt>
                <c:pt idx="4">
                  <c:v>0.03</c:v>
                </c:pt>
                <c:pt idx="5" formatCode="0.0%">
                  <c:v>2.3E-2</c:v>
                </c:pt>
                <c:pt idx="6">
                  <c:v>0.01</c:v>
                </c:pt>
                <c:pt idx="7">
                  <c:v>-0.01</c:v>
                </c:pt>
                <c:pt idx="8" formatCode="0.0%">
                  <c:v>-6.6000000000000003E-2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7-4B3C-8398-F1192F9A1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026694144"/>
        <c:axId val="1023770976"/>
      </c:barChart>
      <c:catAx>
        <c:axId val="10266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770976"/>
        <c:crosses val="autoZero"/>
        <c:auto val="1"/>
        <c:lblAlgn val="ctr"/>
        <c:lblOffset val="100"/>
        <c:noMultiLvlLbl val="0"/>
      </c:catAx>
      <c:valAx>
        <c:axId val="1023770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02669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11196967186965E-2"/>
          <c:y val="2.9493281358726128E-2"/>
          <c:w val="0.96566357778145917"/>
          <c:h val="0.944567831591463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Total Listings</c:v>
                </c:pt>
              </c:strCache>
            </c:strRef>
          </c:tx>
          <c:spPr>
            <a:ln w="127000" cap="rnd">
              <a:solidFill>
                <a:srgbClr val="FD8700"/>
              </a:solidFill>
              <a:round/>
              <a:tailEnd type="none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93-461B-9FE7-F11060113296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0DB-4318-938D-26AD84A8F947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E94-4CBF-8B15-6EC375DB75C7}"/>
              </c:ext>
            </c:extLst>
          </c:dPt>
          <c:cat>
            <c:strRef>
              <c:f>Sheet1!$A$2:$A$9</c:f>
              <c:strCache>
                <c:ptCount val="8"/>
                <c:pt idx="0">
                  <c:v>Early March</c:v>
                </c:pt>
                <c:pt idx="1">
                  <c:v>5/30</c:v>
                </c:pt>
                <c:pt idx="2">
                  <c:v>6/6</c:v>
                </c:pt>
                <c:pt idx="3">
                  <c:v>6/13</c:v>
                </c:pt>
                <c:pt idx="4">
                  <c:v>6/20</c:v>
                </c:pt>
                <c:pt idx="5">
                  <c:v>6/27</c:v>
                </c:pt>
                <c:pt idx="6">
                  <c:v>7/4</c:v>
                </c:pt>
                <c:pt idx="7">
                  <c:v>7/11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-0.16</c:v>
                </c:pt>
                <c:pt idx="1">
                  <c:v>-0.23</c:v>
                </c:pt>
                <c:pt idx="2">
                  <c:v>-0.25</c:v>
                </c:pt>
                <c:pt idx="3">
                  <c:v>-0.27</c:v>
                </c:pt>
                <c:pt idx="4">
                  <c:v>-0.28999999999999998</c:v>
                </c:pt>
                <c:pt idx="5">
                  <c:v>-0.3</c:v>
                </c:pt>
                <c:pt idx="6">
                  <c:v>-0.31</c:v>
                </c:pt>
                <c:pt idx="7">
                  <c:v>-0.32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72B-455F-8BE0-DEAEF1E77D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New Listings</c:v>
                </c:pt>
              </c:strCache>
            </c:strRef>
          </c:tx>
          <c:spPr>
            <a:ln w="127000" cap="rnd">
              <a:solidFill>
                <a:srgbClr val="72C45A"/>
              </a:solidFill>
              <a:round/>
              <a:tailEnd type="none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 w="lg" len="me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2B-455F-8BE0-DEAEF1E77DFB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4993-461B-9FE7-F11060113296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0DB-4318-938D-26AD84A8F947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0E94-4CBF-8B15-6EC375DB75C7}"/>
              </c:ext>
            </c:extLst>
          </c:dPt>
          <c:cat>
            <c:strRef>
              <c:f>Sheet1!$A$2:$A$9</c:f>
              <c:strCache>
                <c:ptCount val="8"/>
                <c:pt idx="0">
                  <c:v>Early March</c:v>
                </c:pt>
                <c:pt idx="1">
                  <c:v>5/30</c:v>
                </c:pt>
                <c:pt idx="2">
                  <c:v>6/6</c:v>
                </c:pt>
                <c:pt idx="3">
                  <c:v>6/13</c:v>
                </c:pt>
                <c:pt idx="4">
                  <c:v>6/20</c:v>
                </c:pt>
                <c:pt idx="5">
                  <c:v>6/27</c:v>
                </c:pt>
                <c:pt idx="6">
                  <c:v>7/4</c:v>
                </c:pt>
                <c:pt idx="7">
                  <c:v>7/11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0.05</c:v>
                </c:pt>
                <c:pt idx="1">
                  <c:v>-0.23</c:v>
                </c:pt>
                <c:pt idx="2">
                  <c:v>-0.21</c:v>
                </c:pt>
                <c:pt idx="3">
                  <c:v>-0.2</c:v>
                </c:pt>
                <c:pt idx="4">
                  <c:v>-0.19</c:v>
                </c:pt>
                <c:pt idx="5">
                  <c:v>-0.17</c:v>
                </c:pt>
                <c:pt idx="6">
                  <c:v>-0.04</c:v>
                </c:pt>
                <c:pt idx="7">
                  <c:v>-0.19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72B-455F-8BE0-DEAEF1E77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616080"/>
        <c:axId val="357261424"/>
      </c:lineChart>
      <c:catAx>
        <c:axId val="27561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261424"/>
        <c:crosses val="autoZero"/>
        <c:auto val="1"/>
        <c:lblAlgn val="ctr"/>
        <c:lblOffset val="100"/>
        <c:noMultiLvlLbl val="0"/>
      </c:catAx>
      <c:valAx>
        <c:axId val="35726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61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37005994431441"/>
          <c:y val="2.9245639132285284E-2"/>
          <c:w val="0.72262994005568559"/>
          <c:h val="0.10681423581789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CADE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D87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C0-48AC-9FFA-4420F08EBA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February</c:v>
                </c:pt>
                <c:pt idx="1">
                  <c:v>March</c:v>
                </c:pt>
                <c:pt idx="2">
                  <c:v>June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0.63</c:v>
                </c:pt>
                <c:pt idx="1">
                  <c:v>0.4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0-48AC-9FFA-4420F08EB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22817184"/>
        <c:axId val="421417280"/>
      </c:barChart>
      <c:catAx>
        <c:axId val="42281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417280"/>
        <c:crosses val="autoZero"/>
        <c:auto val="1"/>
        <c:lblAlgn val="ctr"/>
        <c:lblOffset val="100"/>
        <c:noMultiLvlLbl val="0"/>
      </c:catAx>
      <c:valAx>
        <c:axId val="421417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2281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1406340522049E-2"/>
          <c:y val="0.13232203492938735"/>
          <c:w val="0.90494041761047317"/>
          <c:h val="0.74566273106361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Real Estate</c:v>
                </c:pt>
              </c:strCache>
            </c:strRef>
          </c:tx>
          <c:spPr>
            <a:ln w="127000" cap="rnd">
              <a:solidFill>
                <a:srgbClr val="72C45A"/>
              </a:solidFill>
              <a:round/>
              <a:tailEnd type="none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89D-4C76-917E-63ACA2F4E75D}"/>
              </c:ext>
            </c:extLst>
          </c:dPt>
          <c:dLbls>
            <c:dLbl>
              <c:idx val="0"/>
              <c:layout>
                <c:manualLayout>
                  <c:x val="-0.12757585117037801"/>
                  <c:y val="-4.7145060509518895E-2"/>
                </c:manualLayout>
              </c:layout>
              <c:tx>
                <c:rich>
                  <a:bodyPr/>
                  <a:lstStyle/>
                  <a:p>
                    <a:fld id="{07ADBAF1-7837-49F6-B004-336746D313C3}" type="VALUE">
                      <a:rPr lang="en-US">
                        <a:solidFill>
                          <a:srgbClr val="00B8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72C45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0.19</c:v>
                </c:pt>
                <c:pt idx="1">
                  <c:v>0.2</c:v>
                </c:pt>
                <c:pt idx="2">
                  <c:v>0.25</c:v>
                </c:pt>
                <c:pt idx="3">
                  <c:v>0.3</c:v>
                </c:pt>
                <c:pt idx="4">
                  <c:v>0.31</c:v>
                </c:pt>
                <c:pt idx="5">
                  <c:v>0.35</c:v>
                </c:pt>
                <c:pt idx="6">
                  <c:v>0.34</c:v>
                </c:pt>
                <c:pt idx="7">
                  <c:v>0.34</c:v>
                </c:pt>
                <c:pt idx="8">
                  <c:v>0.35</c:v>
                </c:pt>
                <c:pt idx="9">
                  <c:v>0.35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586-4B26-9510-56071389A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Stocks</c:v>
                </c:pt>
              </c:strCache>
            </c:strRef>
          </c:tx>
          <c:spPr>
            <a:ln w="76200" cap="rnd">
              <a:solidFill>
                <a:srgbClr val="0CADEF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rgbClr val="0CADEF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9D-4C76-917E-63ACA2F4E75D}"/>
              </c:ext>
            </c:extLst>
          </c:dPt>
          <c:dLbls>
            <c:dLbl>
              <c:idx val="0"/>
              <c:layout>
                <c:manualLayout>
                  <c:x val="-0.12513731375806392"/>
                  <c:y val="2.5802796811230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CADE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10"/>
                <c:pt idx="0">
                  <c:v>0.17</c:v>
                </c:pt>
                <c:pt idx="1">
                  <c:v>0.19</c:v>
                </c:pt>
                <c:pt idx="2">
                  <c:v>0.22</c:v>
                </c:pt>
                <c:pt idx="3">
                  <c:v>0.24</c:v>
                </c:pt>
                <c:pt idx="4">
                  <c:v>0.25</c:v>
                </c:pt>
                <c:pt idx="5">
                  <c:v>0.22</c:v>
                </c:pt>
                <c:pt idx="6">
                  <c:v>0.26</c:v>
                </c:pt>
                <c:pt idx="7">
                  <c:v>0.26</c:v>
                </c:pt>
                <c:pt idx="8">
                  <c:v>0.27</c:v>
                </c:pt>
                <c:pt idx="9">
                  <c:v>0.21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586-4B26-9510-56071389AC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Savings Accounts</c:v>
                </c:pt>
              </c:strCache>
            </c:strRef>
          </c:tx>
          <c:spPr>
            <a:ln w="76200" cap="rnd">
              <a:solidFill>
                <a:srgbClr val="FD8700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rgbClr val="FD8700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89D-4C76-917E-63ACA2F4E75D}"/>
              </c:ext>
            </c:extLst>
          </c:dPt>
          <c:dLbls>
            <c:dLbl>
              <c:idx val="0"/>
              <c:layout>
                <c:manualLayout>
                  <c:x val="-0.12515106231227655"/>
                  <c:y val="3.8608155030203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D87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0%</c:formatCode>
                <c:ptCount val="10"/>
                <c:pt idx="0">
                  <c:v>0.14000000000000001</c:v>
                </c:pt>
                <c:pt idx="1">
                  <c:v>0.19</c:v>
                </c:pt>
                <c:pt idx="2">
                  <c:v>0.17</c:v>
                </c:pt>
                <c:pt idx="3">
                  <c:v>0.14000000000000001</c:v>
                </c:pt>
                <c:pt idx="4">
                  <c:v>0.15</c:v>
                </c:pt>
                <c:pt idx="5">
                  <c:v>0.15</c:v>
                </c:pt>
                <c:pt idx="6">
                  <c:v>0.13</c:v>
                </c:pt>
                <c:pt idx="7">
                  <c:v>0.15</c:v>
                </c:pt>
                <c:pt idx="8">
                  <c:v>0.15</c:v>
                </c:pt>
                <c:pt idx="9">
                  <c:v>0.17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586-4B26-9510-56071389AC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Gold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chemeClr val="accent4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9D-4C76-917E-63ACA2F4E75D}"/>
              </c:ext>
            </c:extLst>
          </c:dPt>
          <c:dLbls>
            <c:dLbl>
              <c:idx val="0"/>
              <c:layout>
                <c:manualLayout>
                  <c:x val="9.6600586709592613E-3"/>
                  <c:y val="-3.2205475920717021E-2"/>
                </c:manualLayout>
              </c:layout>
              <c:spPr>
                <a:solidFill>
                  <a:srgbClr val="2F393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D6A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Sheet1!$E$2:$E$11</c:f>
              <c:numCache>
                <c:formatCode>0%</c:formatCode>
                <c:ptCount val="10"/>
                <c:pt idx="0">
                  <c:v>0.34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0.24</c:v>
                </c:pt>
                <c:pt idx="4">
                  <c:v>0.19</c:v>
                </c:pt>
                <c:pt idx="5">
                  <c:v>0.17</c:v>
                </c:pt>
                <c:pt idx="6">
                  <c:v>0.18</c:v>
                </c:pt>
                <c:pt idx="7">
                  <c:v>0.17</c:v>
                </c:pt>
                <c:pt idx="8">
                  <c:v>0.14000000000000001</c:v>
                </c:pt>
                <c:pt idx="9">
                  <c:v>0.16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586-4B26-9510-56071389A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625448"/>
        <c:axId val="396630696"/>
      </c:lineChart>
      <c:catAx>
        <c:axId val="39662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630696"/>
        <c:crosses val="autoZero"/>
        <c:auto val="1"/>
        <c:lblAlgn val="ctr"/>
        <c:lblOffset val="100"/>
        <c:noMultiLvlLbl val="0"/>
      </c:catAx>
      <c:valAx>
        <c:axId val="396630696"/>
        <c:scaling>
          <c:orientation val="minMax"/>
          <c:min val="0.1"/>
        </c:scaling>
        <c:delete val="1"/>
        <c:axPos val="l"/>
        <c:numFmt formatCode="0%" sourceLinked="1"/>
        <c:majorTickMark val="none"/>
        <c:minorTickMark val="none"/>
        <c:tickLblPos val="nextTo"/>
        <c:crossAx val="39662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282252523603141E-2"/>
          <c:y val="7.1174432841945912E-2"/>
          <c:w val="0.79444478438054367"/>
          <c:h val="0.15975911138208129"/>
        </c:manualLayout>
      </c:layout>
      <c:overlay val="0"/>
      <c:spPr>
        <a:solidFill>
          <a:srgbClr val="2F393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31-425A-95C1-26757C474B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31-425A-95C1-26757C474B8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0.158</c:v>
                </c:pt>
                <c:pt idx="1">
                  <c:v>0.84199999999999997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31-425A-95C1-26757C474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CE-4C9C-B674-2A7E4319930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1CE-4C9C-B674-2A7E4319930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0.27700000000000002</c:v>
                </c:pt>
                <c:pt idx="1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E-4C9C-B674-2A7E43199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86-4BD0-A989-77D45F42379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86-4BD0-A989-77D45F42379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5.2999999999999999E-2</c:v>
                </c:pt>
                <c:pt idx="1">
                  <c:v>0.94699999999999995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86-4BD0-A989-77D45F423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31-425A-95C1-26757C474B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31-425A-95C1-26757C474B8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0.158</c:v>
                </c:pt>
                <c:pt idx="1">
                  <c:v>0.84199999999999997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31-425A-95C1-26757C474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5C-490F-BD6A-20A9BDA3473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5C-490F-BD6A-20A9BDA3473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0.51300000000000001</c:v>
                </c:pt>
                <c:pt idx="1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5C-490F-BD6A-20A9BDA34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E17E0-D3FA-44F3-A2DA-0705C8D79A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5DF0D-79B1-46D2-AAE0-582C1686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merfinance.gov/coronavirus/mortgage-and-housing-assistance/mortgage-relief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C7684-E1EE-4048-89EF-0EB96CA6D2D1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74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http://www.freddiemac.com/research/datasets/refinance-stats/index.page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76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https://www.realestateconsulting.com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6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https://cdn.blackknightinc.com/wp-content/uploads/2020/06/BKI_MM_Apr2020_Report.pdf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4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https://www.nar.realtor/blogs/economists-outlook/housing-affordability-in-april-2020?hs_social=twitter&amp;hs_profile=nar_research&amp;hs_sid=38ba364c-382e-45af-b7f3-d8b158832634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996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https://</a:t>
            </a:r>
            <a:r>
              <a:rPr lang="en-US" altLang="en-US" dirty="0" err="1"/>
              <a:t>www.mba.org</a:t>
            </a:r>
            <a:r>
              <a:rPr lang="en-US" altLang="en-US" dirty="0"/>
              <a:t>/news-research-and-resources/newsroom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https://</a:t>
            </a:r>
            <a:r>
              <a:rPr lang="en-US" altLang="en-US" dirty="0" err="1"/>
              <a:t>www.mba.org</a:t>
            </a:r>
            <a:r>
              <a:rPr lang="en-US" altLang="en-US" dirty="0"/>
              <a:t>/news-research-and-resources/research-and-economics/single-family-research/mortgage-credit-availability-index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C4D00-A67A-3749-A6B2-C4B558EAD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419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nar.realtor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55293-A01F-1A42-9F35-6A9EF9242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503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https://www.wsj.com/articles/wsj-survey-strong-u-s-recovery-depends-on-effective-covid-19-response-11594303200(subscription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5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https://www.wsj.com/graphics/econsurvey/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10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https://www.wsj.com/graphics/econsurvey/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94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https://economics.cmail20.com/t/ViewEmail/d/34B2ED34A953B9F82540EF23F30FEDED/5323CD85A2087AFD22947492D9797BBC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7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4B903-A3CD-465A-903C-7ABA1CDDA6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9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https://www.showingtime.com/impact-of-coronavirus/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69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https://www.realtor.com/news/trends/housing-market-rebounds/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72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https://news.move.com/2020-07-16-Realtor-com-R-Weekly-Recovery-Report-Fierce-Competition-Ahead-for-Would-be-Home-Buyers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7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https://www.calculatedriskblog.com/2020/07/adp-private-employment-increased.html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06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https://www.thebalance.com/unemployment-rate-by-year-3305506 </a:t>
            </a:r>
          </a:p>
          <a:p>
            <a:r>
              <a:rPr lang="en-US" dirty="0"/>
              <a:t>https://www.wsj.com/graphics/econsurvey/</a:t>
            </a:r>
          </a:p>
          <a:p>
            <a:r>
              <a:rPr lang="en-US" dirty="0"/>
              <a:t>https://www.bls.gov/news.release/empsit.nr0.htm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DA980-D333-284A-BF59-16285F4B93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19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file:///C:/Users/Steve%20Harney/AppData/Local/Microsoft/Windows/INetCache/Content.Outlook/VM0A22XH/data.pdf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6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https://www.bls.gov/news.release/archives/empsit_07022020.htm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86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https://economics.cmail19.com/t/ViewEmail/d/BA2971B94423D2202540EF23F30FEDED/5323CD85A2087AFD22947492D9797BBC (subscription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9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www.thebalance.com/unemployment-rate-by-year-3305506</a:t>
            </a:r>
          </a:p>
          <a:p>
            <a:r>
              <a:rPr lang="en-US" dirty="0"/>
              <a:t>www.wsj.com (subscription required)</a:t>
            </a:r>
          </a:p>
          <a:p>
            <a:r>
              <a:rPr lang="en-US" dirty="0"/>
              <a:t>https://www.bls.gov/news.release/empsit.nr0.htm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47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https://www.nar.realtor/research-and-statistics/housing-statistics/existing-home-sales</a:t>
            </a:r>
          </a:p>
          <a:p>
            <a:r>
              <a:rPr lang="en-US" dirty="0"/>
              <a:t>https://data.bls.gov/timeseries/LNU04000000?years_option=all_years&amp;periods_option=specific_periods&amp;periods=Annual+Data</a:t>
            </a:r>
          </a:p>
          <a:p>
            <a:r>
              <a:rPr lang="en-US" dirty="0"/>
              <a:t>https://data.bls.gov/timeseries/LNS14000000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A32EA-FBF9-4540-BAE3-1763C1B9EA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https://www.nar.realtor/sites/default/files/documents/2019-state-economic-impact-of-real-estate-activity-us-04-14-2020.pdf</a:t>
            </a:r>
          </a:p>
          <a:p>
            <a:r>
              <a:rPr lang="en-US" dirty="0"/>
              <a:t>https://www.nar.realtor/reports/state-by-state-economic-impact-of-real-estate-activity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D5C8A-81A1-4C93-B7AD-A3785F2C27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18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https://www.nar.realtor/research-and-statistics/housing-statistics/existing-home-sales</a:t>
            </a:r>
          </a:p>
          <a:p>
            <a:r>
              <a:rPr lang="en-US" dirty="0"/>
              <a:t>https://data.bls.gov/timeseries/LNU04000000?years_option=all_years&amp;periods_option=specific_periods&amp;periods=Annual+Data</a:t>
            </a:r>
          </a:p>
          <a:p>
            <a:r>
              <a:rPr lang="en-US" dirty="0"/>
              <a:t>https://data.bls.gov/timeseries/LNS14000000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A32EA-FBF9-4540-BAE3-1763C1B9EA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8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https://www.consumerfinance.gov/coronavirus/mortgage-and-housing-assistance/mortgage-relief/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47E1C-6AD3-714D-A9F5-C8B27547A28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69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https://cdn.blackknightinc.com/wp-content/uploads/2020/06/BKI_MM_Apr2020_Report.pdf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70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https://www.fanniemae.com/portal/research-insights/forecast/monthly/economic-developments/july-2020.html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030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https://www.reuters.com/article/us-usa-property-poll/u-s-housing-set-to-ride-out-the-pandemics-economic-storm-reuters-poll-idUSKBN23T00R</a:t>
            </a:r>
          </a:p>
          <a:p>
            <a:r>
              <a:rPr lang="en-US" dirty="0"/>
              <a:t>http://www.freddiemac.com/fmac-resources/research/pdf/202004-Forecast.pdf</a:t>
            </a:r>
          </a:p>
          <a:p>
            <a:r>
              <a:rPr lang="en-US" dirty="0"/>
              <a:t>https://www.fanniemae.com/resources/file/research/emma/pdf/Housing_Forecast_071420.pdf</a:t>
            </a:r>
          </a:p>
          <a:p>
            <a:r>
              <a:rPr lang="en-US" dirty="0"/>
              <a:t>https://www.nar.realtor/sites/default/files/documents/forecast-Q2-2020-us-economic-outlook-05-28-2020.pdf</a:t>
            </a:r>
          </a:p>
          <a:p>
            <a:r>
              <a:rPr lang="en-US" dirty="0"/>
              <a:t>https://www.mba.org/news-research-and-resources/research-and-economics/forecasts-and-commentary</a:t>
            </a:r>
          </a:p>
          <a:p>
            <a:r>
              <a:rPr lang="en-US" dirty="0"/>
              <a:t>www.zelmanassociates.com (subscription required)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317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http://zillow.mediaroom.com/2020-07-15-No-Bargains-in-Sight-as-Home-Prices-Show-Little-Impact-from-Coronavirus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89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http://zillow.mediaroom.com/2020-07-09-Fewer-Sellers-are-Cutting-Prices-in-Tight-Housing-Market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411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https://news.move.com/2020-07-16-Realtor-com-R-Weekly-Recovery-Report-Fierce-Competition-Ahead-for-Would-be-Home-Buyers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527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http://zillow.mediaroom.com/2020-07-09-Fewer-Sellers-are-Cutting-Prices-in-Tight-Housing-Market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987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https://blog.firstam.com/economics/millennial-homeownership-delayed-but-not-denied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https://www.nar.realtor/sites/default/files/documents/2019-state-economic-impact-of-real-estate-activity-us-04-14-2020.pdf</a:t>
            </a:r>
          </a:p>
          <a:p>
            <a:r>
              <a:rPr lang="en-US" dirty="0"/>
              <a:t>https://www.nar.realtor/reports/state-by-state-economic-impact-of-real-estate-activity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D5C8A-81A1-4C93-B7AD-A3785F2C27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888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https://news.move.com/2020-07-09-Realtor-com-R-Weekly-Recovery-Report-Record-Breaking-Traffic-Signals-Summer-Buying-Season-is-Here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230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https://3xlsey17pnzh3nf35w1wwnug-wpengine.netdna-ssl.com/wp-content/uploads/2020/06/real-estate-top-agent-insights-for-q2-2020.pdf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039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https://www.realestateconsulting.com/the-great-american-move/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293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https://news.gallup.com/poll/309233/stock-investments-lose-luster-covid-sell-off.aspx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24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https://www.realtor.com/research/top-consumer-home-features-coronavirus/</a:t>
            </a:r>
          </a:p>
          <a:p>
            <a:r>
              <a:rPr lang="en-US" dirty="0"/>
              <a:t>https://3xlsey17pnzh3nf35w1wwnug-wpengine.netdna-ssl.com/wp-content/uploads/2020/06/real-estate-top-agent-insights-for-q2-2020.pdf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2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https://www.nar.realtor/sites/default/files/documents/2019-state-economic-impact-of-real-estate-activity-us-04-14-2020.pdf</a:t>
            </a:r>
          </a:p>
          <a:p>
            <a:r>
              <a:rPr lang="en-US" dirty="0"/>
              <a:t>https://www.nar.realtor/reports/state-by-state-economic-impact-of-real-estate-activity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62AB2-D219-4AA8-8FB8-02DC09FDCC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https://www.census.gov/housing/hvs/files/currenthvspress.pdf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DA980-D333-284A-BF59-16285F4B93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65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https://www.census.gov/housing/hvs/files/currenthvspress.pdf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DA980-D333-284A-BF59-16285F4B93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54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https://www.corelogic.com/blog/2019/03/housing-recessions-and-recoveries.aspx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https://www.blackknightinc.com/black-knights-december-2019-mortgage-monitor-2/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61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532F6-AD82-4B7E-A8E4-D3DEEA21D5F7}" type="datetimeFigureOut">
              <a:rPr lang="en-US" smtClean="0"/>
              <a:pPr>
                <a:defRPr/>
              </a:pPr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D918-ACE5-4416-99CC-091ED074C5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1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D9837-4537-4B09-AE48-9A724A59E91B}" type="datetimeFigureOut">
              <a:rPr lang="en-US" smtClean="0"/>
              <a:pPr>
                <a:defRPr/>
              </a:pPr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EB1A2-C40C-471D-86C4-BF21C219B4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0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3556-B5A3-4547-8B63-E3621CBE34F7}" type="datetimeFigureOut">
              <a:rPr lang="en-US" smtClean="0"/>
              <a:pPr>
                <a:defRPr/>
              </a:pPr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B8CA2-1D04-4FDC-82C7-9643DE1D0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5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72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54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D2FBA-7DA3-4967-BFD2-7D8A02CD34E3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7674-074C-4B39-B724-CBF88ACE8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9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B50AA-3CD6-463C-B2C6-852D612012D1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7E9E7-B712-4DCB-9C53-B18211F1CD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5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68955-B8CD-430B-BB01-4D28BE9A3AC9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3EBB-F5DD-4C46-BAC9-05E9AB44E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FE8FB-B76B-4DCD-B1BE-534454C8200F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5DF02-CA3A-46EC-A353-B52A02168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43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D152E-AECF-4E38-8449-9105817EC3F1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0BAB-1ACC-4B74-BFF1-34816A54C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0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1C0AC-7E65-403C-A4E2-D9F53FB72F94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515B-51DB-4360-9A55-E53B2998E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8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1526F-9A57-44F0-9241-F0D042D263E3}" type="datetimeFigureOut">
              <a:rPr lang="en-US" smtClean="0"/>
              <a:pPr>
                <a:defRPr/>
              </a:pPr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D65A-B971-49BD-AD1D-16EF7B4F9E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65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BFC4F-E0AD-4211-9471-33F76FFF5259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00AC-CE86-4822-B456-29770D3D1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0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305A-EEAB-4D76-81A2-AF25A35941BB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68586-11AE-467B-86CB-639967AC45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87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DD7C5-3961-44CA-9230-931242359154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B700B-EB9D-4B75-8955-0E41715CA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37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B2D65-5D49-4EB6-AFA5-610EAC22C70A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E9FE-0949-41AA-A165-2D7B2557A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62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E1B7-2A5D-44CD-BCA8-22E524648635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6002E-C24A-48F5-8538-1B6DD52DE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4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FB53-865E-43C2-98E5-D62E95536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8B9F-DE0E-4703-9583-74F20246C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7BEFC-02F3-4054-93AF-4910E0EF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37D63-0839-432C-90DD-CEEF838E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654B-1578-4E46-B496-68F5DD86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41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044F-C534-42EE-8C07-BBDA625A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713F-A7E4-47AF-85F2-DB98B3D38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FD60-33A9-4DCA-AF6E-BD058C58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F8338-1476-4309-8A93-15A7E74A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38D2-2EF3-4F54-89BF-EA7DDABC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72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3554-A000-4483-9FDD-0D13117F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2998E-F2FD-46AB-BF3D-AD198801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FE005-3561-430D-A028-D7F245B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42EE1-6172-4BA3-A1DE-E7A52F41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EE12-969A-4E04-93C8-ACFA604D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28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95D0-718A-44FA-8BB7-38523354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11F2-09B8-4F4F-89EA-C9AC3D923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6F24D-8350-4B91-A75F-A5F05744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755B5-7138-4AA8-8CBA-9B7BFE0A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C3B8E-6E4B-4DB8-AA97-37A150BE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3B9A-955C-4E2D-AF1B-5BE0D56F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1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4DD4-8092-4E15-ACD5-ECB10611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687F4-9B37-4D8A-A9C9-8EF71EDE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3DCA0-4637-4249-BF5B-6605E2548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6003D-ACB6-45C7-9067-BAE55B9FF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6648B-FDC5-4101-B99D-0F8314D8E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5EA61-4711-4384-B4FC-67950F5B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363AC-D0FB-4FCA-9964-87C5116E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F2BE4-228E-4F8C-9B34-B8B5283D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593E2-8AE0-4C39-8CED-D518630D14DB}" type="datetimeFigureOut">
              <a:rPr lang="en-US" smtClean="0"/>
              <a:pPr>
                <a:defRPr/>
              </a:pPr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E6B4-2FA8-4E97-97C5-E7D61E8E60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94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764B-01B9-43BA-843F-68875227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C1FDE-BE38-4814-A048-288E44C9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A45CB-622B-44C0-B225-CB091614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FD8FE-3EFA-413B-B0E0-73ACDB1E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07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37C6EE-B7C8-4916-B3C5-ACC4B868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02824-F3D0-467D-A0E2-9663AFD0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F4B6-479C-4C76-91A7-32CD9417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38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A150-84DC-4F52-97D2-4C0DE9C8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D490-432A-4F37-A5D7-70C0B26FD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0497C-AA65-47F1-B827-C1740A46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F95F3-55CD-4950-B55C-4539CD1F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BC57C-66BD-4B76-8AEC-AE946693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3C14-BB81-46D8-AEE2-32330BF9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88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C60A-C3F0-4DC5-A077-A0C450E7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9418A-4087-4AAD-A8EF-76EB7A7CE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F7490-B99E-441F-924C-AB9EF4875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384E0-BDF4-4776-B2CC-FCAE94D8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2B97D-51F8-4144-A6A1-06D042BD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91599-690C-470F-950C-7CE38708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19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8EC7-A7AF-4B4C-885F-3848EAB8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A63D8-A19B-4C5A-B76F-DC5FC863E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0374-1508-4498-B25B-C781DF47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F56B6-726C-449B-A38F-5B07F6FF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694AC-4687-4A42-B8B4-9F7C0C0F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33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E7E3D-DEBF-443A-B805-C8FC901C8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F1509-BE90-4DF7-A30B-2D53762D8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500A-5496-48D8-A52F-62DD48D3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86E3E-4710-4796-8F9A-4B59BD3C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796E3-036B-46B9-A409-D125F9F5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7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56F06-6B14-4308-BC55-8CBA82009709}" type="datetimeFigureOut">
              <a:rPr lang="en-US" smtClean="0"/>
              <a:pPr>
                <a:defRPr/>
              </a:pPr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4A97F-CB28-431E-A017-03BD771058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2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F2A92-F030-4BC2-8DB6-65B9B7C83C92}" type="datetimeFigureOut">
              <a:rPr lang="en-US" smtClean="0"/>
              <a:pPr>
                <a:defRPr/>
              </a:pPr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CDEF-12EA-4FC5-8A8A-F8FB3B9498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3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EF9D2-28FB-417F-81F8-141D06637D6C}" type="datetimeFigureOut">
              <a:rPr lang="en-US" smtClean="0"/>
              <a:pPr>
                <a:defRPr/>
              </a:pPr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08E7E-4EB8-4837-A275-46A411D306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9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F8F8-9179-4021-A558-A165392B9D32}" type="datetimeFigureOut">
              <a:rPr lang="en-US" smtClean="0"/>
              <a:pPr>
                <a:defRPr/>
              </a:pPr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74C3-1741-46C7-B7D7-79E8A4C214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6" descr="Blank-03.jpg">
            <a:extLst>
              <a:ext uri="{FF2B5EF4-FFF2-40B4-BE49-F238E27FC236}">
                <a16:creationId xmlns:a16="http://schemas.microsoft.com/office/drawing/2014/main" id="{578B2C02-BE04-4548-96E6-FBB192EB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44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931C-F5FF-44A9-9D68-D2D9129DAB12}" type="datetimeFigureOut">
              <a:rPr lang="en-US" smtClean="0"/>
              <a:pPr>
                <a:defRPr/>
              </a:pPr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888E-9C60-4873-B2DE-C674345C8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9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281B7-F8EC-460F-A6AD-22913E341FAA}" type="datetimeFigureOut">
              <a:rPr lang="en-US" smtClean="0"/>
              <a:pPr>
                <a:defRPr/>
              </a:pPr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61598-5124-44A8-8A30-91C39CF037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6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1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7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C06A8-67A1-4358-A401-D0988AC4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FC2E2-12A7-4562-9071-6EF2F4B7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D24BD-52C7-4030-9F2E-562D93F96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25F8B-BD23-4CCD-BAB3-15C4FA0D1C66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8FC2B-DE39-4741-9BD2-F1D2132E1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6EC88-D608-46F6-BE81-44E69D302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6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chart" Target="../charts/char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-674282" y="1299680"/>
            <a:ext cx="10492564" cy="40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542" b="1" dirty="0">
                <a:solidFill>
                  <a:prstClr val="white"/>
                </a:solidFill>
              </a:rPr>
              <a:t>The Economy 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542" b="1" dirty="0">
                <a:solidFill>
                  <a:prstClr val="white"/>
                </a:solidFill>
              </a:rPr>
              <a:t>and </a:t>
            </a:r>
            <a:br>
              <a:rPr lang="en-US" altLang="en-US" sz="8542" b="1" dirty="0">
                <a:solidFill>
                  <a:prstClr val="white"/>
                </a:solidFill>
              </a:rPr>
            </a:br>
            <a:r>
              <a:rPr lang="en-US" altLang="en-US" sz="8542" b="1" dirty="0">
                <a:solidFill>
                  <a:prstClr val="white"/>
                </a:solidFill>
              </a:rPr>
              <a:t>Real Estate </a:t>
            </a:r>
            <a:endParaRPr lang="en-US" altLang="en-US" sz="2718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7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C089E5-572C-4514-B4C3-9B5C0121932F}"/>
              </a:ext>
            </a:extLst>
          </p:cNvPr>
          <p:cNvGrpSpPr/>
          <p:nvPr/>
        </p:nvGrpSpPr>
        <p:grpSpPr>
          <a:xfrm>
            <a:off x="426151" y="1467015"/>
            <a:ext cx="8375454" cy="4597081"/>
            <a:chOff x="462532" y="292608"/>
            <a:chExt cx="8314629" cy="5959336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5ED033E8-0C77-4221-BEC0-AC39FA5F7205}"/>
                </a:ext>
              </a:extLst>
            </p:cNvPr>
            <p:cNvGraphicFramePr/>
            <p:nvPr/>
          </p:nvGraphicFramePr>
          <p:xfrm>
            <a:off x="462532" y="292608"/>
            <a:ext cx="4109468" cy="5959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026565A3-2B0C-479A-A944-339C331CA59B}"/>
                </a:ext>
              </a:extLst>
            </p:cNvPr>
            <p:cNvGraphicFramePr/>
            <p:nvPr/>
          </p:nvGraphicFramePr>
          <p:xfrm>
            <a:off x="4667693" y="292608"/>
            <a:ext cx="4109468" cy="5959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109100A-BBDD-4A93-A7A6-294894D6103C}"/>
              </a:ext>
            </a:extLst>
          </p:cNvPr>
          <p:cNvSpPr txBox="1"/>
          <p:nvPr/>
        </p:nvSpPr>
        <p:spPr>
          <a:xfrm>
            <a:off x="721618" y="4253559"/>
            <a:ext cx="3548594" cy="719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38" i="1" dirty="0">
                <a:solidFill>
                  <a:prstClr val="white"/>
                </a:solidFill>
                <a:latin typeface="Times" panose="02020603050405020304" pitchFamily="18" charset="0"/>
              </a:rPr>
              <a:t>The 6 years leading up 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38" i="1" dirty="0">
                <a:solidFill>
                  <a:prstClr val="white"/>
                </a:solidFill>
                <a:latin typeface="Times" panose="02020603050405020304" pitchFamily="18" charset="0"/>
              </a:rPr>
              <a:t>to the housing crash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D7F6B-198C-44B8-871E-94C577A528DB}"/>
              </a:ext>
            </a:extLst>
          </p:cNvPr>
          <p:cNvSpPr txBox="1"/>
          <p:nvPr/>
        </p:nvSpPr>
        <p:spPr>
          <a:xfrm>
            <a:off x="5550262" y="4410389"/>
            <a:ext cx="2449738" cy="405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38" i="1" dirty="0">
                <a:solidFill>
                  <a:prstClr val="white"/>
                </a:solidFill>
                <a:latin typeface="Times" panose="02020603050405020304" pitchFamily="18" charset="0"/>
              </a:rPr>
              <a:t>The last 6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A7EBA-A99D-4F3D-A6F4-D5EC46D07FC2}"/>
              </a:ext>
            </a:extLst>
          </p:cNvPr>
          <p:cNvSpPr txBox="1"/>
          <p:nvPr/>
        </p:nvSpPr>
        <p:spPr>
          <a:xfrm>
            <a:off x="128151" y="469045"/>
            <a:ext cx="8875059" cy="80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659" dirty="0">
                <a:solidFill>
                  <a:prstClr val="black"/>
                </a:solidFill>
                <a:latin typeface="Times" panose="02020603050405020304" pitchFamily="18" charset="0"/>
              </a:rPr>
              <a:t>Annual Home Price Appreciation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CB972-07B5-F94E-97BB-866BC41CE358}"/>
              </a:ext>
            </a:extLst>
          </p:cNvPr>
          <p:cNvSpPr txBox="1"/>
          <p:nvPr/>
        </p:nvSpPr>
        <p:spPr>
          <a:xfrm>
            <a:off x="7821850" y="6286032"/>
            <a:ext cx="986167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Black Knight</a:t>
            </a:r>
          </a:p>
        </p:txBody>
      </p:sp>
    </p:spTree>
    <p:extLst>
      <p:ext uri="{BB962C8B-B14F-4D97-AF65-F5344CB8AC3E}">
        <p14:creationId xmlns:p14="http://schemas.microsoft.com/office/powerpoint/2010/main" val="189287177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23C9A4-5A28-441F-A1F1-E66DCD2992BE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D0584-08D2-4498-B26D-B2FC18E283BF}"/>
              </a:ext>
            </a:extLst>
          </p:cNvPr>
          <p:cNvSpPr txBox="1"/>
          <p:nvPr/>
        </p:nvSpPr>
        <p:spPr>
          <a:xfrm>
            <a:off x="134471" y="383924"/>
            <a:ext cx="8875059" cy="12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3777"/>
            <a:r>
              <a:rPr lang="en-US" sz="4659" dirty="0">
                <a:solidFill>
                  <a:prstClr val="white"/>
                </a:solidFill>
                <a:latin typeface="Calibri" panose="020F0502020204030204"/>
              </a:rPr>
              <a:t>Total Home Equity </a:t>
            </a:r>
            <a:r>
              <a:rPr lang="en-US" sz="4659" dirty="0">
                <a:solidFill>
                  <a:srgbClr val="FF8306"/>
                </a:solidFill>
                <a:latin typeface="Calibri" panose="020F0502020204030204"/>
              </a:rPr>
              <a:t>Cashed Out </a:t>
            </a:r>
          </a:p>
          <a:p>
            <a:pPr algn="ctr" defTabSz="443777"/>
            <a:r>
              <a:rPr lang="en-US" sz="2718" i="1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by Refinance in Billions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1EB8EA-7094-40A5-955B-3E218F5D2541}"/>
              </a:ext>
            </a:extLst>
          </p:cNvPr>
          <p:cNvGraphicFramePr>
            <a:graphicFrameLocks noGrp="1"/>
          </p:cNvGraphicFramePr>
          <p:nvPr/>
        </p:nvGraphicFramePr>
        <p:xfrm>
          <a:off x="539166" y="2189747"/>
          <a:ext cx="3820930" cy="363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465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1910465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Year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Dollars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2005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$263B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2006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$321B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2007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$240B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$824B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CC05874-169B-4F32-BB9E-3156BDC448A1}"/>
              </a:ext>
            </a:extLst>
          </p:cNvPr>
          <p:cNvGraphicFramePr>
            <a:graphicFrameLocks noGrp="1"/>
          </p:cNvGraphicFramePr>
          <p:nvPr/>
        </p:nvGraphicFramePr>
        <p:xfrm>
          <a:off x="4783903" y="2189746"/>
          <a:ext cx="3820930" cy="363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465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1910465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Year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Dollars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2017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$71B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2018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$87B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2019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$89B*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$247B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9320E2-CDD5-4FA3-B7B5-950371D30CF1}"/>
              </a:ext>
            </a:extLst>
          </p:cNvPr>
          <p:cNvSpPr txBox="1"/>
          <p:nvPr/>
        </p:nvSpPr>
        <p:spPr>
          <a:xfrm>
            <a:off x="559113" y="1652043"/>
            <a:ext cx="1261644" cy="54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3777"/>
            <a:r>
              <a:rPr lang="en-US" sz="2912" dirty="0">
                <a:solidFill>
                  <a:prstClr val="white"/>
                </a:solidFill>
                <a:latin typeface="Calibri" panose="020F0502020204030204"/>
              </a:rPr>
              <a:t>Then…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E54F8-C994-4413-A45B-6CFA0D689D59}"/>
              </a:ext>
            </a:extLst>
          </p:cNvPr>
          <p:cNvSpPr txBox="1"/>
          <p:nvPr/>
        </p:nvSpPr>
        <p:spPr>
          <a:xfrm>
            <a:off x="4732833" y="1652044"/>
            <a:ext cx="1454367" cy="54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3777"/>
            <a:r>
              <a:rPr lang="en-US" sz="2912" dirty="0">
                <a:solidFill>
                  <a:prstClr val="white"/>
                </a:solidFill>
                <a:latin typeface="Calibri" panose="020F0502020204030204"/>
              </a:rPr>
              <a:t>Now…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18F72-099E-4C44-A6D4-BD65253054D9}"/>
              </a:ext>
            </a:extLst>
          </p:cNvPr>
          <p:cNvSpPr txBox="1"/>
          <p:nvPr/>
        </p:nvSpPr>
        <p:spPr>
          <a:xfrm>
            <a:off x="7710376" y="6352918"/>
            <a:ext cx="1149270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3777"/>
            <a:r>
              <a:rPr lang="en-US" sz="1165" dirty="0">
                <a:solidFill>
                  <a:prstClr val="white"/>
                </a:solidFill>
                <a:latin typeface="Calibri" panose="020F0502020204030204"/>
              </a:rPr>
              <a:t>Freddie Mac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3B191-400D-49C0-9D9E-52C7B5248010}"/>
              </a:ext>
            </a:extLst>
          </p:cNvPr>
          <p:cNvSpPr txBox="1"/>
          <p:nvPr/>
        </p:nvSpPr>
        <p:spPr>
          <a:xfrm>
            <a:off x="4732833" y="5943214"/>
            <a:ext cx="1743815" cy="29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3777"/>
            <a:r>
              <a:rPr lang="en-US" sz="1310" i="1" dirty="0">
                <a:solidFill>
                  <a:prstClr val="white"/>
                </a:solidFill>
                <a:latin typeface="Calibri" panose="020F0502020204030204"/>
              </a:rPr>
              <a:t>*Freddie Mac estimate</a:t>
            </a:r>
          </a:p>
        </p:txBody>
      </p:sp>
    </p:spTree>
    <p:extLst>
      <p:ext uri="{BB962C8B-B14F-4D97-AF65-F5344CB8AC3E}">
        <p14:creationId xmlns:p14="http://schemas.microsoft.com/office/powerpoint/2010/main" val="158654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CAC2B6-1AD1-8343-93E8-C649423F8F32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04E32EA-3296-4135-B49D-5A761F127D4A}"/>
              </a:ext>
            </a:extLst>
          </p:cNvPr>
          <p:cNvGraphicFramePr/>
          <p:nvPr/>
        </p:nvGraphicFramePr>
        <p:xfrm>
          <a:off x="2623587" y="355356"/>
          <a:ext cx="6591476" cy="603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D6477D-00CA-4DCD-AFBB-A369CE147F5E}"/>
              </a:ext>
            </a:extLst>
          </p:cNvPr>
          <p:cNvSpPr txBox="1"/>
          <p:nvPr/>
        </p:nvSpPr>
        <p:spPr>
          <a:xfrm>
            <a:off x="636544" y="893624"/>
            <a:ext cx="3078087" cy="18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/>
            <a:r>
              <a:rPr lang="en-US" sz="3883" dirty="0">
                <a:solidFill>
                  <a:prstClr val="white"/>
                </a:solidFill>
                <a:latin typeface="Calibri" panose="020F0502020204030204"/>
              </a:rPr>
              <a:t>Percentage of </a:t>
            </a:r>
          </a:p>
          <a:p>
            <a:pPr defTabSz="443777"/>
            <a:r>
              <a:rPr lang="en-US" sz="3883" dirty="0">
                <a:solidFill>
                  <a:prstClr val="white"/>
                </a:solidFill>
                <a:latin typeface="Calibri" panose="020F0502020204030204"/>
              </a:rPr>
              <a:t>Homeowner </a:t>
            </a:r>
          </a:p>
          <a:p>
            <a:pPr defTabSz="443777"/>
            <a:r>
              <a:rPr lang="en-US" sz="3883" dirty="0">
                <a:solidFill>
                  <a:prstClr val="white"/>
                </a:solidFill>
                <a:latin typeface="Calibri" panose="020F0502020204030204"/>
              </a:rPr>
              <a:t>Equity 2020</a:t>
            </a:r>
            <a:endParaRPr lang="en-US" sz="31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00FF3-6AAF-447E-B1A3-5503819FAC5D}"/>
              </a:ext>
            </a:extLst>
          </p:cNvPr>
          <p:cNvSpPr txBox="1"/>
          <p:nvPr/>
        </p:nvSpPr>
        <p:spPr>
          <a:xfrm>
            <a:off x="424326" y="6236634"/>
            <a:ext cx="1749197" cy="301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/>
            <a:r>
              <a:rPr lang="en-US" sz="1359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John Burns Consulting</a:t>
            </a:r>
          </a:p>
        </p:txBody>
      </p:sp>
    </p:spTree>
    <p:extLst>
      <p:ext uri="{BB962C8B-B14F-4D97-AF65-F5344CB8AC3E}">
        <p14:creationId xmlns:p14="http://schemas.microsoft.com/office/powerpoint/2010/main" val="689915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6885014" y="6164688"/>
            <a:ext cx="1829091" cy="491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595" dirty="0">
                <a:solidFill>
                  <a:schemeClr val="bg1">
                    <a:lumMod val="75000"/>
                  </a:schemeClr>
                </a:solidFill>
              </a:rPr>
              <a:t>Black Knight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2C6035-03A3-4DE0-812D-356888F3606F}"/>
              </a:ext>
            </a:extLst>
          </p:cNvPr>
          <p:cNvGraphicFramePr/>
          <p:nvPr/>
        </p:nvGraphicFramePr>
        <p:xfrm>
          <a:off x="643042" y="334844"/>
          <a:ext cx="7778141" cy="574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965862-F2DD-413C-88F0-6EC788CDAD1B}"/>
              </a:ext>
            </a:extLst>
          </p:cNvPr>
          <p:cNvSpPr txBox="1"/>
          <p:nvPr/>
        </p:nvSpPr>
        <p:spPr>
          <a:xfrm>
            <a:off x="2639192" y="396935"/>
            <a:ext cx="6002105" cy="2780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94" dirty="0">
                <a:solidFill>
                  <a:schemeClr val="bg1"/>
                </a:solidFill>
              </a:rPr>
              <a:t>Of all active forbearances which are past due on their mortgage payment, 77% have at least 20% equity in their home and 90% have at least 10% equity. </a:t>
            </a:r>
          </a:p>
        </p:txBody>
      </p:sp>
    </p:spTree>
    <p:extLst>
      <p:ext uri="{BB962C8B-B14F-4D97-AF65-F5344CB8AC3E}">
        <p14:creationId xmlns:p14="http://schemas.microsoft.com/office/powerpoint/2010/main" val="201954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664CEE-066D-4283-8D12-9ACA831E90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598EFE-BFD5-4D62-8921-B09608E84308}"/>
              </a:ext>
            </a:extLst>
          </p:cNvPr>
          <p:cNvGraphicFramePr/>
          <p:nvPr/>
        </p:nvGraphicFramePr>
        <p:xfrm>
          <a:off x="360574" y="1222599"/>
          <a:ext cx="8382734" cy="512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0FF512D-C6BB-481B-98D5-EDC29179BB80}"/>
              </a:ext>
            </a:extLst>
          </p:cNvPr>
          <p:cNvSpPr txBox="1"/>
          <p:nvPr/>
        </p:nvSpPr>
        <p:spPr>
          <a:xfrm>
            <a:off x="3287730" y="1910688"/>
            <a:ext cx="4853306" cy="646331"/>
          </a:xfrm>
          <a:prstGeom prst="rect">
            <a:avLst/>
          </a:prstGeom>
          <a:solidFill>
            <a:srgbClr val="2F393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Historic Norm 21.2%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E6BC9-131E-4444-AD36-12DF4FC0C697}"/>
              </a:ext>
            </a:extLst>
          </p:cNvPr>
          <p:cNvSpPr txBox="1"/>
          <p:nvPr/>
        </p:nvSpPr>
        <p:spPr>
          <a:xfrm>
            <a:off x="0" y="145381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Percentage of Income Needed for a Mortgage Payment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Decreasing Dramatically as Mortgage Rates Fall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1F7A0-E0C0-4E6A-84A5-F8B77359E695}"/>
              </a:ext>
            </a:extLst>
          </p:cNvPr>
          <p:cNvSpPr txBox="1"/>
          <p:nvPr/>
        </p:nvSpPr>
        <p:spPr>
          <a:xfrm>
            <a:off x="552992" y="5091094"/>
            <a:ext cx="2504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Association of Realtors</a:t>
            </a:r>
          </a:p>
        </p:txBody>
      </p:sp>
    </p:spTree>
    <p:extLst>
      <p:ext uri="{BB962C8B-B14F-4D97-AF65-F5344CB8AC3E}">
        <p14:creationId xmlns:p14="http://schemas.microsoft.com/office/powerpoint/2010/main" val="374886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822832-356C-4318-8493-AFEF5704880F}"/>
              </a:ext>
            </a:extLst>
          </p:cNvPr>
          <p:cNvGrpSpPr/>
          <p:nvPr/>
        </p:nvGrpSpPr>
        <p:grpSpPr>
          <a:xfrm>
            <a:off x="406063" y="1067975"/>
            <a:ext cx="8144756" cy="5261875"/>
            <a:chOff x="1731264" y="11283"/>
            <a:chExt cx="8662416" cy="6465718"/>
          </a:xfrm>
        </p:grpSpPr>
        <p:graphicFrame>
          <p:nvGraphicFramePr>
            <p:cNvPr id="7" name="Chart 6"/>
            <p:cNvGraphicFramePr/>
            <p:nvPr/>
          </p:nvGraphicFramePr>
          <p:xfrm>
            <a:off x="1731264" y="342322"/>
            <a:ext cx="8662416" cy="61346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5300406" y="11283"/>
              <a:ext cx="4876800" cy="2921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665665">
                <a:spcBef>
                  <a:spcPct val="0"/>
                </a:spcBef>
                <a:buNone/>
                <a:defRPr/>
              </a:pPr>
              <a:r>
                <a:rPr lang="en-US" altLang="en-US" sz="3494" b="1" dirty="0">
                  <a:solidFill>
                    <a:prstClr val="black"/>
                  </a:solidFill>
                  <a:latin typeface="Calibri Regular"/>
                </a:rPr>
                <a:t>MORTGAGE CREDIT AVAILABILITY INDEX</a:t>
              </a:r>
            </a:p>
            <a:p>
              <a:pPr algn="ctr" defTabSz="665665">
                <a:spcBef>
                  <a:spcPct val="0"/>
                </a:spcBef>
                <a:buNone/>
                <a:defRPr/>
              </a:pPr>
              <a:r>
                <a:rPr lang="en-US" altLang="en-US" sz="971" b="1" dirty="0">
                  <a:solidFill>
                    <a:prstClr val="black"/>
                  </a:solidFill>
                  <a:latin typeface="Calibri Regular"/>
                </a:rPr>
                <a:t> </a:t>
              </a:r>
            </a:p>
            <a:p>
              <a:pPr algn="ctr" defTabSz="665665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718" i="1" dirty="0">
                  <a:solidFill>
                    <a:srgbClr val="0070C0"/>
                  </a:solidFill>
                  <a:latin typeface="Calibri Regular"/>
                </a:rPr>
                <a:t>The taller the graph, the </a:t>
              </a:r>
            </a:p>
            <a:p>
              <a:pPr algn="ctr" defTabSz="665665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718" i="1" dirty="0">
                  <a:solidFill>
                    <a:srgbClr val="0070C0"/>
                  </a:solidFill>
                  <a:latin typeface="Calibri Regular"/>
                </a:rPr>
                <a:t>easier it is to get a loan</a:t>
              </a:r>
            </a:p>
            <a:p>
              <a:pPr algn="ctr" defTabSz="665665">
                <a:spcBef>
                  <a:spcPct val="0"/>
                </a:spcBef>
                <a:buNone/>
                <a:defRPr/>
              </a:pPr>
              <a:r>
                <a:rPr lang="en-US" altLang="en-US" sz="1456" i="1" dirty="0">
                  <a:solidFill>
                    <a:prstClr val="black"/>
                  </a:solidFill>
                  <a:latin typeface="Calibri Regular"/>
                </a:rPr>
                <a:t> </a:t>
              </a:r>
            </a:p>
          </p:txBody>
        </p:sp>
      </p:grpSp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3D1E4AD0-8E58-4589-B26B-E2B045E620C2}"/>
              </a:ext>
            </a:extLst>
          </p:cNvPr>
          <p:cNvSpPr/>
          <p:nvPr/>
        </p:nvSpPr>
        <p:spPr>
          <a:xfrm>
            <a:off x="1181527" y="330209"/>
            <a:ext cx="1804927" cy="1176693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9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A3C0C0-3D58-49FD-899E-8AF46BFB883F}"/>
              </a:ext>
            </a:extLst>
          </p:cNvPr>
          <p:cNvSpPr txBox="1"/>
          <p:nvPr/>
        </p:nvSpPr>
        <p:spPr>
          <a:xfrm>
            <a:off x="1145421" y="357833"/>
            <a:ext cx="1854786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65" dirty="0">
                <a:solidFill>
                  <a:prstClr val="white"/>
                </a:solidFill>
                <a:latin typeface="Times" panose="02020603050405020304" pitchFamily="18" charset="0"/>
              </a:rPr>
              <a:t>Housing Bubble 2006: 868.7</a:t>
            </a:r>
          </a:p>
        </p:txBody>
      </p: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3574A6AC-5230-477B-820E-5AF56F1C8C3B}"/>
              </a:ext>
            </a:extLst>
          </p:cNvPr>
          <p:cNvSpPr/>
          <p:nvPr/>
        </p:nvSpPr>
        <p:spPr>
          <a:xfrm>
            <a:off x="7603480" y="3750597"/>
            <a:ext cx="1076974" cy="1141071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95" dirty="0">
                <a:solidFill>
                  <a:prstClr val="white"/>
                </a:solidFill>
                <a:latin typeface="Calibri" panose="020F0502020204030204"/>
              </a:rPr>
              <a:t>Today: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95" dirty="0">
                <a:solidFill>
                  <a:prstClr val="white"/>
                </a:solidFill>
                <a:latin typeface="Calibri" panose="020F0502020204030204"/>
              </a:rPr>
              <a:t>181.3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D7BA4-BCE5-5E42-997A-A06153352B1A}"/>
              </a:ext>
            </a:extLst>
          </p:cNvPr>
          <p:cNvSpPr txBox="1"/>
          <p:nvPr/>
        </p:nvSpPr>
        <p:spPr>
          <a:xfrm>
            <a:off x="8314111" y="6329849"/>
            <a:ext cx="52450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MBA</a:t>
            </a:r>
          </a:p>
        </p:txBody>
      </p:sp>
    </p:spTree>
    <p:extLst>
      <p:ext uri="{BB962C8B-B14F-4D97-AF65-F5344CB8AC3E}">
        <p14:creationId xmlns:p14="http://schemas.microsoft.com/office/powerpoint/2010/main" val="213482140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7C61435-D621-4B0A-8F7D-ADEF6B3A03F4}"/>
              </a:ext>
            </a:extLst>
          </p:cNvPr>
          <p:cNvSpPr txBox="1"/>
          <p:nvPr/>
        </p:nvSpPr>
        <p:spPr>
          <a:xfrm>
            <a:off x="134470" y="435858"/>
            <a:ext cx="8875059" cy="69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31" dirty="0">
                <a:solidFill>
                  <a:prstClr val="black"/>
                </a:solidFill>
                <a:latin typeface="Times" panose="02020603050405020304" pitchFamily="18" charset="0"/>
              </a:rPr>
              <a:t>Months Inventory of Homes for Sale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D8178AD-73E3-4568-A126-27CE07BFEFEF}"/>
              </a:ext>
            </a:extLst>
          </p:cNvPr>
          <p:cNvGraphicFramePr/>
          <p:nvPr/>
        </p:nvGraphicFramePr>
        <p:xfrm>
          <a:off x="523378" y="1327521"/>
          <a:ext cx="8157077" cy="497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B3F404-435A-B045-A1BD-AE0F00988D87}"/>
              </a:ext>
            </a:extLst>
          </p:cNvPr>
          <p:cNvSpPr txBox="1"/>
          <p:nvPr/>
        </p:nvSpPr>
        <p:spPr>
          <a:xfrm>
            <a:off x="8294208" y="6352918"/>
            <a:ext cx="498855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93301611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5ECF7E-B4B9-454B-9492-449686030F7A}"/>
              </a:ext>
            </a:extLst>
          </p:cNvPr>
          <p:cNvSpPr/>
          <p:nvPr/>
        </p:nvSpPr>
        <p:spPr>
          <a:xfrm>
            <a:off x="0" y="0"/>
            <a:ext cx="9144000" cy="5902504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2B45A-E2A9-45A9-9CF6-D28F2C847390}"/>
              </a:ext>
            </a:extLst>
          </p:cNvPr>
          <p:cNvSpPr txBox="1"/>
          <p:nvPr/>
        </p:nvSpPr>
        <p:spPr>
          <a:xfrm>
            <a:off x="1218869" y="901018"/>
            <a:ext cx="670626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7200" dirty="0">
                <a:solidFill>
                  <a:schemeClr val="bg1"/>
                </a:solidFill>
              </a:rPr>
              <a:t>When is the  economy  likely to recover?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B658D-CD05-4EB6-B150-E2ABEAE14157}"/>
              </a:ext>
            </a:extLst>
          </p:cNvPr>
          <p:cNvSpPr txBox="1"/>
          <p:nvPr/>
        </p:nvSpPr>
        <p:spPr>
          <a:xfrm flipH="1">
            <a:off x="0" y="601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Be smart…be patient…but most of all – Stay Safe</a:t>
            </a:r>
          </a:p>
        </p:txBody>
      </p:sp>
    </p:spTree>
    <p:extLst>
      <p:ext uri="{BB962C8B-B14F-4D97-AF65-F5344CB8AC3E}">
        <p14:creationId xmlns:p14="http://schemas.microsoft.com/office/powerpoint/2010/main" val="1249116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9032" y="343292"/>
            <a:ext cx="8185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“</a:t>
            </a:r>
            <a:r>
              <a:rPr lang="en-US" sz="36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A strong economic recovery depends on effective and sustained containment of Covid-19</a:t>
            </a:r>
            <a:r>
              <a:rPr lang="en-US" sz="36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, economists said in the latest monthly survey by The Wall Street Journal, with 91% of business and academic economists agreeing ‘somewhat’ or ‘strongly’ that economic recovery depends on containing the pandemic.”</a:t>
            </a:r>
            <a:endParaRPr lang="en-US" sz="3600" dirty="0">
              <a:solidFill>
                <a:srgbClr val="00B0F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2383605" y="5370722"/>
            <a:ext cx="379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Wall Street Journal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8742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8272416" y="6247587"/>
            <a:ext cx="56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WSJ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2C6035-03A3-4DE0-812D-356888F3606F}"/>
              </a:ext>
            </a:extLst>
          </p:cNvPr>
          <p:cNvGraphicFramePr/>
          <p:nvPr/>
        </p:nvGraphicFramePr>
        <p:xfrm>
          <a:off x="523981" y="400692"/>
          <a:ext cx="8013843" cy="608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4398DE-709E-4D0D-99F6-5A77FCA94CC3}"/>
              </a:ext>
            </a:extLst>
          </p:cNvPr>
          <p:cNvSpPr txBox="1"/>
          <p:nvPr/>
        </p:nvSpPr>
        <p:spPr>
          <a:xfrm>
            <a:off x="4702352" y="769594"/>
            <a:ext cx="3986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91.2% of economists surveyed by the WSJ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say the recovery is already underway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or will be soon</a:t>
            </a:r>
          </a:p>
        </p:txBody>
      </p:sp>
    </p:spTree>
    <p:extLst>
      <p:ext uri="{BB962C8B-B14F-4D97-AF65-F5344CB8AC3E}">
        <p14:creationId xmlns:p14="http://schemas.microsoft.com/office/powerpoint/2010/main" val="418253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265A42-2C94-4BF3-8DC5-61332BBD4416}"/>
              </a:ext>
            </a:extLst>
          </p:cNvPr>
          <p:cNvGraphicFramePr/>
          <p:nvPr>
            <p:extLst/>
          </p:nvPr>
        </p:nvGraphicFramePr>
        <p:xfrm>
          <a:off x="593182" y="1206830"/>
          <a:ext cx="8067328" cy="534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40FF8A-7D9C-4C48-88A0-9527837C342F}"/>
              </a:ext>
            </a:extLst>
          </p:cNvPr>
          <p:cNvSpPr txBox="1"/>
          <p:nvPr/>
        </p:nvSpPr>
        <p:spPr>
          <a:xfrm>
            <a:off x="3738538" y="1417157"/>
            <a:ext cx="4921971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30" dirty="0">
                <a:solidFill>
                  <a:srgbClr val="00B0F0"/>
                </a:solidFill>
                <a:latin typeface="Times" panose="02020603050405020304" pitchFamily="18" charset="0"/>
              </a:rPr>
              <a:t>What do you believe is the safest 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30" dirty="0">
                <a:solidFill>
                  <a:srgbClr val="00B0F0"/>
                </a:solidFill>
                <a:latin typeface="Times" panose="02020603050405020304" pitchFamily="18" charset="0"/>
              </a:rPr>
              <a:t>investment over the next 10 years?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95" i="1" dirty="0">
                <a:solidFill>
                  <a:srgbClr val="00B0F0"/>
                </a:solidFill>
                <a:latin typeface="Times" panose="02020603050405020304" pitchFamily="18" charset="0"/>
              </a:rPr>
              <a:t>(Top 5 Answers)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F876B-A743-418A-B3EA-4FD9C9C67DB7}"/>
              </a:ext>
            </a:extLst>
          </p:cNvPr>
          <p:cNvSpPr txBox="1"/>
          <p:nvPr/>
        </p:nvSpPr>
        <p:spPr>
          <a:xfrm>
            <a:off x="7992389" y="6333340"/>
            <a:ext cx="931665" cy="301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9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Porch.com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DC5A7-56EF-4330-B48F-2509C6F329EE}"/>
              </a:ext>
            </a:extLst>
          </p:cNvPr>
          <p:cNvSpPr txBox="1"/>
          <p:nvPr/>
        </p:nvSpPr>
        <p:spPr>
          <a:xfrm>
            <a:off x="434842" y="446126"/>
            <a:ext cx="8473795" cy="570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6" dirty="0">
                <a:solidFill>
                  <a:prstClr val="black"/>
                </a:solidFill>
                <a:latin typeface="Times" panose="02020603050405020304" pitchFamily="18" charset="0"/>
              </a:rPr>
              <a:t>Americans Choose Real Estate as Safest Investment</a:t>
            </a:r>
          </a:p>
        </p:txBody>
      </p:sp>
    </p:spTree>
    <p:extLst>
      <p:ext uri="{BB962C8B-B14F-4D97-AF65-F5344CB8AC3E}">
        <p14:creationId xmlns:p14="http://schemas.microsoft.com/office/powerpoint/2010/main" val="114953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8272416" y="6247587"/>
            <a:ext cx="56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WSJ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2C6035-03A3-4DE0-812D-356888F3606F}"/>
              </a:ext>
            </a:extLst>
          </p:cNvPr>
          <p:cNvGraphicFramePr/>
          <p:nvPr/>
        </p:nvGraphicFramePr>
        <p:xfrm>
          <a:off x="523981" y="241081"/>
          <a:ext cx="8013843" cy="6241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4398DE-709E-4D0D-99F6-5A77FCA94CC3}"/>
              </a:ext>
            </a:extLst>
          </p:cNvPr>
          <p:cNvSpPr txBox="1"/>
          <p:nvPr/>
        </p:nvSpPr>
        <p:spPr>
          <a:xfrm>
            <a:off x="2481209" y="847885"/>
            <a:ext cx="6359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82.8% of economists surveyed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by the WSJ say the recovery will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be in some form of a ‘V’ shape 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(‘Nike Swoosh’ or a Traditional ‘V’)</a:t>
            </a:r>
          </a:p>
        </p:txBody>
      </p:sp>
    </p:spTree>
    <p:extLst>
      <p:ext uri="{BB962C8B-B14F-4D97-AF65-F5344CB8AC3E}">
        <p14:creationId xmlns:p14="http://schemas.microsoft.com/office/powerpoint/2010/main" val="3871615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5179" y="413000"/>
            <a:ext cx="82578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“</a:t>
            </a:r>
            <a:r>
              <a:rPr lang="en-US" sz="32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The first stage of the recovery looks V-shaped</a:t>
            </a:r>
            <a:r>
              <a:rPr lang="en-US" sz="32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. After bottoming out in April, economic activity has continued to rise into early June, according to a range of private data… An L-shaped recovery, in which activity stays depressed, now looks remote. And </a:t>
            </a:r>
            <a:r>
              <a:rPr lang="en-US" sz="32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while the overall recovery may not end up a V, it may also be less feeble than many had feared</a:t>
            </a:r>
            <a:r>
              <a:rPr lang="en-US" sz="32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.”</a:t>
            </a:r>
            <a:endParaRPr lang="en-US" sz="3200" dirty="0">
              <a:solidFill>
                <a:srgbClr val="00B0F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4391759" y="4803547"/>
            <a:ext cx="1970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Greg Ip </a:t>
            </a:r>
          </a:p>
          <a:p>
            <a:r>
              <a:rPr lang="en-US" dirty="0">
                <a:solidFill>
                  <a:schemeClr val="bg1"/>
                </a:solidFill>
              </a:rPr>
              <a:t>Wall Street Journal</a:t>
            </a:r>
          </a:p>
          <a:p>
            <a:r>
              <a:rPr lang="en-US" dirty="0">
                <a:solidFill>
                  <a:schemeClr val="bg1"/>
                </a:solidFill>
              </a:rPr>
              <a:t>6/15/2020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AD1CF-7426-2C4C-A45B-C4F158B6E408}"/>
              </a:ext>
            </a:extLst>
          </p:cNvPr>
          <p:cNvGrpSpPr/>
          <p:nvPr/>
        </p:nvGrpSpPr>
        <p:grpSpPr>
          <a:xfrm>
            <a:off x="7074942" y="4694483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3" name="Speech Bubble: Oval 7">
              <a:extLst>
                <a:ext uri="{FF2B5EF4-FFF2-40B4-BE49-F238E27FC236}">
                  <a16:creationId xmlns:a16="http://schemas.microsoft.com/office/drawing/2014/main" id="{2390EBA7-F5F0-A840-9920-F621A18300F9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1196ABD-4DEA-1C4C-97EB-91676DE3F86C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5" name="Trapezoid 14">
                <a:extLst>
                  <a:ext uri="{FF2B5EF4-FFF2-40B4-BE49-F238E27FC236}">
                    <a16:creationId xmlns:a16="http://schemas.microsoft.com/office/drawing/2014/main" id="{88A73824-DF0C-9C4F-A57B-7C18F9497D98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F15EA49-91FF-2640-A10D-C90388AD32C1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1513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4DD33F-7D2E-4C9D-9071-E3CA53EEB9ED}"/>
              </a:ext>
            </a:extLst>
          </p:cNvPr>
          <p:cNvGraphicFramePr/>
          <p:nvPr/>
        </p:nvGraphicFramePr>
        <p:xfrm>
          <a:off x="400691" y="380145"/>
          <a:ext cx="8435083" cy="590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89F6862-F37B-40D6-8A1B-83E1408425CA}"/>
              </a:ext>
            </a:extLst>
          </p:cNvPr>
          <p:cNvSpPr/>
          <p:nvPr/>
        </p:nvSpPr>
        <p:spPr>
          <a:xfrm>
            <a:off x="5661061" y="4783472"/>
            <a:ext cx="3082248" cy="830997"/>
          </a:xfrm>
          <a:prstGeom prst="rect">
            <a:avLst/>
          </a:prstGeom>
          <a:solidFill>
            <a:srgbClr val="2F393F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Open Sans"/>
              </a:rPr>
              <a:t>Weekly showings normalized </a:t>
            </a:r>
          </a:p>
          <a:p>
            <a:r>
              <a:rPr lang="en-US" sz="1600" dirty="0">
                <a:solidFill>
                  <a:schemeClr val="bg1"/>
                </a:solidFill>
                <a:latin typeface="Open Sans"/>
              </a:rPr>
              <a:t>to the first calendar week of </a:t>
            </a:r>
          </a:p>
          <a:p>
            <a:r>
              <a:rPr lang="en-US" sz="1600" dirty="0">
                <a:solidFill>
                  <a:schemeClr val="bg1"/>
                </a:solidFill>
                <a:latin typeface="Open Sans"/>
              </a:rPr>
              <a:t>January</a:t>
            </a:r>
            <a:r>
              <a:rPr lang="en-US" sz="1600" u="sng" dirty="0">
                <a:solidFill>
                  <a:schemeClr val="bg1"/>
                </a:solidFill>
                <a:latin typeface="Open Sans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Open Sans"/>
              </a:rPr>
              <a:t> 7-day moving average. 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85F25F-A80E-453E-9293-1DC5E9706EC7}"/>
              </a:ext>
            </a:extLst>
          </p:cNvPr>
          <p:cNvSpPr/>
          <p:nvPr/>
        </p:nvSpPr>
        <p:spPr>
          <a:xfrm>
            <a:off x="698644" y="669118"/>
            <a:ext cx="5219272" cy="646331"/>
          </a:xfrm>
          <a:prstGeom prst="rect">
            <a:avLst/>
          </a:prstGeom>
          <a:solidFill>
            <a:srgbClr val="2F393F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Showings in North America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7388839" y="6309232"/>
            <a:ext cx="144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ShowingTime</a:t>
            </a:r>
          </a:p>
        </p:txBody>
      </p:sp>
    </p:spTree>
    <p:extLst>
      <p:ext uri="{BB962C8B-B14F-4D97-AF65-F5344CB8AC3E}">
        <p14:creationId xmlns:p14="http://schemas.microsoft.com/office/powerpoint/2010/main" val="2181664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5179" y="413000"/>
            <a:ext cx="79676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“The housing recovery has been nothing short of remarkable. The </a:t>
            </a:r>
            <a:r>
              <a:rPr lang="en-US" sz="44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expectation was that housing would be crushed</a:t>
            </a:r>
            <a:r>
              <a:rPr lang="en-US" sz="44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. It was—for about two months—</a:t>
            </a:r>
            <a:r>
              <a:rPr lang="en-US" sz="44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and then it came roaring back</a:t>
            </a:r>
            <a:r>
              <a:rPr lang="en-US" sz="44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.”</a:t>
            </a:r>
            <a:endParaRPr lang="en-US" sz="4400" dirty="0">
              <a:solidFill>
                <a:srgbClr val="00B0F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2989779" y="5136022"/>
            <a:ext cx="3642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Ali Wolf</a:t>
            </a:r>
          </a:p>
          <a:p>
            <a:r>
              <a:rPr lang="en-US" dirty="0">
                <a:solidFill>
                  <a:schemeClr val="bg1"/>
                </a:solidFill>
              </a:rPr>
              <a:t>Chief Economist of Meyers Research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9465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CD3AD4-8DCD-4CBE-9C9B-0249F663D52F}"/>
              </a:ext>
            </a:extLst>
          </p:cNvPr>
          <p:cNvCxnSpPr>
            <a:cxnSpLocks/>
          </p:cNvCxnSpPr>
          <p:nvPr/>
        </p:nvCxnSpPr>
        <p:spPr>
          <a:xfrm>
            <a:off x="976045" y="2754373"/>
            <a:ext cx="7699191" cy="0"/>
          </a:xfrm>
          <a:prstGeom prst="line">
            <a:avLst/>
          </a:prstGeom>
          <a:ln w="63500">
            <a:solidFill>
              <a:srgbClr val="0CADE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27A0846-73E8-4C0A-A2A5-81D405B34FC8}"/>
              </a:ext>
            </a:extLst>
          </p:cNvPr>
          <p:cNvGraphicFramePr/>
          <p:nvPr/>
        </p:nvGraphicFramePr>
        <p:xfrm>
          <a:off x="404539" y="1521189"/>
          <a:ext cx="8270697" cy="472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3BA3C99-21E3-4E23-8AB3-7431256E40AE}"/>
              </a:ext>
            </a:extLst>
          </p:cNvPr>
          <p:cNvSpPr txBox="1"/>
          <p:nvPr/>
        </p:nvSpPr>
        <p:spPr>
          <a:xfrm>
            <a:off x="3918010" y="2306340"/>
            <a:ext cx="271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CADEF"/>
                </a:solidFill>
              </a:rPr>
              <a:t>February 1</a:t>
            </a:r>
            <a:r>
              <a:rPr lang="en-US" baseline="30000" dirty="0">
                <a:solidFill>
                  <a:srgbClr val="0CADEF"/>
                </a:solidFill>
              </a:rPr>
              <a:t>st</a:t>
            </a:r>
            <a:r>
              <a:rPr lang="en-US" dirty="0">
                <a:solidFill>
                  <a:srgbClr val="0CADEF"/>
                </a:solidFill>
              </a:rPr>
              <a:t> Baseline = 100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43DEFE-E535-487B-823B-D8DBEE6E7669}"/>
              </a:ext>
            </a:extLst>
          </p:cNvPr>
          <p:cNvSpPr/>
          <p:nvPr/>
        </p:nvSpPr>
        <p:spPr>
          <a:xfrm>
            <a:off x="0" y="36527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 Housing Market Recovery Index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E8F258-DA24-4A8C-AA28-CED54FF09EC8}"/>
              </a:ext>
            </a:extLst>
          </p:cNvPr>
          <p:cNvSpPr txBox="1"/>
          <p:nvPr/>
        </p:nvSpPr>
        <p:spPr>
          <a:xfrm>
            <a:off x="7541832" y="6247587"/>
            <a:ext cx="12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realtor.com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785E8-E03C-4948-B09C-F4BF2E4EEFF3}"/>
              </a:ext>
            </a:extLst>
          </p:cNvPr>
          <p:cNvSpPr txBox="1"/>
          <p:nvPr/>
        </p:nvSpPr>
        <p:spPr>
          <a:xfrm>
            <a:off x="976045" y="3987558"/>
            <a:ext cx="2815119" cy="1631216"/>
          </a:xfrm>
          <a:prstGeom prst="rect">
            <a:avLst/>
          </a:prstGeom>
          <a:solidFill>
            <a:srgbClr val="2F393F"/>
          </a:solidFill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Combines 4 components: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1. Demand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2. Supply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3. Price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4. Time on the market </a:t>
            </a:r>
          </a:p>
        </p:txBody>
      </p:sp>
    </p:spTree>
    <p:extLst>
      <p:ext uri="{BB962C8B-B14F-4D97-AF65-F5344CB8AC3E}">
        <p14:creationId xmlns:p14="http://schemas.microsoft.com/office/powerpoint/2010/main" val="1449941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5ECF7E-B4B9-454B-9492-449686030F7A}"/>
              </a:ext>
            </a:extLst>
          </p:cNvPr>
          <p:cNvSpPr/>
          <p:nvPr/>
        </p:nvSpPr>
        <p:spPr>
          <a:xfrm>
            <a:off x="0" y="0"/>
            <a:ext cx="9144000" cy="5902504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2B45A-E2A9-45A9-9CF6-D28F2C847390}"/>
              </a:ext>
            </a:extLst>
          </p:cNvPr>
          <p:cNvSpPr txBox="1"/>
          <p:nvPr/>
        </p:nvSpPr>
        <p:spPr>
          <a:xfrm>
            <a:off x="1218869" y="901018"/>
            <a:ext cx="670626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7200" dirty="0">
                <a:solidFill>
                  <a:schemeClr val="bg1"/>
                </a:solidFill>
              </a:rPr>
              <a:t>What about the impact of unemployment?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B658D-CD05-4EB6-B150-E2ABEAE14157}"/>
              </a:ext>
            </a:extLst>
          </p:cNvPr>
          <p:cNvSpPr txBox="1"/>
          <p:nvPr/>
        </p:nvSpPr>
        <p:spPr>
          <a:xfrm flipH="1">
            <a:off x="0" y="601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Be smart…be patient…but most of all – Stay Safe</a:t>
            </a:r>
          </a:p>
        </p:txBody>
      </p:sp>
    </p:spTree>
    <p:extLst>
      <p:ext uri="{BB962C8B-B14F-4D97-AF65-F5344CB8AC3E}">
        <p14:creationId xmlns:p14="http://schemas.microsoft.com/office/powerpoint/2010/main" val="368705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5179" y="413000"/>
            <a:ext cx="81140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The consensus was for </a:t>
            </a:r>
            <a:r>
              <a:rPr lang="en-US" sz="80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3,074,000 jobs </a:t>
            </a:r>
            <a:endParaRPr lang="en-US" sz="6600" spc="1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n-US" sz="66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to be added in June.</a:t>
            </a:r>
          </a:p>
          <a:p>
            <a:pPr algn="ctr"/>
            <a:endParaRPr lang="en-US" sz="800" spc="1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US" sz="8000" spc="10" dirty="0">
                <a:solidFill>
                  <a:srgbClr val="FD8700"/>
                </a:solidFill>
                <a:ea typeface="Calibri" panose="020F0502020204030204" pitchFamily="34" charset="0"/>
              </a:rPr>
              <a:t>4,800,000 jobs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E9EE7-1588-4BEA-A6FE-03BFDBD90B07}"/>
              </a:ext>
            </a:extLst>
          </p:cNvPr>
          <p:cNvSpPr txBox="1"/>
          <p:nvPr/>
        </p:nvSpPr>
        <p:spPr>
          <a:xfrm>
            <a:off x="1715784" y="4951244"/>
            <a:ext cx="59538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10" normalizeH="0" baseline="0" noProof="0" dirty="0">
                <a:ln>
                  <a:noFill/>
                </a:ln>
                <a:solidFill>
                  <a:srgbClr val="FD87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were added!!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D87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669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52FA49-8F62-4AB6-B2CC-05567C837C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56909-433B-49F7-9456-B7C3C3D6E577}"/>
              </a:ext>
            </a:extLst>
          </p:cNvPr>
          <p:cNvSpPr txBox="1"/>
          <p:nvPr/>
        </p:nvSpPr>
        <p:spPr>
          <a:xfrm>
            <a:off x="0" y="330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Unemployment: Clarifying not Terrifying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B682529-AB7E-4AD3-AF70-78606971C7F0}"/>
              </a:ext>
            </a:extLst>
          </p:cNvPr>
          <p:cNvGraphicFramePr/>
          <p:nvPr/>
        </p:nvGraphicFramePr>
        <p:xfrm>
          <a:off x="606174" y="966467"/>
          <a:ext cx="8034391" cy="517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CD4091C-B802-4F52-A9F5-E83F304399BE}"/>
              </a:ext>
            </a:extLst>
          </p:cNvPr>
          <p:cNvSpPr txBox="1"/>
          <p:nvPr/>
        </p:nvSpPr>
        <p:spPr>
          <a:xfrm>
            <a:off x="0" y="623357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*Actual unemployment rates                **WSJ survey of Economists projections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90E5-A078-46A8-A77E-59D40A5243C3}"/>
              </a:ext>
            </a:extLst>
          </p:cNvPr>
          <p:cNvSpPr txBox="1"/>
          <p:nvPr/>
        </p:nvSpPr>
        <p:spPr>
          <a:xfrm>
            <a:off x="1736337" y="4417888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Actual</a:t>
            </a:r>
          </a:p>
        </p:txBody>
      </p:sp>
    </p:spTree>
    <p:extLst>
      <p:ext uri="{BB962C8B-B14F-4D97-AF65-F5344CB8AC3E}">
        <p14:creationId xmlns:p14="http://schemas.microsoft.com/office/powerpoint/2010/main" val="2253380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631F452-F77B-4DA8-A978-D2B34E9C34A8}"/>
              </a:ext>
            </a:extLst>
          </p:cNvPr>
          <p:cNvGraphicFramePr/>
          <p:nvPr/>
        </p:nvGraphicFramePr>
        <p:xfrm>
          <a:off x="308225" y="852329"/>
          <a:ext cx="8568647" cy="5599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004912-E910-4CDC-81A7-379118B9087D}"/>
              </a:ext>
            </a:extLst>
          </p:cNvPr>
          <p:cNvSpPr txBox="1"/>
          <p:nvPr/>
        </p:nvSpPr>
        <p:spPr>
          <a:xfrm>
            <a:off x="0" y="2675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 Complete Look at Unemployment Numbers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1665F-1322-4B23-AAA9-B45C2DBC7F51}"/>
              </a:ext>
            </a:extLst>
          </p:cNvPr>
          <p:cNvSpPr txBox="1"/>
          <p:nvPr/>
        </p:nvSpPr>
        <p:spPr>
          <a:xfrm>
            <a:off x="570748" y="2905780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in millions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5074F-3B94-284A-A6AA-2488F2CA2BC8}"/>
              </a:ext>
            </a:extLst>
          </p:cNvPr>
          <p:cNvSpPr txBox="1"/>
          <p:nvPr/>
        </p:nvSpPr>
        <p:spPr>
          <a:xfrm>
            <a:off x="8343671" y="5498926"/>
            <a:ext cx="427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CADEF"/>
                </a:solidFill>
              </a:rPr>
              <a:t>N/A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5B20C-C4B8-410F-A248-99FF118C5E98}"/>
              </a:ext>
            </a:extLst>
          </p:cNvPr>
          <p:cNvSpPr txBox="1"/>
          <p:nvPr/>
        </p:nvSpPr>
        <p:spPr>
          <a:xfrm>
            <a:off x="7291760" y="6411075"/>
            <a:ext cx="1718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Department of Labor</a:t>
            </a:r>
          </a:p>
        </p:txBody>
      </p:sp>
    </p:spTree>
    <p:extLst>
      <p:ext uri="{BB962C8B-B14F-4D97-AF65-F5344CB8AC3E}">
        <p14:creationId xmlns:p14="http://schemas.microsoft.com/office/powerpoint/2010/main" val="1909344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254DC95-7F55-4EAD-81C2-5DE07DE1B336}"/>
              </a:ext>
            </a:extLst>
          </p:cNvPr>
          <p:cNvGraphicFramePr/>
          <p:nvPr/>
        </p:nvGraphicFramePr>
        <p:xfrm>
          <a:off x="482885" y="1397000"/>
          <a:ext cx="8096035" cy="488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06FD7C5-3F91-4D5C-8040-D25207B66D0F}"/>
              </a:ext>
            </a:extLst>
          </p:cNvPr>
          <p:cNvSpPr txBox="1"/>
          <p:nvPr/>
        </p:nvSpPr>
        <p:spPr>
          <a:xfrm>
            <a:off x="565080" y="1623031"/>
            <a:ext cx="3103863" cy="830997"/>
          </a:xfrm>
          <a:prstGeom prst="rect">
            <a:avLst/>
          </a:prstGeom>
          <a:solidFill>
            <a:srgbClr val="2F393F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Number of Jobs Added </a:t>
            </a:r>
          </a:p>
          <a:p>
            <a:r>
              <a:rPr lang="en-US" sz="2400" dirty="0">
                <a:solidFill>
                  <a:schemeClr val="bg1"/>
                </a:solidFill>
              </a:rPr>
              <a:t>by Age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44E9C-C487-4206-8021-9C6D691A84CD}"/>
              </a:ext>
            </a:extLst>
          </p:cNvPr>
          <p:cNvSpPr txBox="1"/>
          <p:nvPr/>
        </p:nvSpPr>
        <p:spPr>
          <a:xfrm>
            <a:off x="8421916" y="6288613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71120-71D5-4395-8E63-DAD01B1FF991}"/>
              </a:ext>
            </a:extLst>
          </p:cNvPr>
          <p:cNvSpPr txBox="1"/>
          <p:nvPr/>
        </p:nvSpPr>
        <p:spPr>
          <a:xfrm>
            <a:off x="0" y="32962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Potential Buyers Coming to the Market </a:t>
            </a:r>
          </a:p>
        </p:txBody>
      </p:sp>
    </p:spTree>
    <p:extLst>
      <p:ext uri="{BB962C8B-B14F-4D97-AF65-F5344CB8AC3E}">
        <p14:creationId xmlns:p14="http://schemas.microsoft.com/office/powerpoint/2010/main" val="153194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F9D7D31-7FBF-4E40-8093-3801A556C4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6526A7-A5D9-4004-9F20-87EEDB44D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31152"/>
              </p:ext>
            </p:extLst>
          </p:nvPr>
        </p:nvGraphicFramePr>
        <p:xfrm>
          <a:off x="1417053" y="3037727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6A55AAD-D936-44FE-812D-433F80F14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2980"/>
              </p:ext>
            </p:extLst>
          </p:nvPr>
        </p:nvGraphicFramePr>
        <p:xfrm>
          <a:off x="3620463" y="3037726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371FE6-01BA-4D89-BDC4-ED12399AC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299588"/>
              </p:ext>
            </p:extLst>
          </p:nvPr>
        </p:nvGraphicFramePr>
        <p:xfrm>
          <a:off x="5776570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4F48345-73F1-4907-94F8-349EEFE04925}"/>
              </a:ext>
            </a:extLst>
          </p:cNvPr>
          <p:cNvGraphicFramePr/>
          <p:nvPr/>
        </p:nvGraphicFramePr>
        <p:xfrm>
          <a:off x="6852173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8BF91EE-F8AC-4945-B0B0-73206D89CA31}"/>
              </a:ext>
            </a:extLst>
          </p:cNvPr>
          <p:cNvSpPr txBox="1"/>
          <p:nvPr/>
        </p:nvSpPr>
        <p:spPr>
          <a:xfrm>
            <a:off x="1752576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$24,471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27.7%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CA447-D6C2-477C-92CE-305C58FA7731}"/>
              </a:ext>
            </a:extLst>
          </p:cNvPr>
          <p:cNvSpPr txBox="1"/>
          <p:nvPr/>
        </p:nvSpPr>
        <p:spPr>
          <a:xfrm>
            <a:off x="3944442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$4,650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5.3%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76D1E-AF41-48C9-B78E-7C53CFEA73DD}"/>
              </a:ext>
            </a:extLst>
          </p:cNvPr>
          <p:cNvSpPr txBox="1"/>
          <p:nvPr/>
        </p:nvSpPr>
        <p:spPr>
          <a:xfrm>
            <a:off x="6122445" y="3706479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$13,978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15.8%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EBE28-E2D4-46AA-BCBB-86D5777E9B62}"/>
              </a:ext>
            </a:extLst>
          </p:cNvPr>
          <p:cNvSpPr txBox="1"/>
          <p:nvPr/>
        </p:nvSpPr>
        <p:spPr>
          <a:xfrm>
            <a:off x="3248554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5C3A5D-1CE3-40B9-966E-43263EFBE392}"/>
              </a:ext>
            </a:extLst>
          </p:cNvPr>
          <p:cNvSpPr txBox="1"/>
          <p:nvPr/>
        </p:nvSpPr>
        <p:spPr>
          <a:xfrm>
            <a:off x="5414073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389248-0A10-41AE-97C8-19EF562CE3EE}"/>
              </a:ext>
            </a:extLst>
          </p:cNvPr>
          <p:cNvSpPr txBox="1"/>
          <p:nvPr/>
        </p:nvSpPr>
        <p:spPr>
          <a:xfrm>
            <a:off x="1443002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Income generated from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real estate industries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264F89-63FE-4019-9017-29B84E301DEF}"/>
              </a:ext>
            </a:extLst>
          </p:cNvPr>
          <p:cNvSpPr txBox="1"/>
          <p:nvPr/>
        </p:nvSpPr>
        <p:spPr>
          <a:xfrm>
            <a:off x="3663485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Expenditures related 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to home purchase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5AEE9E-4F67-46AA-94A8-DC7FEE7365FA}"/>
              </a:ext>
            </a:extLst>
          </p:cNvPr>
          <p:cNvSpPr txBox="1"/>
          <p:nvPr/>
        </p:nvSpPr>
        <p:spPr>
          <a:xfrm>
            <a:off x="5812871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Multiplier of housing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related expenditures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38ED1-3ABC-493E-94B2-89E62D1A4262}"/>
              </a:ext>
            </a:extLst>
          </p:cNvPr>
          <p:cNvSpPr txBox="1"/>
          <p:nvPr/>
        </p:nvSpPr>
        <p:spPr>
          <a:xfrm>
            <a:off x="192403" y="364215"/>
            <a:ext cx="866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Average Economic Impact of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One Existing Home Sale in the U.S.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05E18-E27D-4384-B5C1-1A81B2A9CFD6}"/>
              </a:ext>
            </a:extLst>
          </p:cNvPr>
          <p:cNvSpPr txBox="1"/>
          <p:nvPr/>
        </p:nvSpPr>
        <p:spPr>
          <a:xfrm>
            <a:off x="2951489" y="1444817"/>
            <a:ext cx="30768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</a:rPr>
              <a:t>$43,099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06E669-B85A-4FA4-8BA3-484189450C8D}"/>
              </a:ext>
            </a:extLst>
          </p:cNvPr>
          <p:cNvSpPr/>
          <p:nvPr/>
        </p:nvSpPr>
        <p:spPr>
          <a:xfrm>
            <a:off x="213835" y="5172683"/>
            <a:ext cx="8678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NAR calculated the total economic impact of real estate-related industries on the state economy, as well as the expenditures that result from a single home sale.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162D3D-2E68-4080-870E-A4B2597A3F86}"/>
              </a:ext>
            </a:extLst>
          </p:cNvPr>
          <p:cNvSpPr txBox="1"/>
          <p:nvPr/>
        </p:nvSpPr>
        <p:spPr>
          <a:xfrm>
            <a:off x="8345742" y="6354995"/>
            <a:ext cx="511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2324602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5179" y="413000"/>
            <a:ext cx="821675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“U.S. job growth surged last month, underscoring the economy’s capacity for a quick rebound if businesses continue to reopen and consumers regain confidence. </a:t>
            </a:r>
          </a:p>
          <a:p>
            <a:endParaRPr lang="en-US" sz="800" spc="1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en-US" sz="40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A recent coronavirus spike, however, could undermine trends captured in the latest jobs report</a:t>
            </a:r>
            <a:r>
              <a:rPr lang="en-US" sz="40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.”</a:t>
            </a:r>
            <a:endParaRPr lang="en-US" sz="4000" dirty="0">
              <a:solidFill>
                <a:srgbClr val="00B0F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2907587" y="5047556"/>
            <a:ext cx="394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Wall Street Journal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4296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BF8BEE-940D-4E4C-B463-5B21EC1EDD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15F6DA-EC66-473B-8746-6F7E0EB957E5}"/>
              </a:ext>
            </a:extLst>
          </p:cNvPr>
          <p:cNvGraphicFramePr/>
          <p:nvPr/>
        </p:nvGraphicFramePr>
        <p:xfrm>
          <a:off x="318498" y="833935"/>
          <a:ext cx="8322067" cy="519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8B041A-23EA-4FBD-951B-E5D7D43E78AF}"/>
              </a:ext>
            </a:extLst>
          </p:cNvPr>
          <p:cNvSpPr txBox="1"/>
          <p:nvPr/>
        </p:nvSpPr>
        <p:spPr>
          <a:xfrm>
            <a:off x="2885469" y="1545047"/>
            <a:ext cx="1737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8300"/>
                </a:solidFill>
              </a:rPr>
              <a:t>4</a:t>
            </a:r>
            <a:r>
              <a:rPr lang="en-US" sz="2000" baseline="30000" dirty="0">
                <a:solidFill>
                  <a:srgbClr val="FF8300"/>
                </a:solidFill>
              </a:rPr>
              <a:t>th</a:t>
            </a:r>
            <a:r>
              <a:rPr lang="en-US" sz="2000" dirty="0">
                <a:solidFill>
                  <a:srgbClr val="FF8300"/>
                </a:solidFill>
              </a:rPr>
              <a:t> 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2BD3E-4EE7-4B10-9694-3A8665CC6065}"/>
              </a:ext>
            </a:extLst>
          </p:cNvPr>
          <p:cNvSpPr txBox="1"/>
          <p:nvPr/>
        </p:nvSpPr>
        <p:spPr>
          <a:xfrm>
            <a:off x="5951077" y="1524499"/>
            <a:ext cx="96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AEEF"/>
                </a:solidFill>
              </a:rPr>
              <a:t>9</a:t>
            </a:r>
            <a:r>
              <a:rPr lang="en-US" sz="2000" baseline="30000" dirty="0">
                <a:solidFill>
                  <a:srgbClr val="00AEEF"/>
                </a:solidFill>
              </a:rPr>
              <a:t>th</a:t>
            </a:r>
            <a:r>
              <a:rPr lang="en-US" sz="2000" dirty="0">
                <a:solidFill>
                  <a:srgbClr val="00AEEF"/>
                </a:solidFill>
              </a:rPr>
              <a:t>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B8071-EB38-4AAE-877D-495441090902}"/>
              </a:ext>
            </a:extLst>
          </p:cNvPr>
          <p:cNvSpPr txBox="1"/>
          <p:nvPr/>
        </p:nvSpPr>
        <p:spPr>
          <a:xfrm>
            <a:off x="7001033" y="1518456"/>
            <a:ext cx="200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12</a:t>
            </a:r>
            <a:r>
              <a:rPr lang="en-US" sz="2000" baseline="30000" dirty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 Year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686650-23D1-4D5E-8422-D5B9387EFE4B}"/>
              </a:ext>
            </a:extLst>
          </p:cNvPr>
          <p:cNvSpPr/>
          <p:nvPr/>
        </p:nvSpPr>
        <p:spPr>
          <a:xfrm>
            <a:off x="23118" y="115538"/>
            <a:ext cx="91208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More Depth, Less Length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C5539F-9FCE-4E45-87B8-0D47DC560144}"/>
              </a:ext>
            </a:extLst>
          </p:cNvPr>
          <p:cNvSpPr/>
          <p:nvPr/>
        </p:nvSpPr>
        <p:spPr>
          <a:xfrm>
            <a:off x="-10274" y="6125451"/>
            <a:ext cx="9141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Years for unemployment rate to return to pre-crisis level </a:t>
            </a:r>
          </a:p>
        </p:txBody>
      </p:sp>
    </p:spTree>
    <p:extLst>
      <p:ext uri="{BB962C8B-B14F-4D97-AF65-F5344CB8AC3E}">
        <p14:creationId xmlns:p14="http://schemas.microsoft.com/office/powerpoint/2010/main" val="1456212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505541-FAB1-4C49-9796-9DF87648C4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573FD-BD53-4A93-830F-25C2BCCB3702}"/>
              </a:ext>
            </a:extLst>
          </p:cNvPr>
          <p:cNvSpPr/>
          <p:nvPr/>
        </p:nvSpPr>
        <p:spPr>
          <a:xfrm>
            <a:off x="5798634" y="6424372"/>
            <a:ext cx="31905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U.S. Bureau of Labor Statistics, NAR, MBA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C8213EF-E094-4D1C-BA66-120C0DCB7EAD}"/>
              </a:ext>
            </a:extLst>
          </p:cNvPr>
          <p:cNvGraphicFramePr/>
          <p:nvPr/>
        </p:nvGraphicFramePr>
        <p:xfrm>
          <a:off x="651641" y="1618592"/>
          <a:ext cx="7798676" cy="470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2CA768-92CE-4568-BAB6-88A0F1682F69}"/>
              </a:ext>
            </a:extLst>
          </p:cNvPr>
          <p:cNvSpPr txBox="1"/>
          <p:nvPr/>
        </p:nvSpPr>
        <p:spPr>
          <a:xfrm>
            <a:off x="0" y="273869"/>
            <a:ext cx="9143999" cy="1138773"/>
          </a:xfrm>
          <a:prstGeom prst="rect">
            <a:avLst/>
          </a:prstGeom>
          <a:solidFill>
            <a:srgbClr val="2F39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D8700"/>
                </a:solidFill>
              </a:rPr>
              <a:t>Unemployment Rates </a:t>
            </a:r>
            <a:r>
              <a:rPr lang="en-US" sz="3600" dirty="0">
                <a:solidFill>
                  <a:schemeClr val="bg1"/>
                </a:solidFill>
              </a:rPr>
              <a:t>and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rgbClr val="00B0F0"/>
                </a:solidFill>
              </a:rPr>
              <a:t>Home Sales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Do Not Have a Truly Direct Relationship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8EF7E7-757D-47AE-8E98-9A7E61466B06}"/>
              </a:ext>
            </a:extLst>
          </p:cNvPr>
          <p:cNvSpPr txBox="1"/>
          <p:nvPr/>
        </p:nvSpPr>
        <p:spPr>
          <a:xfrm rot="16200000">
            <a:off x="-1786534" y="3755879"/>
            <a:ext cx="423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Existing Home Sales (Bars)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83ECC7-3561-46DC-9137-3CB47F1DD16A}"/>
              </a:ext>
            </a:extLst>
          </p:cNvPr>
          <p:cNvSpPr txBox="1"/>
          <p:nvPr/>
        </p:nvSpPr>
        <p:spPr>
          <a:xfrm rot="5400000">
            <a:off x="6636134" y="3631624"/>
            <a:ext cx="423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D8700"/>
                </a:solidFill>
              </a:rPr>
              <a:t>Unemployment Rate (Line)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E713CE-48A2-4552-B857-068E8D032E07}"/>
              </a:ext>
            </a:extLst>
          </p:cNvPr>
          <p:cNvSpPr/>
          <p:nvPr/>
        </p:nvSpPr>
        <p:spPr>
          <a:xfrm>
            <a:off x="758509" y="3893234"/>
            <a:ext cx="486043" cy="436842"/>
          </a:xfrm>
          <a:prstGeom prst="ellipse">
            <a:avLst/>
          </a:prstGeom>
          <a:solidFill>
            <a:schemeClr val="bg1"/>
          </a:solidFill>
          <a:ln w="76200">
            <a:solidFill>
              <a:srgbClr val="432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3F934F-86B2-4505-9B18-FCBED0C83F3B}"/>
              </a:ext>
            </a:extLst>
          </p:cNvPr>
          <p:cNvSpPr/>
          <p:nvPr/>
        </p:nvSpPr>
        <p:spPr>
          <a:xfrm>
            <a:off x="3415210" y="4275223"/>
            <a:ext cx="486043" cy="43684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161B07-E987-4AFE-A66B-17CD0FC8C1A3}"/>
              </a:ext>
            </a:extLst>
          </p:cNvPr>
          <p:cNvSpPr/>
          <p:nvPr/>
        </p:nvSpPr>
        <p:spPr>
          <a:xfrm>
            <a:off x="4999727" y="4017489"/>
            <a:ext cx="486043" cy="43684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47CC22-ED0D-BA4D-B009-98A91E1C7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87" y="6414713"/>
            <a:ext cx="2001784" cy="2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38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99ECE0-38B5-4B66-87AC-B81C6EAE7FF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573FD-BD53-4A93-830F-25C2BCCB3702}"/>
              </a:ext>
            </a:extLst>
          </p:cNvPr>
          <p:cNvSpPr/>
          <p:nvPr/>
        </p:nvSpPr>
        <p:spPr>
          <a:xfrm>
            <a:off x="5798634" y="6424372"/>
            <a:ext cx="31905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U.S. Bureau of Labor Statistics, NAR, MBA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C8213EF-E094-4D1C-BA66-120C0DCB7EAD}"/>
              </a:ext>
            </a:extLst>
          </p:cNvPr>
          <p:cNvGraphicFramePr/>
          <p:nvPr/>
        </p:nvGraphicFramePr>
        <p:xfrm>
          <a:off x="410966" y="1273996"/>
          <a:ext cx="8301519" cy="505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2CA768-92CE-4568-BAB6-88A0F1682F69}"/>
              </a:ext>
            </a:extLst>
          </p:cNvPr>
          <p:cNvSpPr txBox="1"/>
          <p:nvPr/>
        </p:nvSpPr>
        <p:spPr>
          <a:xfrm>
            <a:off x="0" y="219254"/>
            <a:ext cx="9144000" cy="1077218"/>
          </a:xfrm>
          <a:prstGeom prst="rect">
            <a:avLst/>
          </a:prstGeom>
          <a:solidFill>
            <a:srgbClr val="2F39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D8700"/>
                </a:solidFill>
              </a:rPr>
              <a:t>Unemployment Rates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F0"/>
                </a:solidFill>
              </a:rPr>
              <a:t>Home Sales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&amp;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Mortgage Availability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A43F09-102E-46A1-8DF5-E439330D5E9D}"/>
              </a:ext>
            </a:extLst>
          </p:cNvPr>
          <p:cNvGraphicFramePr/>
          <p:nvPr/>
        </p:nvGraphicFramePr>
        <p:xfrm>
          <a:off x="636999" y="1296473"/>
          <a:ext cx="7726166" cy="512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0FADC1D-8D0B-4BEC-95DA-D2F72997EB62}"/>
              </a:ext>
            </a:extLst>
          </p:cNvPr>
          <p:cNvGrpSpPr/>
          <p:nvPr/>
        </p:nvGrpSpPr>
        <p:grpSpPr>
          <a:xfrm>
            <a:off x="5230179" y="1658044"/>
            <a:ext cx="2447098" cy="369332"/>
            <a:chOff x="5230179" y="1658044"/>
            <a:chExt cx="2447098" cy="36933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3C672AF-5999-447E-BC09-B280556967A3}"/>
                </a:ext>
              </a:extLst>
            </p:cNvPr>
            <p:cNvCxnSpPr>
              <a:cxnSpLocks/>
            </p:cNvCxnSpPr>
            <p:nvPr/>
          </p:nvCxnSpPr>
          <p:spPr>
            <a:xfrm>
              <a:off x="5230179" y="1842710"/>
              <a:ext cx="328773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99E138-F57F-4A0E-9EBD-57097538AE0F}"/>
                </a:ext>
              </a:extLst>
            </p:cNvPr>
            <p:cNvSpPr txBox="1"/>
            <p:nvPr/>
          </p:nvSpPr>
          <p:spPr>
            <a:xfrm>
              <a:off x="5507580" y="1658044"/>
              <a:ext cx="2169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Mortgage Availability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659BB12-BD44-4E0F-B80F-D087D1F01B87}"/>
              </a:ext>
            </a:extLst>
          </p:cNvPr>
          <p:cNvSpPr txBox="1"/>
          <p:nvPr/>
        </p:nvSpPr>
        <p:spPr>
          <a:xfrm>
            <a:off x="4019215" y="1965732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D8700"/>
                </a:solidFill>
              </a:rPr>
              <a:t>9.6%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3DAE49-69CA-D44B-A204-AFAFB9241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87" y="6414713"/>
            <a:ext cx="2001784" cy="2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1F5B-FA12-EA4F-9B25-BA245ECEEE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4E7B4-6D04-1946-B636-159384F2AF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8C08C5-754B-954A-B815-8B3E3ACD85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190169-97D4-9041-B4A2-5269B2AF3E25}"/>
              </a:ext>
            </a:extLst>
          </p:cNvPr>
          <p:cNvSpPr/>
          <p:nvPr/>
        </p:nvSpPr>
        <p:spPr>
          <a:xfrm>
            <a:off x="422031" y="685192"/>
            <a:ext cx="872196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“First,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your lender or loan servicer may not foreclose on you until at least August 31, 2020.</a:t>
            </a:r>
          </a:p>
          <a:p>
            <a:pPr>
              <a:spcAft>
                <a:spcPts val="600"/>
              </a:spcAft>
            </a:pP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Second,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if you experience financial hardship due to the coronavirus pandemic, you have a right to request and obtain a forbearance for up to 180 days.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You also have the right to request and obtain an extension for up to another 180 days (for a total of up to 360 days).</a:t>
            </a:r>
            <a:endParaRPr lang="en-US" sz="28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BA163-0BED-7341-8C81-AD1CAC05C85A}"/>
              </a:ext>
            </a:extLst>
          </p:cNvPr>
          <p:cNvSpPr txBox="1"/>
          <p:nvPr/>
        </p:nvSpPr>
        <p:spPr>
          <a:xfrm>
            <a:off x="3051425" y="4975515"/>
            <a:ext cx="361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CFPB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CB9AF0-4E4F-644F-AF30-0DB3FAA4F824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9" name="Speech Bubble: Oval 7">
              <a:extLst>
                <a:ext uri="{FF2B5EF4-FFF2-40B4-BE49-F238E27FC236}">
                  <a16:creationId xmlns:a16="http://schemas.microsoft.com/office/drawing/2014/main" id="{22EB95A5-3950-3F4A-944D-22CB7121B007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F7C838-4116-684E-A187-223522B64FD9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1" name="Trapezoid 10">
                <a:extLst>
                  <a:ext uri="{FF2B5EF4-FFF2-40B4-BE49-F238E27FC236}">
                    <a16:creationId xmlns:a16="http://schemas.microsoft.com/office/drawing/2014/main" id="{E825F07C-F3F9-F94A-B2DC-53D40102D159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7160EAF-69DF-A246-A1DF-9D62A1B22120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0320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7514517" y="6247587"/>
            <a:ext cx="132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Black Knight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2C6035-03A3-4DE0-812D-356888F3606F}"/>
              </a:ext>
            </a:extLst>
          </p:cNvPr>
          <p:cNvGraphicFramePr/>
          <p:nvPr/>
        </p:nvGraphicFramePr>
        <p:xfrm>
          <a:off x="523981" y="241081"/>
          <a:ext cx="8013843" cy="592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965862-F2DD-413C-88F0-6EC788CDAD1B}"/>
              </a:ext>
            </a:extLst>
          </p:cNvPr>
          <p:cNvSpPr txBox="1"/>
          <p:nvPr/>
        </p:nvSpPr>
        <p:spPr>
          <a:xfrm>
            <a:off x="3174715" y="693506"/>
            <a:ext cx="5157626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Of all active forbearances which are past due on their mortgage payment,, 77% have at least 20% equity in their home. </a:t>
            </a:r>
          </a:p>
        </p:txBody>
      </p:sp>
    </p:spTree>
    <p:extLst>
      <p:ext uri="{BB962C8B-B14F-4D97-AF65-F5344CB8AC3E}">
        <p14:creationId xmlns:p14="http://schemas.microsoft.com/office/powerpoint/2010/main" val="889669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5ECF7E-B4B9-454B-9492-449686030F7A}"/>
              </a:ext>
            </a:extLst>
          </p:cNvPr>
          <p:cNvSpPr/>
          <p:nvPr/>
        </p:nvSpPr>
        <p:spPr>
          <a:xfrm>
            <a:off x="0" y="0"/>
            <a:ext cx="9144000" cy="5902504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2B45A-E2A9-45A9-9CF6-D28F2C847390}"/>
              </a:ext>
            </a:extLst>
          </p:cNvPr>
          <p:cNvSpPr txBox="1"/>
          <p:nvPr/>
        </p:nvSpPr>
        <p:spPr>
          <a:xfrm>
            <a:off x="1218869" y="901018"/>
            <a:ext cx="670626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7200" dirty="0">
                <a:solidFill>
                  <a:schemeClr val="bg1"/>
                </a:solidFill>
              </a:rPr>
              <a:t>What will happen to 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home values?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B658D-CD05-4EB6-B150-E2ABEAE14157}"/>
              </a:ext>
            </a:extLst>
          </p:cNvPr>
          <p:cNvSpPr txBox="1"/>
          <p:nvPr/>
        </p:nvSpPr>
        <p:spPr>
          <a:xfrm flipH="1">
            <a:off x="0" y="601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Be smart…be patient…but most of all – Stay Safe</a:t>
            </a:r>
          </a:p>
        </p:txBody>
      </p:sp>
    </p:spTree>
    <p:extLst>
      <p:ext uri="{BB962C8B-B14F-4D97-AF65-F5344CB8AC3E}">
        <p14:creationId xmlns:p14="http://schemas.microsoft.com/office/powerpoint/2010/main" val="1708811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5179" y="413000"/>
            <a:ext cx="79676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“</a:t>
            </a:r>
            <a:r>
              <a:rPr lang="en-US" sz="36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Recent</a:t>
            </a:r>
            <a:r>
              <a:rPr lang="en-US" sz="36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36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home purchase measures have continued to show remarkable strength</a:t>
            </a:r>
            <a:r>
              <a:rPr lang="en-US" sz="36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, leading us to revise upward our home sales forecast, particularly over the third quarter. Similarly, </a:t>
            </a:r>
            <a:r>
              <a:rPr lang="en-US" sz="36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we bumped up our expectations for home price growth </a:t>
            </a:r>
            <a:r>
              <a:rPr lang="en-US" sz="36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and purchase mortgage originations.”</a:t>
            </a:r>
            <a:endParaRPr lang="en-US" sz="3600" dirty="0">
              <a:solidFill>
                <a:srgbClr val="00B0F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3582835" y="5153957"/>
            <a:ext cx="282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Fannie Mae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0040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F811FF7-3709-426B-B809-B512A053C91E}"/>
              </a:ext>
            </a:extLst>
          </p:cNvPr>
          <p:cNvGraphicFramePr/>
          <p:nvPr/>
        </p:nvGraphicFramePr>
        <p:xfrm>
          <a:off x="462337" y="1109609"/>
          <a:ext cx="8301519" cy="513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C7807D4-FD43-43A8-B414-468D9351C012}"/>
              </a:ext>
            </a:extLst>
          </p:cNvPr>
          <p:cNvSpPr txBox="1"/>
          <p:nvPr/>
        </p:nvSpPr>
        <p:spPr>
          <a:xfrm>
            <a:off x="462337" y="411392"/>
            <a:ext cx="8497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Large Range of Projections on Future Home Prices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19B55-9001-4E03-936E-9468906A0B6E}"/>
              </a:ext>
            </a:extLst>
          </p:cNvPr>
          <p:cNvSpPr txBox="1"/>
          <p:nvPr/>
        </p:nvSpPr>
        <p:spPr>
          <a:xfrm>
            <a:off x="534260" y="4202127"/>
            <a:ext cx="6544634" cy="1600438"/>
          </a:xfrm>
          <a:prstGeom prst="rect">
            <a:avLst/>
          </a:prstGeom>
          <a:solidFill>
            <a:srgbClr val="2F393F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Some project for the current year (*) </a:t>
            </a:r>
          </a:p>
          <a:p>
            <a:r>
              <a:rPr lang="en-US" sz="2400" dirty="0">
                <a:solidFill>
                  <a:schemeClr val="bg1"/>
                </a:solidFill>
              </a:rPr>
              <a:t>Others over the next 12 months (**)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Zillow 7/17: “Home prices to fall just 0.5% from their </a:t>
            </a:r>
          </a:p>
          <a:p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June peak to August, followed by a rapid recovery.”</a:t>
            </a:r>
          </a:p>
        </p:txBody>
      </p:sp>
    </p:spTree>
    <p:extLst>
      <p:ext uri="{BB962C8B-B14F-4D97-AF65-F5344CB8AC3E}">
        <p14:creationId xmlns:p14="http://schemas.microsoft.com/office/powerpoint/2010/main" val="3599314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382713" y="413000"/>
            <a:ext cx="84754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“Home prices are showing resilience against the coronavirus pandemic, </a:t>
            </a:r>
          </a:p>
          <a:p>
            <a:r>
              <a:rPr lang="en-US" sz="44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a new analysis shows. Sale price growth has cooled slightly, </a:t>
            </a:r>
            <a:r>
              <a:rPr lang="en-US" sz="44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but </a:t>
            </a:r>
          </a:p>
          <a:p>
            <a:r>
              <a:rPr lang="en-US" sz="44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looks to be headed for an upswing in the coming months</a:t>
            </a:r>
            <a:r>
              <a:rPr lang="en-US" sz="44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.”</a:t>
            </a:r>
            <a:endParaRPr lang="en-US" sz="4400" dirty="0">
              <a:solidFill>
                <a:srgbClr val="00B0F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4780509" y="5119598"/>
            <a:ext cx="162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Zillow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360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F9D7D31-7FBF-4E40-8093-3801A556C4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6526A7-A5D9-4004-9F20-87EEDB44DAE9}"/>
              </a:ext>
            </a:extLst>
          </p:cNvPr>
          <p:cNvGraphicFramePr/>
          <p:nvPr/>
        </p:nvGraphicFramePr>
        <p:xfrm>
          <a:off x="251297" y="3037727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6A55AAD-D936-44FE-812D-433F80F1423B}"/>
              </a:ext>
            </a:extLst>
          </p:cNvPr>
          <p:cNvGraphicFramePr/>
          <p:nvPr/>
        </p:nvGraphicFramePr>
        <p:xfrm>
          <a:off x="2454707" y="3037726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371FE6-01BA-4D89-BDC4-ED12399ACB0B}"/>
              </a:ext>
            </a:extLst>
          </p:cNvPr>
          <p:cNvGraphicFramePr/>
          <p:nvPr/>
        </p:nvGraphicFramePr>
        <p:xfrm>
          <a:off x="4610814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4F48345-73F1-4907-94F8-349EEFE04925}"/>
              </a:ext>
            </a:extLst>
          </p:cNvPr>
          <p:cNvGraphicFramePr/>
          <p:nvPr/>
        </p:nvGraphicFramePr>
        <p:xfrm>
          <a:off x="6852173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8BF91EE-F8AC-4945-B0B0-73206D89CA31}"/>
              </a:ext>
            </a:extLst>
          </p:cNvPr>
          <p:cNvSpPr txBox="1"/>
          <p:nvPr/>
        </p:nvSpPr>
        <p:spPr>
          <a:xfrm>
            <a:off x="586820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$24,471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27.7%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CA447-D6C2-477C-92CE-305C58FA7731}"/>
              </a:ext>
            </a:extLst>
          </p:cNvPr>
          <p:cNvSpPr txBox="1"/>
          <p:nvPr/>
        </p:nvSpPr>
        <p:spPr>
          <a:xfrm>
            <a:off x="2778686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$4,650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5.3%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76D1E-AF41-48C9-B78E-7C53CFEA73DD}"/>
              </a:ext>
            </a:extLst>
          </p:cNvPr>
          <p:cNvSpPr txBox="1"/>
          <p:nvPr/>
        </p:nvSpPr>
        <p:spPr>
          <a:xfrm>
            <a:off x="4956689" y="3706479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$13,978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15.8%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3E322-E766-462F-A5A2-EACB1A7D76DF}"/>
              </a:ext>
            </a:extLst>
          </p:cNvPr>
          <p:cNvSpPr txBox="1"/>
          <p:nvPr/>
        </p:nvSpPr>
        <p:spPr>
          <a:xfrm>
            <a:off x="7203340" y="3706479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$45,317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51.3%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EBE28-E2D4-46AA-BCBB-86D5777E9B62}"/>
              </a:ext>
            </a:extLst>
          </p:cNvPr>
          <p:cNvSpPr txBox="1"/>
          <p:nvPr/>
        </p:nvSpPr>
        <p:spPr>
          <a:xfrm>
            <a:off x="2082798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5C3A5D-1CE3-40B9-966E-43263EFBE392}"/>
              </a:ext>
            </a:extLst>
          </p:cNvPr>
          <p:cNvSpPr txBox="1"/>
          <p:nvPr/>
        </p:nvSpPr>
        <p:spPr>
          <a:xfrm>
            <a:off x="4248317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B21C2F-804C-44A4-90CF-3E874AA0237C}"/>
              </a:ext>
            </a:extLst>
          </p:cNvPr>
          <p:cNvSpPr txBox="1"/>
          <p:nvPr/>
        </p:nvSpPr>
        <p:spPr>
          <a:xfrm>
            <a:off x="6431181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389248-0A10-41AE-97C8-19EF562CE3EE}"/>
              </a:ext>
            </a:extLst>
          </p:cNvPr>
          <p:cNvSpPr txBox="1"/>
          <p:nvPr/>
        </p:nvSpPr>
        <p:spPr>
          <a:xfrm>
            <a:off x="277246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Income generated from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real estate industries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264F89-63FE-4019-9017-29B84E301DEF}"/>
              </a:ext>
            </a:extLst>
          </p:cNvPr>
          <p:cNvSpPr txBox="1"/>
          <p:nvPr/>
        </p:nvSpPr>
        <p:spPr>
          <a:xfrm>
            <a:off x="2497729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Expenditures related 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to home purchase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5AEE9E-4F67-46AA-94A8-DC7FEE7365FA}"/>
              </a:ext>
            </a:extLst>
          </p:cNvPr>
          <p:cNvSpPr txBox="1"/>
          <p:nvPr/>
        </p:nvSpPr>
        <p:spPr>
          <a:xfrm>
            <a:off x="4647115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Multiplier of housing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related expenditures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74EB63-D3FF-4225-BEFE-9960FB5C0847}"/>
              </a:ext>
            </a:extLst>
          </p:cNvPr>
          <p:cNvSpPr txBox="1"/>
          <p:nvPr/>
        </p:nvSpPr>
        <p:spPr>
          <a:xfrm>
            <a:off x="6914421" y="2724222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New home construction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38ED1-3ABC-493E-94B2-89E62D1A4262}"/>
              </a:ext>
            </a:extLst>
          </p:cNvPr>
          <p:cNvSpPr txBox="1"/>
          <p:nvPr/>
        </p:nvSpPr>
        <p:spPr>
          <a:xfrm>
            <a:off x="192403" y="364215"/>
            <a:ext cx="866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Average Economic Impact of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One New Home Sale in the U.S.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05E18-E27D-4384-B5C1-1A81B2A9CFD6}"/>
              </a:ext>
            </a:extLst>
          </p:cNvPr>
          <p:cNvSpPr txBox="1"/>
          <p:nvPr/>
        </p:nvSpPr>
        <p:spPr>
          <a:xfrm>
            <a:off x="2951489" y="1444817"/>
            <a:ext cx="30768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</a:rPr>
              <a:t>$88,416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06E669-B85A-4FA4-8BA3-484189450C8D}"/>
              </a:ext>
            </a:extLst>
          </p:cNvPr>
          <p:cNvSpPr/>
          <p:nvPr/>
        </p:nvSpPr>
        <p:spPr>
          <a:xfrm>
            <a:off x="213835" y="5172683"/>
            <a:ext cx="86788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NAR calculated the total economic impact of real estate-related industries on the state economy, as well as the expenditures that result from a single home sale, including aspects like home construction costs, real estate brokerage, mortgage lending and title insurance.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162D3D-2E68-4080-870E-A4B2597A3F86}"/>
              </a:ext>
            </a:extLst>
          </p:cNvPr>
          <p:cNvSpPr txBox="1"/>
          <p:nvPr/>
        </p:nvSpPr>
        <p:spPr>
          <a:xfrm>
            <a:off x="8345742" y="6354995"/>
            <a:ext cx="511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8786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5179" y="331403"/>
            <a:ext cx="82989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“A lower-than-normal share of listings with a price cut is another signal </a:t>
            </a:r>
            <a:r>
              <a:rPr lang="en-US" sz="44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the market has tilted in favor of sellers</a:t>
            </a:r>
            <a:r>
              <a:rPr lang="en-US" sz="44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. Only 4.1% of current listings have had</a:t>
            </a:r>
            <a:r>
              <a:rPr lang="en-US" sz="44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 </a:t>
            </a:r>
            <a:r>
              <a:rPr lang="en-US" sz="44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a price cut, compared to 5.6% at the same time last year.”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5244528" y="5383287"/>
            <a:ext cx="133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Zillow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4738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A163DB-5E72-374D-AA40-2E4B8AA18363}"/>
              </a:ext>
            </a:extLst>
          </p:cNvPr>
          <p:cNvSpPr/>
          <p:nvPr/>
        </p:nvSpPr>
        <p:spPr>
          <a:xfrm>
            <a:off x="0" y="0"/>
            <a:ext cx="9152393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6430E9-EF4E-4FE7-B729-13C9EC8D602E}"/>
              </a:ext>
            </a:extLst>
          </p:cNvPr>
          <p:cNvGraphicFramePr/>
          <p:nvPr/>
        </p:nvGraphicFramePr>
        <p:xfrm>
          <a:off x="328773" y="1397000"/>
          <a:ext cx="8373438" cy="473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9E0E87-29E2-4F4D-8C47-BAC66B8AC78C}"/>
              </a:ext>
            </a:extLst>
          </p:cNvPr>
          <p:cNvSpPr txBox="1"/>
          <p:nvPr/>
        </p:nvSpPr>
        <p:spPr>
          <a:xfrm>
            <a:off x="7911101" y="6369977"/>
            <a:ext cx="946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move.com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C8C24-19A6-4592-8491-2D5C15C29D59}"/>
              </a:ext>
            </a:extLst>
          </p:cNvPr>
          <p:cNvSpPr txBox="1"/>
          <p:nvPr/>
        </p:nvSpPr>
        <p:spPr>
          <a:xfrm>
            <a:off x="0" y="37038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Year-Over-Year Change in Listings</a:t>
            </a:r>
          </a:p>
        </p:txBody>
      </p:sp>
    </p:spTree>
    <p:extLst>
      <p:ext uri="{BB962C8B-B14F-4D97-AF65-F5344CB8AC3E}">
        <p14:creationId xmlns:p14="http://schemas.microsoft.com/office/powerpoint/2010/main" val="3191293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5179" y="331403"/>
            <a:ext cx="829895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“This may be our strongest signal yet that </a:t>
            </a:r>
          </a:p>
          <a:p>
            <a:r>
              <a:rPr lang="en-US" sz="32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sellers have the upper hand in the housing market today</a:t>
            </a:r>
            <a:r>
              <a:rPr lang="en-US" sz="32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. Many buyers still think they can make lowball offers…but </a:t>
            </a:r>
            <a:r>
              <a:rPr lang="en-US" sz="32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sellers are holding firm on list prices</a:t>
            </a:r>
            <a:r>
              <a:rPr lang="en-US" sz="32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. For-sale inventory has been setting new record lows this spring, so sellers know </a:t>
            </a:r>
          </a:p>
          <a:p>
            <a:r>
              <a:rPr lang="en-US" sz="32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that buyers are starved for options. </a:t>
            </a:r>
          </a:p>
          <a:p>
            <a:endParaRPr lang="en-US" sz="800" spc="1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en-US" sz="32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Despite the lack of price cuts, </a:t>
            </a:r>
            <a:r>
              <a:rPr lang="en-US" sz="32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sellers are </a:t>
            </a:r>
          </a:p>
          <a:p>
            <a:r>
              <a:rPr lang="en-US" sz="32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still able to sell their homes faster than </a:t>
            </a:r>
          </a:p>
          <a:p>
            <a:r>
              <a:rPr lang="en-US" sz="32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they did this time last year</a:t>
            </a:r>
            <a:r>
              <a:rPr lang="en-US" sz="32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4251139" y="5491009"/>
            <a:ext cx="2508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Jeff Tucker</a:t>
            </a:r>
          </a:p>
          <a:p>
            <a:r>
              <a:rPr lang="en-US" dirty="0">
                <a:solidFill>
                  <a:schemeClr val="bg1"/>
                </a:solidFill>
              </a:rPr>
              <a:t>Zillow Economist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8148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5ECF7E-B4B9-454B-9492-449686030F7A}"/>
              </a:ext>
            </a:extLst>
          </p:cNvPr>
          <p:cNvSpPr/>
          <p:nvPr/>
        </p:nvSpPr>
        <p:spPr>
          <a:xfrm>
            <a:off x="0" y="0"/>
            <a:ext cx="9144000" cy="5902504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2B45A-E2A9-45A9-9CF6-D28F2C847390}"/>
              </a:ext>
            </a:extLst>
          </p:cNvPr>
          <p:cNvSpPr txBox="1"/>
          <p:nvPr/>
        </p:nvSpPr>
        <p:spPr>
          <a:xfrm>
            <a:off x="1218869" y="380980"/>
            <a:ext cx="67062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7200" dirty="0">
                <a:solidFill>
                  <a:schemeClr val="bg1"/>
                </a:solidFill>
              </a:rPr>
              <a:t>How will 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home sales 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be impacted going forward?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B658D-CD05-4EB6-B150-E2ABEAE14157}"/>
              </a:ext>
            </a:extLst>
          </p:cNvPr>
          <p:cNvSpPr txBox="1"/>
          <p:nvPr/>
        </p:nvSpPr>
        <p:spPr>
          <a:xfrm flipH="1">
            <a:off x="0" y="601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Be smart…be patient…but most of all – Stay Safe</a:t>
            </a:r>
          </a:p>
        </p:txBody>
      </p:sp>
    </p:spTree>
    <p:extLst>
      <p:ext uri="{BB962C8B-B14F-4D97-AF65-F5344CB8AC3E}">
        <p14:creationId xmlns:p14="http://schemas.microsoft.com/office/powerpoint/2010/main" val="18067085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5179" y="413000"/>
            <a:ext cx="8103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“As we navigate the unprecedented impact of COVID-19, home has taken on added significance and there are signs that </a:t>
            </a:r>
            <a:r>
              <a:rPr lang="en-US" sz="42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homeownership remains one of the main tenants of the American Dream</a:t>
            </a:r>
            <a:r>
              <a:rPr lang="en-US" sz="42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.”</a:t>
            </a:r>
            <a:endParaRPr lang="en-US" sz="4200" dirty="0">
              <a:solidFill>
                <a:srgbClr val="00B0F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2781259" y="4975515"/>
            <a:ext cx="3622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Mark Fleming</a:t>
            </a:r>
          </a:p>
          <a:p>
            <a:r>
              <a:rPr lang="en-US" dirty="0">
                <a:solidFill>
                  <a:schemeClr val="bg1"/>
                </a:solidFill>
              </a:rPr>
              <a:t>First American’s Chief Economist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1245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C341DF-A536-554A-A9C6-054329DC064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4A9132-32FB-491B-8E95-2A342753A8A7}"/>
              </a:ext>
            </a:extLst>
          </p:cNvPr>
          <p:cNvSpPr txBox="1"/>
          <p:nvPr/>
        </p:nvSpPr>
        <p:spPr>
          <a:xfrm>
            <a:off x="544530" y="366632"/>
            <a:ext cx="826042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chemeClr val="bg1"/>
                </a:solidFill>
                <a:effectLst/>
              </a:rPr>
              <a:t>“Summer home buying season is off to a roaring start. As buyers flooded into the market, realtor.com</a:t>
            </a:r>
            <a:r>
              <a:rPr lang="en-US" sz="4400" b="1" baseline="30000" dirty="0">
                <a:solidFill>
                  <a:schemeClr val="bg1"/>
                </a:solidFill>
              </a:rPr>
              <a:t> 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monthly traffic hit an all-time high of </a:t>
            </a:r>
            <a:r>
              <a:rPr lang="en-US" sz="4400" b="0" i="0" dirty="0">
                <a:solidFill>
                  <a:srgbClr val="FD8700"/>
                </a:solidFill>
                <a:effectLst/>
              </a:rPr>
              <a:t>86 million unique users in June 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2020, breaking May's record of 85 million unique users.” 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31324-AB4E-4276-9362-551F94790C54}"/>
              </a:ext>
            </a:extLst>
          </p:cNvPr>
          <p:cNvSpPr txBox="1"/>
          <p:nvPr/>
        </p:nvSpPr>
        <p:spPr>
          <a:xfrm>
            <a:off x="6102849" y="5578867"/>
            <a:ext cx="244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move.com</a:t>
            </a:r>
          </a:p>
        </p:txBody>
      </p:sp>
    </p:spTree>
    <p:extLst>
      <p:ext uri="{BB962C8B-B14F-4D97-AF65-F5344CB8AC3E}">
        <p14:creationId xmlns:p14="http://schemas.microsoft.com/office/powerpoint/2010/main" val="4225757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4BED820-A4E3-436C-8CF3-1A806FE08525}"/>
              </a:ext>
            </a:extLst>
          </p:cNvPr>
          <p:cNvGraphicFramePr/>
          <p:nvPr/>
        </p:nvGraphicFramePr>
        <p:xfrm>
          <a:off x="359595" y="1879212"/>
          <a:ext cx="8486453" cy="428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CCA51F1-DC37-4235-BEAB-96C085C64868}"/>
              </a:ext>
            </a:extLst>
          </p:cNvPr>
          <p:cNvSpPr txBox="1"/>
          <p:nvPr/>
        </p:nvSpPr>
        <p:spPr>
          <a:xfrm>
            <a:off x="1786352" y="339442"/>
            <a:ext cx="5833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Percentage of agents who say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bidding wars are increasing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F213C-10C8-4104-A62F-227998F1B4F3}"/>
              </a:ext>
            </a:extLst>
          </p:cNvPr>
          <p:cNvSpPr txBox="1"/>
          <p:nvPr/>
        </p:nvSpPr>
        <p:spPr>
          <a:xfrm>
            <a:off x="7639179" y="6246688"/>
            <a:ext cx="120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HomeLight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168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5179" y="413000"/>
            <a:ext cx="81962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“As states, cities, and counties around the country slowly reopen, </a:t>
            </a:r>
            <a:r>
              <a:rPr lang="en-US" sz="32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we predict The Great American Move</a:t>
            </a:r>
            <a:r>
              <a:rPr lang="en-US" sz="32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. For safety reasons, financial prospects, life change improvements, personal comfort, and employment, we expect a surge in household and business relocations over the </a:t>
            </a:r>
            <a:r>
              <a:rPr lang="en-US" sz="32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next few months that will provide new, strategic opportunities for the real estate market</a:t>
            </a:r>
            <a:r>
              <a:rPr lang="en-US" sz="32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.”</a:t>
            </a:r>
            <a:endParaRPr lang="en-US" sz="3200" dirty="0">
              <a:solidFill>
                <a:srgbClr val="00B0F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2406405" y="5206456"/>
            <a:ext cx="451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John Burns Consulting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8329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C3142C-CE17-4E08-920D-9A8EDC071B15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5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F1E415-ACEA-4646-9137-5062B7181620}"/>
              </a:ext>
            </a:extLst>
          </p:cNvPr>
          <p:cNvGraphicFramePr/>
          <p:nvPr/>
        </p:nvGraphicFramePr>
        <p:xfrm>
          <a:off x="553296" y="647011"/>
          <a:ext cx="7768169" cy="577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7B1CE1-B227-4DCB-A56E-C88D4E58852C}"/>
              </a:ext>
            </a:extLst>
          </p:cNvPr>
          <p:cNvSpPr txBox="1"/>
          <p:nvPr/>
        </p:nvSpPr>
        <p:spPr>
          <a:xfrm>
            <a:off x="137528" y="306378"/>
            <a:ext cx="8875058" cy="92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18" dirty="0">
                <a:solidFill>
                  <a:schemeClr val="bg1"/>
                </a:solidFill>
              </a:rPr>
              <a:t>Americans’ Top 4 Choices for Best Long-Term Investment</a:t>
            </a:r>
            <a:br>
              <a:rPr lang="en-US" sz="2718" dirty="0">
                <a:solidFill>
                  <a:schemeClr val="bg1"/>
                </a:solidFill>
              </a:rPr>
            </a:br>
            <a:r>
              <a:rPr lang="en-US" sz="2718" dirty="0">
                <a:solidFill>
                  <a:schemeClr val="bg1"/>
                </a:solidFill>
              </a:rPr>
              <a:t>Real Estate Continues to be the Top Choice! 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5E98324-4247-4E6C-BE81-0417AC329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13" y="6298080"/>
            <a:ext cx="1326275" cy="30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887553">
              <a:defRPr/>
            </a:pPr>
            <a:r>
              <a:rPr lang="en-US" altLang="en-US" sz="1359" dirty="0">
                <a:solidFill>
                  <a:srgbClr val="A6A6A6"/>
                </a:solidFill>
                <a:cs typeface="Calibri" panose="020F0502020204030204" pitchFamily="34" charset="0"/>
              </a:rPr>
              <a:t>Gallup 2020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B4642B-E544-42EE-9D09-E6D9CA05EF8E}"/>
              </a:ext>
            </a:extLst>
          </p:cNvPr>
          <p:cNvGrpSpPr/>
          <p:nvPr/>
        </p:nvGrpSpPr>
        <p:grpSpPr>
          <a:xfrm>
            <a:off x="7811048" y="1812049"/>
            <a:ext cx="785793" cy="3442953"/>
            <a:chOff x="8196875" y="1763050"/>
            <a:chExt cx="809605" cy="354728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1B82E0-12C0-4BEC-AE02-132898001065}"/>
                </a:ext>
              </a:extLst>
            </p:cNvPr>
            <p:cNvSpPr txBox="1"/>
            <p:nvPr/>
          </p:nvSpPr>
          <p:spPr>
            <a:xfrm>
              <a:off x="8196875" y="1763050"/>
              <a:ext cx="809605" cy="526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18" dirty="0">
                  <a:solidFill>
                    <a:srgbClr val="72C45A"/>
                  </a:solidFill>
                </a:rPr>
                <a:t>35%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49448B-B283-4D58-A18E-606AF7772B4C}"/>
                </a:ext>
              </a:extLst>
            </p:cNvPr>
            <p:cNvSpPr txBox="1"/>
            <p:nvPr/>
          </p:nvSpPr>
          <p:spPr>
            <a:xfrm>
              <a:off x="8253722" y="3893111"/>
              <a:ext cx="720419" cy="464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30" dirty="0">
                  <a:solidFill>
                    <a:srgbClr val="0CADEF"/>
                  </a:solidFill>
                </a:rPr>
                <a:t>21%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1F214D-5ADC-497D-99E3-96F13A673647}"/>
                </a:ext>
              </a:extLst>
            </p:cNvPr>
            <p:cNvSpPr txBox="1"/>
            <p:nvPr/>
          </p:nvSpPr>
          <p:spPr>
            <a:xfrm>
              <a:off x="8256239" y="4845778"/>
              <a:ext cx="720419" cy="464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330" dirty="0">
                  <a:solidFill>
                    <a:srgbClr val="D6A300"/>
                  </a:solidFill>
                </a:rPr>
                <a:t>16%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EFEA96-C0D4-4CF1-9842-CC8F6FB809EB}"/>
                </a:ext>
              </a:extLst>
            </p:cNvPr>
            <p:cNvSpPr txBox="1"/>
            <p:nvPr/>
          </p:nvSpPr>
          <p:spPr>
            <a:xfrm>
              <a:off x="8254741" y="4450087"/>
              <a:ext cx="720419" cy="464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330" dirty="0">
                  <a:solidFill>
                    <a:srgbClr val="FD8700"/>
                  </a:solidFill>
                </a:rPr>
                <a:t>17%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176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3B27E5-D102-4E72-8FB7-F451511B3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84" y="1344706"/>
            <a:ext cx="8454232" cy="4304677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FA7AC60-47D2-4B3B-9868-769059F90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97" y="537883"/>
            <a:ext cx="8215268" cy="2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defTabSz="665665">
              <a:spcBef>
                <a:spcPct val="0"/>
              </a:spcBef>
              <a:buNone/>
              <a:defRPr/>
            </a:pPr>
            <a:r>
              <a:rPr lang="en-US" altLang="en-US" sz="4271" b="1" dirty="0">
                <a:solidFill>
                  <a:prstClr val="black"/>
                </a:solidFill>
              </a:rPr>
              <a:t>Baby Boomers &amp; Millennials </a:t>
            </a:r>
            <a:br>
              <a:rPr lang="en-US" altLang="en-US" sz="4271" b="1" dirty="0">
                <a:solidFill>
                  <a:prstClr val="black"/>
                </a:solidFill>
              </a:rPr>
            </a:br>
            <a:r>
              <a:rPr lang="en-US" altLang="en-US" sz="4271" b="1" dirty="0">
                <a:solidFill>
                  <a:prstClr val="black"/>
                </a:solidFill>
              </a:rPr>
              <a:t>Will Drive The Market!</a:t>
            </a:r>
            <a:endParaRPr lang="en-US" altLang="en-US" sz="4271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CFD1F1-539B-4FFF-91E2-3F5E8C5F9B64}"/>
              </a:ext>
            </a:extLst>
          </p:cNvPr>
          <p:cNvSpPr/>
          <p:nvPr/>
        </p:nvSpPr>
        <p:spPr>
          <a:xfrm>
            <a:off x="268942" y="5804140"/>
            <a:ext cx="8673352" cy="107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717" indent="-201717">
              <a:buFont typeface="Arial" panose="020B0604020202020204" pitchFamily="34" charset="0"/>
              <a:buChar char="•"/>
            </a:pPr>
            <a:r>
              <a:rPr lang="en-US" sz="2118" dirty="0">
                <a:solidFill>
                  <a:prstClr val="black"/>
                </a:solidFill>
                <a:latin typeface="Calibri" panose="020F0502020204030204"/>
              </a:rPr>
              <a:t>Millennials will represent over half of all mortgages in 2020 (Realtor.com)</a:t>
            </a:r>
          </a:p>
          <a:p>
            <a:pPr marL="201717" indent="-201717">
              <a:buFont typeface="Arial" panose="020B0604020202020204" pitchFamily="34" charset="0"/>
              <a:buChar char="•"/>
            </a:pPr>
            <a:r>
              <a:rPr lang="en-US" sz="2118" dirty="0">
                <a:solidFill>
                  <a:prstClr val="black"/>
                </a:solidFill>
                <a:latin typeface="Calibri" panose="020F0502020204030204"/>
              </a:rPr>
              <a:t>Largest Group of Millennials (4.8 million born in 1990) are turning 30</a:t>
            </a:r>
          </a:p>
          <a:p>
            <a:pPr marL="201717" indent="-201717">
              <a:buFont typeface="Arial" panose="020B0604020202020204" pitchFamily="34" charset="0"/>
              <a:buChar char="•"/>
            </a:pPr>
            <a:r>
              <a:rPr lang="en-US" sz="2118" dirty="0">
                <a:solidFill>
                  <a:prstClr val="black"/>
                </a:solidFill>
                <a:latin typeface="Calibri" panose="020F0502020204030204"/>
              </a:rPr>
              <a:t>Baby Boomers are largest buyer segment for Metro Atlanta (</a:t>
            </a:r>
            <a:r>
              <a:rPr lang="en-US" sz="2118" dirty="0" err="1">
                <a:solidFill>
                  <a:prstClr val="black"/>
                </a:solidFill>
                <a:latin typeface="Calibri" panose="020F0502020204030204"/>
              </a:rPr>
              <a:t>marketNsight</a:t>
            </a:r>
            <a:r>
              <a:rPr lang="en-US" sz="2118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sz="1765" dirty="0"/>
          </a:p>
        </p:txBody>
      </p:sp>
    </p:spTree>
    <p:extLst>
      <p:ext uri="{BB962C8B-B14F-4D97-AF65-F5344CB8AC3E}">
        <p14:creationId xmlns:p14="http://schemas.microsoft.com/office/powerpoint/2010/main" val="53807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E047DB0-8C1C-DB45-BB36-242181143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0" y="575497"/>
            <a:ext cx="8130298" cy="6282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DEF87-F335-4DB5-B4EC-B7411902EF8E}"/>
              </a:ext>
            </a:extLst>
          </p:cNvPr>
          <p:cNvSpPr txBox="1"/>
          <p:nvPr/>
        </p:nvSpPr>
        <p:spPr>
          <a:xfrm>
            <a:off x="67234" y="207327"/>
            <a:ext cx="900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Average Economic Impact of One Home Sale by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51072-4B74-4A93-A704-97481AD15D47}"/>
              </a:ext>
            </a:extLst>
          </p:cNvPr>
          <p:cNvSpPr txBox="1"/>
          <p:nvPr/>
        </p:nvSpPr>
        <p:spPr>
          <a:xfrm>
            <a:off x="8210374" y="6366767"/>
            <a:ext cx="555182" cy="283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1456928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0A2D1-E4E0-4528-A4AC-709379D91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115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3724E9D-E775-47DA-B3DA-99EED079D60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538BA1-F628-463A-AF64-1505671BBA6D}"/>
              </a:ext>
            </a:extLst>
          </p:cNvPr>
          <p:cNvSpPr txBox="1"/>
          <p:nvPr/>
        </p:nvSpPr>
        <p:spPr>
          <a:xfrm>
            <a:off x="438857" y="420364"/>
            <a:ext cx="4102321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April Survey </a:t>
            </a:r>
          </a:p>
          <a:p>
            <a:endParaRPr lang="en-US" sz="1000" u="sng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D8700"/>
                </a:solidFill>
              </a:rPr>
              <a:t>What they said they need in their next home:</a:t>
            </a:r>
          </a:p>
          <a:p>
            <a:endParaRPr lang="en-US" sz="7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More interior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More outdoor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Updated kitchen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Better technology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108748-CE0D-413E-8FF1-225150E90E61}"/>
              </a:ext>
            </a:extLst>
          </p:cNvPr>
          <p:cNvSpPr txBox="1"/>
          <p:nvPr/>
        </p:nvSpPr>
        <p:spPr>
          <a:xfrm>
            <a:off x="5041679" y="420364"/>
            <a:ext cx="4102321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July Survey </a:t>
            </a:r>
          </a:p>
          <a:p>
            <a:endParaRPr lang="en-US" sz="1000" u="sng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D8700"/>
                </a:solidFill>
              </a:rPr>
              <a:t>Top 4 reasons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D8700"/>
                </a:solidFill>
              </a:rPr>
              <a:t>people are actually moving:</a:t>
            </a:r>
          </a:p>
          <a:p>
            <a:endParaRPr lang="en-US" sz="7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1. More interior space</a:t>
            </a:r>
          </a:p>
          <a:p>
            <a:r>
              <a:rPr lang="en-US" sz="3600" dirty="0">
                <a:solidFill>
                  <a:schemeClr val="bg1"/>
                </a:solidFill>
              </a:rPr>
              <a:t>2. Desire to own </a:t>
            </a:r>
          </a:p>
          <a:p>
            <a:r>
              <a:rPr lang="en-US" sz="3600" dirty="0">
                <a:solidFill>
                  <a:schemeClr val="bg1"/>
                </a:solidFill>
              </a:rPr>
              <a:t>3. Move from city        to suburbs</a:t>
            </a:r>
          </a:p>
          <a:p>
            <a:r>
              <a:rPr lang="en-US" sz="3600" dirty="0">
                <a:solidFill>
                  <a:schemeClr val="bg1"/>
                </a:solidFill>
              </a:rPr>
              <a:t>4. More outdoor</a:t>
            </a:r>
            <a:r>
              <a:rPr lang="en-US" sz="4000" dirty="0">
                <a:solidFill>
                  <a:schemeClr val="bg1"/>
                </a:solidFill>
              </a:rPr>
              <a:t> space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DDDB57-434D-4170-A2F4-7ED4D50E64B9}"/>
              </a:ext>
            </a:extLst>
          </p:cNvPr>
          <p:cNvCxnSpPr>
            <a:stCxn id="22" idx="0"/>
            <a:endCxn id="22" idx="2"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rgbClr val="FD87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5C7F22-F5B8-D54D-8682-89F682A023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2DD9A0-80CE-4C35-9C0B-AFFD0741274A}"/>
              </a:ext>
            </a:extLst>
          </p:cNvPr>
          <p:cNvGraphicFramePr/>
          <p:nvPr/>
        </p:nvGraphicFramePr>
        <p:xfrm>
          <a:off x="344774" y="289919"/>
          <a:ext cx="8304551" cy="106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2C47CF7-9656-4825-9909-65D4152863A2}"/>
              </a:ext>
            </a:extLst>
          </p:cNvPr>
          <p:cNvSpPr/>
          <p:nvPr/>
        </p:nvSpPr>
        <p:spPr>
          <a:xfrm>
            <a:off x="0" y="28991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U.S. Homeownership % Rates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05AB8C4-5B7E-4DD9-A706-D52F9A63F840}"/>
              </a:ext>
            </a:extLst>
          </p:cNvPr>
          <p:cNvGraphicFramePr/>
          <p:nvPr>
            <p:extLst/>
          </p:nvPr>
        </p:nvGraphicFramePr>
        <p:xfrm>
          <a:off x="344774" y="1350497"/>
          <a:ext cx="8574143" cy="498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3723C6-2EFD-D34F-AA7C-4B2A0892768D}"/>
              </a:ext>
            </a:extLst>
          </p:cNvPr>
          <p:cNvSpPr txBox="1"/>
          <p:nvPr/>
        </p:nvSpPr>
        <p:spPr>
          <a:xfrm>
            <a:off x="344774" y="1051040"/>
            <a:ext cx="1495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6C1DD-4B47-43ED-98F3-673391FB9D3D}"/>
              </a:ext>
            </a:extLst>
          </p:cNvPr>
          <p:cNvSpPr txBox="1"/>
          <p:nvPr/>
        </p:nvSpPr>
        <p:spPr>
          <a:xfrm>
            <a:off x="8010757" y="6474501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</a:p>
        </p:txBody>
      </p:sp>
    </p:spTree>
    <p:extLst>
      <p:ext uri="{BB962C8B-B14F-4D97-AF65-F5344CB8AC3E}">
        <p14:creationId xmlns:p14="http://schemas.microsoft.com/office/powerpoint/2010/main" val="131250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D4350F-F790-7C4F-92ED-5CFE95F9BAA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E67BC-D3B9-4D73-B514-C4C067DE5F27}"/>
              </a:ext>
            </a:extLst>
          </p:cNvPr>
          <p:cNvSpPr txBox="1"/>
          <p:nvPr/>
        </p:nvSpPr>
        <p:spPr>
          <a:xfrm>
            <a:off x="8010757" y="6474501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7C026A-C6F6-4066-B479-8B6DCC5C37C0}"/>
              </a:ext>
            </a:extLst>
          </p:cNvPr>
          <p:cNvGraphicFramePr/>
          <p:nvPr>
            <p:extLst/>
          </p:nvPr>
        </p:nvGraphicFramePr>
        <p:xfrm>
          <a:off x="205438" y="1280160"/>
          <a:ext cx="8733124" cy="519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1DA4A69-CD5B-469C-8BDB-8C9AB713548C}"/>
              </a:ext>
            </a:extLst>
          </p:cNvPr>
          <p:cNvGrpSpPr/>
          <p:nvPr/>
        </p:nvGrpSpPr>
        <p:grpSpPr>
          <a:xfrm>
            <a:off x="344774" y="21847"/>
            <a:ext cx="8304551" cy="1390701"/>
            <a:chOff x="344774" y="289918"/>
            <a:chExt cx="8304551" cy="1390701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8D2DD9A0-80CE-4C35-9C0B-AFFD0741274A}"/>
                </a:ext>
              </a:extLst>
            </p:cNvPr>
            <p:cNvGraphicFramePr/>
            <p:nvPr>
              <p:extLst/>
            </p:nvPr>
          </p:nvGraphicFramePr>
          <p:xfrm>
            <a:off x="344774" y="289919"/>
            <a:ext cx="8304551" cy="10605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C47CF7-9656-4825-9909-65D4152863A2}"/>
                </a:ext>
              </a:extLst>
            </p:cNvPr>
            <p:cNvSpPr/>
            <p:nvPr/>
          </p:nvSpPr>
          <p:spPr>
            <a:xfrm>
              <a:off x="344774" y="289918"/>
              <a:ext cx="818462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Homeownership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Rates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E7C210-BD66-40E7-9EF8-9B9957C889FF}"/>
                </a:ext>
              </a:extLst>
            </p:cNvPr>
            <p:cNvSpPr txBox="1"/>
            <p:nvPr/>
          </p:nvSpPr>
          <p:spPr>
            <a:xfrm>
              <a:off x="371861" y="1218954"/>
              <a:ext cx="4092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U.S. Percentage Last 4 Quarters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80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5ECF7E-B4B9-454B-9492-449686030F7A}"/>
              </a:ext>
            </a:extLst>
          </p:cNvPr>
          <p:cNvSpPr/>
          <p:nvPr/>
        </p:nvSpPr>
        <p:spPr>
          <a:xfrm>
            <a:off x="0" y="0"/>
            <a:ext cx="9144000" cy="5902504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2B45A-E2A9-45A9-9CF6-D28F2C847390}"/>
              </a:ext>
            </a:extLst>
          </p:cNvPr>
          <p:cNvSpPr txBox="1"/>
          <p:nvPr/>
        </p:nvSpPr>
        <p:spPr>
          <a:xfrm>
            <a:off x="468034" y="387994"/>
            <a:ext cx="83379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7200" dirty="0">
                <a:solidFill>
                  <a:schemeClr val="bg1"/>
                </a:solidFill>
              </a:rPr>
              <a:t>How does the 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current environment compare to past downturns?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B658D-CD05-4EB6-B150-E2ABEAE14157}"/>
              </a:ext>
            </a:extLst>
          </p:cNvPr>
          <p:cNvSpPr txBox="1"/>
          <p:nvPr/>
        </p:nvSpPr>
        <p:spPr>
          <a:xfrm flipH="1">
            <a:off x="0" y="601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Be smart…be patient…but most of all – Stay Safe</a:t>
            </a:r>
          </a:p>
        </p:txBody>
      </p:sp>
    </p:spTree>
    <p:extLst>
      <p:ext uri="{BB962C8B-B14F-4D97-AF65-F5344CB8AC3E}">
        <p14:creationId xmlns:p14="http://schemas.microsoft.com/office/powerpoint/2010/main" val="357657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97A73B-1FFE-4C8C-BCAE-0BA4F86AB79E}"/>
              </a:ext>
            </a:extLst>
          </p:cNvPr>
          <p:cNvGraphicFramePr/>
          <p:nvPr/>
        </p:nvGraphicFramePr>
        <p:xfrm>
          <a:off x="313679" y="551432"/>
          <a:ext cx="8431305" cy="586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1B16E5-E555-4E5B-A6F9-D7931A757613}"/>
              </a:ext>
            </a:extLst>
          </p:cNvPr>
          <p:cNvSpPr txBox="1"/>
          <p:nvPr/>
        </p:nvSpPr>
        <p:spPr>
          <a:xfrm>
            <a:off x="920053" y="3691838"/>
            <a:ext cx="5192447" cy="1347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4271" dirty="0">
                <a:solidFill>
                  <a:prstClr val="black"/>
                </a:solidFill>
                <a:latin typeface="Calibri"/>
              </a:rPr>
              <a:t>HOME PRICE CHANGE </a:t>
            </a:r>
          </a:p>
          <a:p>
            <a:pPr defTabSz="887553">
              <a:defRPr/>
            </a:pPr>
            <a:r>
              <a:rPr lang="en-US" sz="3883" dirty="0">
                <a:solidFill>
                  <a:prstClr val="black"/>
                </a:solidFill>
                <a:latin typeface="Calibri"/>
              </a:rPr>
              <a:t>During Last 5 Recessions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B06E9-FE58-4207-8E58-29CB1E09DEEC}"/>
              </a:ext>
            </a:extLst>
          </p:cNvPr>
          <p:cNvSpPr txBox="1"/>
          <p:nvPr/>
        </p:nvSpPr>
        <p:spPr>
          <a:xfrm>
            <a:off x="4209852" y="1776889"/>
            <a:ext cx="691215" cy="391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941" dirty="0">
                <a:solidFill>
                  <a:prstClr val="black"/>
                </a:solidFill>
                <a:latin typeface="Calibri"/>
              </a:rPr>
              <a:t>1991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DE45E-6321-42C6-B447-D108711B97FA}"/>
              </a:ext>
            </a:extLst>
          </p:cNvPr>
          <p:cNvSpPr txBox="1"/>
          <p:nvPr/>
        </p:nvSpPr>
        <p:spPr>
          <a:xfrm>
            <a:off x="7330049" y="1776889"/>
            <a:ext cx="691215" cy="391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941" dirty="0">
                <a:solidFill>
                  <a:prstClr val="black"/>
                </a:solidFill>
                <a:latin typeface="Calibri"/>
              </a:rPr>
              <a:t>2008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0B1AD7-D4F0-4744-B3F1-E9A5F8E0A105}"/>
              </a:ext>
            </a:extLst>
          </p:cNvPr>
          <p:cNvSpPr txBox="1"/>
          <p:nvPr/>
        </p:nvSpPr>
        <p:spPr>
          <a:xfrm>
            <a:off x="7954659" y="6418248"/>
            <a:ext cx="790324" cy="45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CoreLogic</a:t>
            </a:r>
          </a:p>
        </p:txBody>
      </p:sp>
    </p:spTree>
    <p:extLst>
      <p:ext uri="{BB962C8B-B14F-4D97-AF65-F5344CB8AC3E}">
        <p14:creationId xmlns:p14="http://schemas.microsoft.com/office/powerpoint/2010/main" val="127028195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2582</Words>
  <Application>Microsoft Office PowerPoint</Application>
  <PresentationFormat>On-screen Show (4:3)</PresentationFormat>
  <Paragraphs>404</Paragraphs>
  <Slides>51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Light</vt:lpstr>
      <vt:lpstr>Calibri Regular</vt:lpstr>
      <vt:lpstr>Open Sans</vt:lpstr>
      <vt:lpstr>Times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Floyd</dc:creator>
  <cp:lastModifiedBy>Tony Floyd</cp:lastModifiedBy>
  <cp:revision>40</cp:revision>
  <dcterms:created xsi:type="dcterms:W3CDTF">2020-04-12T21:28:14Z</dcterms:created>
  <dcterms:modified xsi:type="dcterms:W3CDTF">2020-07-23T21:08:22Z</dcterms:modified>
</cp:coreProperties>
</file>