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9"/>
  </p:notesMasterIdLst>
  <p:sldIdLst>
    <p:sldId id="2333" r:id="rId2"/>
    <p:sldId id="2336" r:id="rId3"/>
    <p:sldId id="2337" r:id="rId4"/>
    <p:sldId id="2338" r:id="rId5"/>
    <p:sldId id="2335" r:id="rId6"/>
    <p:sldId id="2340" r:id="rId7"/>
    <p:sldId id="2341" r:id="rId8"/>
    <p:sldId id="2342" r:id="rId9"/>
    <p:sldId id="2339" r:id="rId10"/>
    <p:sldId id="2343" r:id="rId11"/>
    <p:sldId id="2344" r:id="rId12"/>
    <p:sldId id="2345" r:id="rId13"/>
    <p:sldId id="2346" r:id="rId14"/>
    <p:sldId id="2347" r:id="rId15"/>
    <p:sldId id="2348" r:id="rId16"/>
    <p:sldId id="2349" r:id="rId17"/>
    <p:sldId id="235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221"/>
    <a:srgbClr val="291321"/>
    <a:srgbClr val="360D2D"/>
    <a:srgbClr val="DBD7D4"/>
    <a:srgbClr val="D7D8D7"/>
    <a:srgbClr val="6A186A"/>
    <a:srgbClr val="E3E7E4"/>
    <a:srgbClr val="ED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1"/>
    <p:restoredTop sz="90495"/>
  </p:normalViewPr>
  <p:slideViewPr>
    <p:cSldViewPr snapToGrid="0" snapToObjects="1">
      <p:cViewPr varScale="1">
        <p:scale>
          <a:sx n="98" d="100"/>
          <a:sy n="98" d="100"/>
        </p:scale>
        <p:origin x="200" y="680"/>
      </p:cViewPr>
      <p:guideLst/>
    </p:cSldViewPr>
  </p:slideViewPr>
  <p:notesTextViewPr>
    <p:cViewPr>
      <p:scale>
        <a:sx n="40" d="100"/>
        <a:sy n="4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7428392514183"/>
          <c:y val="9.492632160150942E-2"/>
          <c:w val="0.8615958920348904"/>
          <c:h val="0.702127659574468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Prior Year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363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Sheet1!$B$1:$AG$1</c:f>
              <c:strCache>
                <c:ptCount val="3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Sept</c:v>
                </c:pt>
                <c:pt idx="21">
                  <c:v>Oct</c:v>
                </c:pt>
                <c:pt idx="22">
                  <c:v>Nov</c:v>
                </c:pt>
                <c:pt idx="23">
                  <c:v>Dec</c:v>
                </c:pt>
                <c:pt idx="24">
                  <c:v>Jan</c:v>
                </c:pt>
                <c:pt idx="25">
                  <c:v>Feb</c:v>
                </c:pt>
                <c:pt idx="26">
                  <c:v>Mar</c:v>
                </c:pt>
                <c:pt idx="27">
                  <c:v>Apr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</c:v>
                </c:pt>
              </c:strCache>
            </c:strRef>
          </c:cat>
          <c:val>
            <c:numRef>
              <c:f>Sheet1!$B$2:$AG$2</c:f>
              <c:numCache>
                <c:formatCode>General</c:formatCode>
                <c:ptCount val="32"/>
                <c:pt idx="0">
                  <c:v>6134</c:v>
                </c:pt>
                <c:pt idx="1">
                  <c:v>7103</c:v>
                </c:pt>
                <c:pt idx="2">
                  <c:v>8875</c:v>
                </c:pt>
                <c:pt idx="3">
                  <c:v>8363</c:v>
                </c:pt>
                <c:pt idx="4">
                  <c:v>8698</c:v>
                </c:pt>
                <c:pt idx="5">
                  <c:v>8521</c:v>
                </c:pt>
                <c:pt idx="6">
                  <c:v>8053</c:v>
                </c:pt>
                <c:pt idx="7">
                  <c:v>7962</c:v>
                </c:pt>
                <c:pt idx="8">
                  <c:v>6535</c:v>
                </c:pt>
                <c:pt idx="9">
                  <c:v>7243</c:v>
                </c:pt>
                <c:pt idx="10">
                  <c:v>6297</c:v>
                </c:pt>
                <c:pt idx="11">
                  <c:v>5079</c:v>
                </c:pt>
                <c:pt idx="12">
                  <c:v>6751</c:v>
                </c:pt>
                <c:pt idx="13">
                  <c:v>7145</c:v>
                </c:pt>
                <c:pt idx="14">
                  <c:v>9137</c:v>
                </c:pt>
                <c:pt idx="15">
                  <c:v>9190</c:v>
                </c:pt>
                <c:pt idx="16">
                  <c:v>8847</c:v>
                </c:pt>
                <c:pt idx="17">
                  <c:v>8513</c:v>
                </c:pt>
                <c:pt idx="18">
                  <c:v>7982</c:v>
                </c:pt>
                <c:pt idx="19">
                  <c:v>7996</c:v>
                </c:pt>
                <c:pt idx="20">
                  <c:v>6669</c:v>
                </c:pt>
                <c:pt idx="21">
                  <c:v>6983</c:v>
                </c:pt>
                <c:pt idx="22">
                  <c:v>6472</c:v>
                </c:pt>
                <c:pt idx="23">
                  <c:v>4741</c:v>
                </c:pt>
                <c:pt idx="24">
                  <c:v>6660</c:v>
                </c:pt>
                <c:pt idx="25">
                  <c:v>7277</c:v>
                </c:pt>
                <c:pt idx="26">
                  <c:v>9141</c:v>
                </c:pt>
                <c:pt idx="27">
                  <c:v>9203</c:v>
                </c:pt>
                <c:pt idx="28">
                  <c:v>9476</c:v>
                </c:pt>
                <c:pt idx="29">
                  <c:v>8942</c:v>
                </c:pt>
                <c:pt idx="30">
                  <c:v>8596</c:v>
                </c:pt>
                <c:pt idx="31">
                  <c:v>8339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D6-074F-9F85-B7AD636F4FE9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Current Month</c:v>
                </c:pt>
              </c:strCache>
            </c:strRef>
          </c:tx>
          <c:spPr>
            <a:solidFill>
              <a:srgbClr val="291321"/>
            </a:solidFill>
            <a:ln w="363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Sheet1!$B$1:$AG$1</c:f>
              <c:strCache>
                <c:ptCount val="3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Sept</c:v>
                </c:pt>
                <c:pt idx="21">
                  <c:v>Oct</c:v>
                </c:pt>
                <c:pt idx="22">
                  <c:v>Nov</c:v>
                </c:pt>
                <c:pt idx="23">
                  <c:v>Dec</c:v>
                </c:pt>
                <c:pt idx="24">
                  <c:v>Jan</c:v>
                </c:pt>
                <c:pt idx="25">
                  <c:v>Feb</c:v>
                </c:pt>
                <c:pt idx="26">
                  <c:v>Mar</c:v>
                </c:pt>
                <c:pt idx="27">
                  <c:v>Apr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</c:v>
                </c:pt>
              </c:strCache>
            </c:strRef>
          </c:cat>
          <c:val>
            <c:numRef>
              <c:f>Sheet1!$B$3:$AG$3</c:f>
              <c:numCache>
                <c:formatCode>General</c:formatCode>
                <c:ptCount val="32"/>
                <c:pt idx="0">
                  <c:v>6751</c:v>
                </c:pt>
                <c:pt idx="1">
                  <c:v>7145</c:v>
                </c:pt>
                <c:pt idx="2">
                  <c:v>9137</c:v>
                </c:pt>
                <c:pt idx="3">
                  <c:v>9190</c:v>
                </c:pt>
                <c:pt idx="4">
                  <c:v>8847</c:v>
                </c:pt>
                <c:pt idx="5">
                  <c:v>8513</c:v>
                </c:pt>
                <c:pt idx="6">
                  <c:v>7982</c:v>
                </c:pt>
                <c:pt idx="7">
                  <c:v>7996</c:v>
                </c:pt>
                <c:pt idx="8">
                  <c:v>6669</c:v>
                </c:pt>
                <c:pt idx="9">
                  <c:v>6983</c:v>
                </c:pt>
                <c:pt idx="10">
                  <c:v>5659</c:v>
                </c:pt>
                <c:pt idx="11">
                  <c:v>4741</c:v>
                </c:pt>
                <c:pt idx="12">
                  <c:v>6660</c:v>
                </c:pt>
                <c:pt idx="13">
                  <c:v>7277</c:v>
                </c:pt>
                <c:pt idx="14">
                  <c:v>9141</c:v>
                </c:pt>
                <c:pt idx="15">
                  <c:v>9203</c:v>
                </c:pt>
                <c:pt idx="16">
                  <c:v>9476</c:v>
                </c:pt>
                <c:pt idx="17">
                  <c:v>8942</c:v>
                </c:pt>
                <c:pt idx="18">
                  <c:v>8596</c:v>
                </c:pt>
                <c:pt idx="19">
                  <c:v>8339</c:v>
                </c:pt>
                <c:pt idx="20">
                  <c:v>7468</c:v>
                </c:pt>
                <c:pt idx="21">
                  <c:v>7652</c:v>
                </c:pt>
                <c:pt idx="22">
                  <c:v>6621</c:v>
                </c:pt>
                <c:pt idx="23">
                  <c:v>5437</c:v>
                </c:pt>
                <c:pt idx="24">
                  <c:v>7268</c:v>
                </c:pt>
                <c:pt idx="25">
                  <c:v>7925</c:v>
                </c:pt>
                <c:pt idx="26">
                  <c:v>7463</c:v>
                </c:pt>
                <c:pt idx="27">
                  <c:v>6719</c:v>
                </c:pt>
                <c:pt idx="28">
                  <c:v>9906</c:v>
                </c:pt>
                <c:pt idx="29">
                  <c:v>11189</c:v>
                </c:pt>
                <c:pt idx="30">
                  <c:v>10719</c:v>
                </c:pt>
                <c:pt idx="31">
                  <c:v>10619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D6-074F-9F85-B7AD636F4F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5583808"/>
        <c:axId val="1"/>
      </c:barChart>
      <c:catAx>
        <c:axId val="24558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27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5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45583808"/>
        <c:crosses val="autoZero"/>
        <c:crossBetween val="between"/>
      </c:valAx>
      <c:spPr>
        <a:noFill/>
        <a:ln w="725">
          <a:noFill/>
        </a:ln>
      </c:spPr>
    </c:plotArea>
    <c:legend>
      <c:legendPos val="r"/>
      <c:layout>
        <c:manualLayout>
          <c:xMode val="edge"/>
          <c:yMode val="edge"/>
          <c:x val="0.28550493643272262"/>
          <c:y val="0.12806998031742411"/>
          <c:w val="0.20552996175867008"/>
          <c:h val="0.12247120113018145"/>
        </c:manualLayout>
      </c:layout>
      <c:overlay val="0"/>
      <c:spPr>
        <a:solidFill>
          <a:schemeClr val="bg1"/>
        </a:solidFill>
        <a:ln w="91">
          <a:solidFill>
            <a:schemeClr val="tx1"/>
          </a:solidFill>
          <a:prstDash val="solid"/>
        </a:ln>
      </c:spPr>
      <c:txPr>
        <a:bodyPr/>
        <a:lstStyle/>
        <a:p>
          <a:pPr>
            <a:defRPr sz="1790" b="1" i="0" u="none" strike="noStrike" baseline="0">
              <a:solidFill>
                <a:schemeClr val="tx1"/>
              </a:solidFill>
              <a:latin typeface="Times"/>
              <a:ea typeface="Times"/>
              <a:cs typeface="Time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0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27968923418"/>
          <c:y val="8.8379705400982E-2"/>
          <c:w val="0.87569367369589346"/>
          <c:h val="0.71685761047463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91321"/>
            </a:solidFill>
            <a:ln w="746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Sheet1!$B$1:$AG$1</c:f>
              <c:strCache>
                <c:ptCount val="3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Sept</c:v>
                </c:pt>
                <c:pt idx="21">
                  <c:v>Oct</c:v>
                </c:pt>
                <c:pt idx="22">
                  <c:v>Nov</c:v>
                </c:pt>
                <c:pt idx="23">
                  <c:v>Dec</c:v>
                </c:pt>
                <c:pt idx="24">
                  <c:v>Jan</c:v>
                </c:pt>
                <c:pt idx="25">
                  <c:v>Feb</c:v>
                </c:pt>
                <c:pt idx="26">
                  <c:v>Mar</c:v>
                </c:pt>
                <c:pt idx="27">
                  <c:v>Apr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</c:v>
                </c:pt>
              </c:strCache>
            </c:strRef>
          </c:cat>
          <c:val>
            <c:numRef>
              <c:f>Sheet1!$B$2:$AG$2</c:f>
              <c:numCache>
                <c:formatCode>"$"#,##0</c:formatCode>
                <c:ptCount val="32"/>
                <c:pt idx="0">
                  <c:v>276</c:v>
                </c:pt>
                <c:pt idx="1">
                  <c:v>278</c:v>
                </c:pt>
                <c:pt idx="2">
                  <c:v>296</c:v>
                </c:pt>
                <c:pt idx="3">
                  <c:v>303</c:v>
                </c:pt>
                <c:pt idx="4">
                  <c:v>312</c:v>
                </c:pt>
                <c:pt idx="5">
                  <c:v>319</c:v>
                </c:pt>
                <c:pt idx="6">
                  <c:v>309</c:v>
                </c:pt>
                <c:pt idx="7">
                  <c:v>302</c:v>
                </c:pt>
                <c:pt idx="8">
                  <c:v>296</c:v>
                </c:pt>
                <c:pt idx="9">
                  <c:v>297</c:v>
                </c:pt>
                <c:pt idx="10">
                  <c:v>300</c:v>
                </c:pt>
                <c:pt idx="11">
                  <c:v>298</c:v>
                </c:pt>
                <c:pt idx="12">
                  <c:v>292</c:v>
                </c:pt>
                <c:pt idx="13">
                  <c:v>292</c:v>
                </c:pt>
                <c:pt idx="14">
                  <c:v>310</c:v>
                </c:pt>
                <c:pt idx="15">
                  <c:v>320</c:v>
                </c:pt>
                <c:pt idx="16">
                  <c:v>326</c:v>
                </c:pt>
                <c:pt idx="17">
                  <c:v>330</c:v>
                </c:pt>
                <c:pt idx="18">
                  <c:v>323</c:v>
                </c:pt>
                <c:pt idx="19">
                  <c:v>309</c:v>
                </c:pt>
                <c:pt idx="20">
                  <c:v>310</c:v>
                </c:pt>
                <c:pt idx="21">
                  <c:v>305</c:v>
                </c:pt>
                <c:pt idx="22">
                  <c:v>310</c:v>
                </c:pt>
                <c:pt idx="23">
                  <c:v>319</c:v>
                </c:pt>
                <c:pt idx="24">
                  <c:v>304</c:v>
                </c:pt>
                <c:pt idx="25">
                  <c:v>311</c:v>
                </c:pt>
                <c:pt idx="26">
                  <c:v>324</c:v>
                </c:pt>
                <c:pt idx="27">
                  <c:v>329</c:v>
                </c:pt>
                <c:pt idx="28">
                  <c:v>320</c:v>
                </c:pt>
                <c:pt idx="29">
                  <c:v>335</c:v>
                </c:pt>
                <c:pt idx="30">
                  <c:v>350</c:v>
                </c:pt>
                <c:pt idx="31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A0-314B-9FC6-55022ACD02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0987248"/>
        <c:axId val="1"/>
      </c:barChart>
      <c:catAx>
        <c:axId val="250987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8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&quot;$&quot;#,##0" sourceLinked="1"/>
        <c:majorTickMark val="out"/>
        <c:minorTickMark val="none"/>
        <c:tickLblPos val="nextTo"/>
        <c:spPr>
          <a:ln w="1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50987248"/>
        <c:crosses val="autoZero"/>
        <c:crossBetween val="between"/>
      </c:valAx>
      <c:spPr>
        <a:noFill/>
        <a:ln w="149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05763967804623E-3"/>
          <c:y val="8.6743044189852694E-2"/>
          <c:w val="0.99159423603219543"/>
          <c:h val="0.79214402618657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Market</c:v>
                </c:pt>
              </c:strCache>
            </c:strRef>
          </c:tx>
          <c:spPr>
            <a:solidFill>
              <a:srgbClr val="281221"/>
            </a:solidFill>
            <a:ln w="781">
              <a:solidFill>
                <a:schemeClr val="tx1"/>
              </a:solidFill>
              <a:prstDash val="solid"/>
            </a:ln>
          </c:spPr>
          <c:invertIfNegative val="0"/>
          <c:dLbls>
            <c:numFmt formatCode="\$#,##0" sourceLinked="0"/>
            <c:spPr>
              <a:noFill/>
              <a:ln w="156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Sheet1!$B$1:$P$1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Sheet1!$B$2:$P$2</c:f>
              <c:numCache>
                <c:formatCode>General</c:formatCode>
                <c:ptCount val="15"/>
                <c:pt idx="0">
                  <c:v>261</c:v>
                </c:pt>
                <c:pt idx="1">
                  <c:v>268</c:v>
                </c:pt>
                <c:pt idx="2">
                  <c:v>209</c:v>
                </c:pt>
                <c:pt idx="3">
                  <c:v>189</c:v>
                </c:pt>
                <c:pt idx="4">
                  <c:v>190</c:v>
                </c:pt>
                <c:pt idx="5">
                  <c:v>176</c:v>
                </c:pt>
                <c:pt idx="6">
                  <c:v>183</c:v>
                </c:pt>
                <c:pt idx="7">
                  <c:v>229</c:v>
                </c:pt>
                <c:pt idx="8">
                  <c:v>250</c:v>
                </c:pt>
                <c:pt idx="9">
                  <c:v>266</c:v>
                </c:pt>
                <c:pt idx="10">
                  <c:v>276</c:v>
                </c:pt>
                <c:pt idx="11">
                  <c:v>289</c:v>
                </c:pt>
                <c:pt idx="12">
                  <c:v>307</c:v>
                </c:pt>
                <c:pt idx="13">
                  <c:v>312</c:v>
                </c:pt>
                <c:pt idx="14">
                  <c:v>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BB-864E-B326-77BFD2820C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2182840"/>
        <c:axId val="1"/>
      </c:barChart>
      <c:catAx>
        <c:axId val="262182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\$#,##0" sourceLinked="0"/>
        <c:majorTickMark val="out"/>
        <c:minorTickMark val="none"/>
        <c:tickLblPos val="nextTo"/>
        <c:crossAx val="262182840"/>
        <c:crosses val="autoZero"/>
        <c:crossBetween val="between"/>
      </c:valAx>
      <c:spPr>
        <a:noFill/>
        <a:ln w="156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5189365755135E-2"/>
          <c:y val="8.8379705400982E-2"/>
          <c:w val="0.90265288806395882"/>
          <c:h val="0.70049099836333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800080"/>
            </a:solidFill>
            <a:ln w="753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Sheet1!$B$1:$DU$1</c:f>
              <c:strCache>
                <c:ptCount val="124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June</c:v>
                </c:pt>
                <c:pt idx="18">
                  <c:v>July</c:v>
                </c:pt>
                <c:pt idx="19">
                  <c:v>Aug</c:v>
                </c:pt>
                <c:pt idx="20">
                  <c:v>Sept</c:v>
                </c:pt>
                <c:pt idx="21">
                  <c:v>Oct</c:v>
                </c:pt>
                <c:pt idx="22">
                  <c:v>Nov</c:v>
                </c:pt>
                <c:pt idx="23">
                  <c:v>Dec</c:v>
                </c:pt>
                <c:pt idx="24">
                  <c:v>Jan</c:v>
                </c:pt>
                <c:pt idx="25">
                  <c:v>Feb</c:v>
                </c:pt>
                <c:pt idx="26">
                  <c:v>Mar</c:v>
                </c:pt>
                <c:pt idx="27">
                  <c:v>Apr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</c:v>
                </c:pt>
                <c:pt idx="32">
                  <c:v>Sept</c:v>
                </c:pt>
                <c:pt idx="33">
                  <c:v>Oct</c:v>
                </c:pt>
                <c:pt idx="34">
                  <c:v>Nov</c:v>
                </c:pt>
                <c:pt idx="35">
                  <c:v>Dec</c:v>
                </c:pt>
                <c:pt idx="36">
                  <c:v>Jan</c:v>
                </c:pt>
                <c:pt idx="37">
                  <c:v>Feb</c:v>
                </c:pt>
                <c:pt idx="38">
                  <c:v>Mar</c:v>
                </c:pt>
                <c:pt idx="39">
                  <c:v>Apr</c:v>
                </c:pt>
                <c:pt idx="40">
                  <c:v>May</c:v>
                </c:pt>
                <c:pt idx="41">
                  <c:v>Jun</c:v>
                </c:pt>
                <c:pt idx="42">
                  <c:v>Jul</c:v>
                </c:pt>
                <c:pt idx="43">
                  <c:v>Aug</c:v>
                </c:pt>
                <c:pt idx="44">
                  <c:v>Sept</c:v>
                </c:pt>
                <c:pt idx="45">
                  <c:v>October</c:v>
                </c:pt>
                <c:pt idx="46">
                  <c:v>Nov</c:v>
                </c:pt>
                <c:pt idx="47">
                  <c:v>Dec</c:v>
                </c:pt>
                <c:pt idx="48">
                  <c:v>Jan</c:v>
                </c:pt>
                <c:pt idx="49">
                  <c:v>Feb</c:v>
                </c:pt>
                <c:pt idx="50">
                  <c:v>Mar</c:v>
                </c:pt>
                <c:pt idx="51">
                  <c:v>Apr</c:v>
                </c:pt>
                <c:pt idx="52">
                  <c:v>May</c:v>
                </c:pt>
                <c:pt idx="53">
                  <c:v>June</c:v>
                </c:pt>
                <c:pt idx="54">
                  <c:v>July</c:v>
                </c:pt>
                <c:pt idx="55">
                  <c:v>Aug</c:v>
                </c:pt>
                <c:pt idx="56">
                  <c:v>Sept</c:v>
                </c:pt>
                <c:pt idx="57">
                  <c:v>Oct</c:v>
                </c:pt>
                <c:pt idx="58">
                  <c:v>Nov</c:v>
                </c:pt>
                <c:pt idx="59">
                  <c:v>Dec</c:v>
                </c:pt>
                <c:pt idx="60">
                  <c:v>Jan</c:v>
                </c:pt>
                <c:pt idx="61">
                  <c:v>Feb</c:v>
                </c:pt>
                <c:pt idx="62">
                  <c:v>Mar</c:v>
                </c:pt>
                <c:pt idx="63">
                  <c:v>Apr</c:v>
                </c:pt>
                <c:pt idx="64">
                  <c:v>May</c:v>
                </c:pt>
                <c:pt idx="65">
                  <c:v>Jun</c:v>
                </c:pt>
                <c:pt idx="66">
                  <c:v>Jul</c:v>
                </c:pt>
                <c:pt idx="67">
                  <c:v>Aug</c:v>
                </c:pt>
                <c:pt idx="68">
                  <c:v>Sept</c:v>
                </c:pt>
                <c:pt idx="69">
                  <c:v>Oct</c:v>
                </c:pt>
                <c:pt idx="70">
                  <c:v>Nov</c:v>
                </c:pt>
                <c:pt idx="71">
                  <c:v>Dec</c:v>
                </c:pt>
                <c:pt idx="72">
                  <c:v>Jan</c:v>
                </c:pt>
                <c:pt idx="73">
                  <c:v>Feb</c:v>
                </c:pt>
                <c:pt idx="74">
                  <c:v>Mar</c:v>
                </c:pt>
                <c:pt idx="75">
                  <c:v>Apr</c:v>
                </c:pt>
                <c:pt idx="76">
                  <c:v>May</c:v>
                </c:pt>
                <c:pt idx="77">
                  <c:v>June</c:v>
                </c:pt>
                <c:pt idx="78">
                  <c:v>July</c:v>
                </c:pt>
                <c:pt idx="79">
                  <c:v>Aug</c:v>
                </c:pt>
                <c:pt idx="80">
                  <c:v>Sept</c:v>
                </c:pt>
                <c:pt idx="81">
                  <c:v>Oct</c:v>
                </c:pt>
                <c:pt idx="82">
                  <c:v>Nov</c:v>
                </c:pt>
                <c:pt idx="83">
                  <c:v>Dec</c:v>
                </c:pt>
                <c:pt idx="84">
                  <c:v>Jan</c:v>
                </c:pt>
                <c:pt idx="85">
                  <c:v>Feb</c:v>
                </c:pt>
                <c:pt idx="86">
                  <c:v>Mar</c:v>
                </c:pt>
                <c:pt idx="87">
                  <c:v>April</c:v>
                </c:pt>
                <c:pt idx="88">
                  <c:v>May</c:v>
                </c:pt>
                <c:pt idx="89">
                  <c:v>June</c:v>
                </c:pt>
                <c:pt idx="90">
                  <c:v>July</c:v>
                </c:pt>
                <c:pt idx="91">
                  <c:v>Aug</c:v>
                </c:pt>
                <c:pt idx="92">
                  <c:v>Sept</c:v>
                </c:pt>
                <c:pt idx="93">
                  <c:v>Oct</c:v>
                </c:pt>
                <c:pt idx="94">
                  <c:v>Nov</c:v>
                </c:pt>
                <c:pt idx="95">
                  <c:v>Dec</c:v>
                </c:pt>
                <c:pt idx="96">
                  <c:v>Jan</c:v>
                </c:pt>
                <c:pt idx="97">
                  <c:v>Feb</c:v>
                </c:pt>
                <c:pt idx="98">
                  <c:v>Mar</c:v>
                </c:pt>
                <c:pt idx="99">
                  <c:v>Apr</c:v>
                </c:pt>
                <c:pt idx="100">
                  <c:v>May</c:v>
                </c:pt>
                <c:pt idx="101">
                  <c:v>June</c:v>
                </c:pt>
                <c:pt idx="102">
                  <c:v>July</c:v>
                </c:pt>
                <c:pt idx="103">
                  <c:v>Aug</c:v>
                </c:pt>
                <c:pt idx="104">
                  <c:v>Sept</c:v>
                </c:pt>
                <c:pt idx="105">
                  <c:v>Oct</c:v>
                </c:pt>
                <c:pt idx="106">
                  <c:v>Nov</c:v>
                </c:pt>
                <c:pt idx="107">
                  <c:v>Dec</c:v>
                </c:pt>
                <c:pt idx="108">
                  <c:v>Jan</c:v>
                </c:pt>
                <c:pt idx="109">
                  <c:v>Feb</c:v>
                </c:pt>
                <c:pt idx="110">
                  <c:v>Mar</c:v>
                </c:pt>
                <c:pt idx="111">
                  <c:v>Apr</c:v>
                </c:pt>
                <c:pt idx="112">
                  <c:v>May</c:v>
                </c:pt>
                <c:pt idx="113">
                  <c:v>Jun</c:v>
                </c:pt>
                <c:pt idx="114">
                  <c:v>Jul</c:v>
                </c:pt>
                <c:pt idx="115">
                  <c:v>Aug</c:v>
                </c:pt>
                <c:pt idx="116">
                  <c:v>Sept</c:v>
                </c:pt>
                <c:pt idx="117">
                  <c:v>Oct</c:v>
                </c:pt>
                <c:pt idx="118">
                  <c:v>Nov</c:v>
                </c:pt>
                <c:pt idx="119">
                  <c:v>Dec</c:v>
                </c:pt>
                <c:pt idx="120">
                  <c:v>Jan</c:v>
                </c:pt>
                <c:pt idx="121">
                  <c:v>Feb</c:v>
                </c:pt>
                <c:pt idx="122">
                  <c:v>Mar</c:v>
                </c:pt>
                <c:pt idx="123">
                  <c:v>Apr</c:v>
                </c:pt>
              </c:strCache>
            </c:strRef>
          </c:cat>
          <c:val>
            <c:numRef>
              <c:f>Sheet1!$B$2:$DU$2</c:f>
              <c:numCache>
                <c:formatCode>General</c:formatCode>
                <c:ptCount val="124"/>
                <c:pt idx="0">
                  <c:v>109.68674</c:v>
                </c:pt>
                <c:pt idx="1">
                  <c:v>105.65</c:v>
                </c:pt>
                <c:pt idx="2">
                  <c:v>103.73</c:v>
                </c:pt>
                <c:pt idx="3">
                  <c:v>105.69</c:v>
                </c:pt>
                <c:pt idx="4">
                  <c:v>107.86</c:v>
                </c:pt>
                <c:pt idx="5">
                  <c:v>109.72</c:v>
                </c:pt>
                <c:pt idx="6">
                  <c:v>110.02</c:v>
                </c:pt>
                <c:pt idx="7">
                  <c:v>108.95</c:v>
                </c:pt>
                <c:pt idx="8">
                  <c:v>106.39</c:v>
                </c:pt>
                <c:pt idx="9">
                  <c:v>103.3</c:v>
                </c:pt>
                <c:pt idx="10">
                  <c:v>100.8</c:v>
                </c:pt>
                <c:pt idx="11">
                  <c:v>100.06</c:v>
                </c:pt>
                <c:pt idx="12">
                  <c:v>100.33</c:v>
                </c:pt>
                <c:pt idx="13">
                  <c:v>100.68</c:v>
                </c:pt>
                <c:pt idx="14">
                  <c:v>100.33</c:v>
                </c:pt>
                <c:pt idx="15">
                  <c:v>101.81</c:v>
                </c:pt>
                <c:pt idx="16">
                  <c:v>102.8</c:v>
                </c:pt>
                <c:pt idx="17">
                  <c:v>104.32</c:v>
                </c:pt>
                <c:pt idx="18">
                  <c:v>104.55</c:v>
                </c:pt>
                <c:pt idx="19">
                  <c:v>102.04</c:v>
                </c:pt>
                <c:pt idx="20">
                  <c:v>95.99</c:v>
                </c:pt>
                <c:pt idx="21">
                  <c:v>91.21</c:v>
                </c:pt>
                <c:pt idx="22">
                  <c:v>88.93</c:v>
                </c:pt>
                <c:pt idx="23">
                  <c:v>87.3</c:v>
                </c:pt>
                <c:pt idx="24">
                  <c:v>85.44</c:v>
                </c:pt>
                <c:pt idx="25">
                  <c:v>83.27</c:v>
                </c:pt>
                <c:pt idx="26">
                  <c:v>82.54</c:v>
                </c:pt>
                <c:pt idx="27">
                  <c:v>84.48</c:v>
                </c:pt>
                <c:pt idx="28">
                  <c:v>87.87</c:v>
                </c:pt>
                <c:pt idx="29">
                  <c:v>91.75</c:v>
                </c:pt>
                <c:pt idx="30">
                  <c:v>94.15</c:v>
                </c:pt>
                <c:pt idx="31">
                  <c:v>95.8</c:v>
                </c:pt>
                <c:pt idx="32">
                  <c:v>96.06</c:v>
                </c:pt>
                <c:pt idx="33">
                  <c:v>95.6</c:v>
                </c:pt>
                <c:pt idx="34">
                  <c:v>95.68</c:v>
                </c:pt>
                <c:pt idx="35">
                  <c:v>95.95</c:v>
                </c:pt>
                <c:pt idx="36">
                  <c:v>96.98</c:v>
                </c:pt>
                <c:pt idx="37">
                  <c:v>97.01</c:v>
                </c:pt>
                <c:pt idx="38">
                  <c:v>98.29</c:v>
                </c:pt>
                <c:pt idx="39">
                  <c:v>102.06</c:v>
                </c:pt>
                <c:pt idx="40">
                  <c:v>105.56</c:v>
                </c:pt>
                <c:pt idx="41">
                  <c:v>109.15</c:v>
                </c:pt>
                <c:pt idx="42">
                  <c:v>111.54</c:v>
                </c:pt>
                <c:pt idx="43">
                  <c:v>113.47</c:v>
                </c:pt>
                <c:pt idx="44">
                  <c:v>113.99</c:v>
                </c:pt>
                <c:pt idx="45">
                  <c:v>113.72</c:v>
                </c:pt>
                <c:pt idx="46">
                  <c:v>113.37</c:v>
                </c:pt>
                <c:pt idx="47">
                  <c:v>113.35</c:v>
                </c:pt>
                <c:pt idx="48">
                  <c:v>113.23</c:v>
                </c:pt>
                <c:pt idx="49">
                  <c:v>112.6</c:v>
                </c:pt>
                <c:pt idx="50">
                  <c:v>113.72</c:v>
                </c:pt>
                <c:pt idx="51">
                  <c:v>115.89</c:v>
                </c:pt>
                <c:pt idx="52">
                  <c:v>117.25</c:v>
                </c:pt>
                <c:pt idx="53">
                  <c:v>118.43</c:v>
                </c:pt>
                <c:pt idx="54">
                  <c:v>118.97</c:v>
                </c:pt>
                <c:pt idx="55">
                  <c:v>119.89</c:v>
                </c:pt>
                <c:pt idx="56">
                  <c:v>119.03</c:v>
                </c:pt>
                <c:pt idx="57">
                  <c:v>118.74</c:v>
                </c:pt>
                <c:pt idx="58">
                  <c:v>118.93</c:v>
                </c:pt>
                <c:pt idx="59">
                  <c:v>119.1</c:v>
                </c:pt>
                <c:pt idx="60">
                  <c:v>118.79</c:v>
                </c:pt>
                <c:pt idx="61">
                  <c:v>118.85</c:v>
                </c:pt>
                <c:pt idx="62">
                  <c:v>119.89</c:v>
                </c:pt>
                <c:pt idx="63">
                  <c:v>121.48</c:v>
                </c:pt>
                <c:pt idx="64">
                  <c:v>123.2</c:v>
                </c:pt>
                <c:pt idx="65">
                  <c:v>124.86</c:v>
                </c:pt>
                <c:pt idx="66">
                  <c:v>125.88</c:v>
                </c:pt>
                <c:pt idx="67">
                  <c:v>126.21</c:v>
                </c:pt>
                <c:pt idx="68">
                  <c:v>126.32</c:v>
                </c:pt>
                <c:pt idx="69">
                  <c:v>126.03</c:v>
                </c:pt>
                <c:pt idx="70">
                  <c:v>125.72</c:v>
                </c:pt>
                <c:pt idx="71">
                  <c:v>125.61</c:v>
                </c:pt>
                <c:pt idx="72">
                  <c:v>125.7</c:v>
                </c:pt>
                <c:pt idx="73">
                  <c:v>127</c:v>
                </c:pt>
                <c:pt idx="74">
                  <c:v>127.76</c:v>
                </c:pt>
                <c:pt idx="75">
                  <c:v>129.37</c:v>
                </c:pt>
                <c:pt idx="76">
                  <c:v>130.97</c:v>
                </c:pt>
                <c:pt idx="77">
                  <c:v>131.96</c:v>
                </c:pt>
                <c:pt idx="78">
                  <c:v>132.41999999999999</c:v>
                </c:pt>
                <c:pt idx="79">
                  <c:v>132.78</c:v>
                </c:pt>
                <c:pt idx="80">
                  <c:v>132.99</c:v>
                </c:pt>
                <c:pt idx="81">
                  <c:v>133.34</c:v>
                </c:pt>
                <c:pt idx="82">
                  <c:v>133.22999999999999</c:v>
                </c:pt>
                <c:pt idx="83">
                  <c:v>133.36000000000001</c:v>
                </c:pt>
                <c:pt idx="84">
                  <c:v>132.85</c:v>
                </c:pt>
                <c:pt idx="85">
                  <c:v>133.4</c:v>
                </c:pt>
                <c:pt idx="86">
                  <c:v>134.91</c:v>
                </c:pt>
                <c:pt idx="87">
                  <c:v>136.87</c:v>
                </c:pt>
                <c:pt idx="88">
                  <c:v>138.1</c:v>
                </c:pt>
                <c:pt idx="89">
                  <c:v>139</c:v>
                </c:pt>
                <c:pt idx="90">
                  <c:v>139.52000000000001</c:v>
                </c:pt>
                <c:pt idx="91">
                  <c:v>139.91999999999999</c:v>
                </c:pt>
                <c:pt idx="92">
                  <c:v>140.12</c:v>
                </c:pt>
                <c:pt idx="93">
                  <c:v>140.06</c:v>
                </c:pt>
                <c:pt idx="94">
                  <c:v>140.16</c:v>
                </c:pt>
                <c:pt idx="95">
                  <c:v>140.53</c:v>
                </c:pt>
                <c:pt idx="96">
                  <c:v>141.49</c:v>
                </c:pt>
                <c:pt idx="97">
                  <c:v>142.04</c:v>
                </c:pt>
                <c:pt idx="98">
                  <c:v>143.22</c:v>
                </c:pt>
                <c:pt idx="99">
                  <c:v>144.38999999999999</c:v>
                </c:pt>
                <c:pt idx="100">
                  <c:v>145.85</c:v>
                </c:pt>
                <c:pt idx="101">
                  <c:v>146.82</c:v>
                </c:pt>
                <c:pt idx="102">
                  <c:v>147.56</c:v>
                </c:pt>
                <c:pt idx="103">
                  <c:v>147.97999999999999</c:v>
                </c:pt>
                <c:pt idx="104">
                  <c:v>148.22999999999999</c:v>
                </c:pt>
                <c:pt idx="105">
                  <c:v>148.46</c:v>
                </c:pt>
                <c:pt idx="106">
                  <c:v>148.71</c:v>
                </c:pt>
                <c:pt idx="107">
                  <c:v>148.74</c:v>
                </c:pt>
                <c:pt idx="108">
                  <c:v>148.4</c:v>
                </c:pt>
                <c:pt idx="109">
                  <c:v>148.9</c:v>
                </c:pt>
                <c:pt idx="110">
                  <c:v>149.97999999999999</c:v>
                </c:pt>
                <c:pt idx="111">
                  <c:v>151.44999999999999</c:v>
                </c:pt>
                <c:pt idx="112">
                  <c:v>152.68</c:v>
                </c:pt>
                <c:pt idx="113">
                  <c:v>153.31</c:v>
                </c:pt>
                <c:pt idx="114">
                  <c:v>153.44999999999999</c:v>
                </c:pt>
                <c:pt idx="115">
                  <c:v>153.81</c:v>
                </c:pt>
                <c:pt idx="116">
                  <c:v>154.01</c:v>
                </c:pt>
                <c:pt idx="117">
                  <c:v>154.58000000000001</c:v>
                </c:pt>
                <c:pt idx="118">
                  <c:v>154.94</c:v>
                </c:pt>
                <c:pt idx="119">
                  <c:v>154.80000000000001</c:v>
                </c:pt>
                <c:pt idx="120">
                  <c:v>155.03</c:v>
                </c:pt>
                <c:pt idx="121">
                  <c:v>155.77000000000001</c:v>
                </c:pt>
                <c:pt idx="122">
                  <c:v>157.30000000000001</c:v>
                </c:pt>
                <c:pt idx="123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6C-E84D-86F5-8796096E15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3356048"/>
        <c:axId val="1"/>
      </c:barChart>
      <c:catAx>
        <c:axId val="23335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88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At val="70"/>
        <c:auto val="1"/>
        <c:lblAlgn val="ctr"/>
        <c:lblOffset val="100"/>
        <c:tickLblSkip val="6"/>
        <c:tickMarkSkip val="1"/>
        <c:noMultiLvlLbl val="0"/>
      </c:catAx>
      <c:valAx>
        <c:axId val="1"/>
        <c:scaling>
          <c:orientation val="minMax"/>
          <c:max val="158"/>
          <c:min val="70"/>
        </c:scaling>
        <c:delete val="0"/>
        <c:axPos val="l"/>
        <c:numFmt formatCode="#,##0.00" sourceLinked="0"/>
        <c:majorTickMark val="out"/>
        <c:minorTickMark val="none"/>
        <c:tickLblPos val="nextTo"/>
        <c:spPr>
          <a:ln w="18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33356048"/>
        <c:crosses val="autoZero"/>
        <c:crossBetween val="between"/>
      </c:valAx>
      <c:spPr>
        <a:noFill/>
        <a:ln w="15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6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62849982452417E-2"/>
          <c:y val="9.2227208153877385E-3"/>
          <c:w val="0.94285370753236852"/>
          <c:h val="0.76163593801389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360D2D"/>
            </a:solidFill>
            <a:ln w="783">
              <a:solidFill>
                <a:schemeClr val="tx1"/>
              </a:solidFill>
              <a:prstDash val="solid"/>
            </a:ln>
          </c:spPr>
          <c:invertIfNegative val="0"/>
          <c:dPt>
            <c:idx val="13"/>
            <c:invertIfNegative val="0"/>
            <c:bubble3D val="0"/>
            <c:spPr>
              <a:solidFill>
                <a:srgbClr val="FF0000"/>
              </a:solidFill>
              <a:ln w="78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1D1-784F-9A46-AC08BA176809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 w="78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1D1-784F-9A46-AC08BA176809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 w="78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1D1-784F-9A46-AC08BA176809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78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71D1-784F-9A46-AC08BA176809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 w="78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1D1-784F-9A46-AC08BA176809}"/>
              </c:ext>
            </c:extLst>
          </c:dPt>
          <c:dLbls>
            <c:delete val="1"/>
          </c:dLbls>
          <c:cat>
            <c:numRef>
              <c:f>Sheet1!$B$1:$AA$1</c:f>
              <c:numCache>
                <c:formatCode>General</c:formatCode>
                <c:ptCount val="2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</c:numCache>
            </c:numRef>
          </c:cat>
          <c:val>
            <c:numRef>
              <c:f>Sheet1!$B$2:$AA$2</c:f>
              <c:numCache>
                <c:formatCode>General</c:formatCode>
                <c:ptCount val="26"/>
                <c:pt idx="0">
                  <c:v>69.849999999999994</c:v>
                </c:pt>
                <c:pt idx="1">
                  <c:v>70.62</c:v>
                </c:pt>
                <c:pt idx="2">
                  <c:v>72.64</c:v>
                </c:pt>
                <c:pt idx="3">
                  <c:v>75.97</c:v>
                </c:pt>
                <c:pt idx="4">
                  <c:v>78.94</c:v>
                </c:pt>
                <c:pt idx="5">
                  <c:v>81.92</c:v>
                </c:pt>
                <c:pt idx="6">
                  <c:v>109.01</c:v>
                </c:pt>
                <c:pt idx="7">
                  <c:v>113.21</c:v>
                </c:pt>
                <c:pt idx="8">
                  <c:v>116.89</c:v>
                </c:pt>
                <c:pt idx="9">
                  <c:v>121.01</c:v>
                </c:pt>
                <c:pt idx="10">
                  <c:v>127.11</c:v>
                </c:pt>
                <c:pt idx="11">
                  <c:v>133.19</c:v>
                </c:pt>
                <c:pt idx="12">
                  <c:v>134.05000000000001</c:v>
                </c:pt>
                <c:pt idx="13">
                  <c:v>122.65</c:v>
                </c:pt>
                <c:pt idx="14">
                  <c:v>108.4</c:v>
                </c:pt>
                <c:pt idx="15">
                  <c:v>105.77</c:v>
                </c:pt>
                <c:pt idx="16">
                  <c:v>98.36</c:v>
                </c:pt>
                <c:pt idx="17">
                  <c:v>90.72</c:v>
                </c:pt>
                <c:pt idx="18">
                  <c:v>107.36</c:v>
                </c:pt>
                <c:pt idx="19">
                  <c:v>117.12</c:v>
                </c:pt>
                <c:pt idx="20">
                  <c:v>123.59</c:v>
                </c:pt>
                <c:pt idx="21">
                  <c:v>130.84</c:v>
                </c:pt>
                <c:pt idx="22">
                  <c:v>137.94999999999999</c:v>
                </c:pt>
                <c:pt idx="23">
                  <c:v>146.27000000000001</c:v>
                </c:pt>
                <c:pt idx="24">
                  <c:v>152.51</c:v>
                </c:pt>
                <c:pt idx="25">
                  <c:v>156.02000000000001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1D1-784F-9A46-AC08BA17680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Sheet1!$B$1:$AA$1</c:f>
              <c:numCache>
                <c:formatCode>General</c:formatCode>
                <c:ptCount val="2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</c:numCache>
            </c:numRef>
          </c:cat>
          <c:val>
            <c:numRef>
              <c:f>Sheet1!$B$3:$AA$3</c:f>
              <c:numCache>
                <c:formatCode>General</c:formatCode>
                <c:ptCount val="26"/>
              </c:numCache>
            </c:numRef>
          </c:val>
          <c:extLst>
            <c:ext xmlns:c16="http://schemas.microsoft.com/office/drawing/2014/chart" uri="{C3380CC4-5D6E-409C-BE32-E72D297353CC}">
              <c16:uniqueId val="{0000000B-71D1-784F-9A46-AC08BA1768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9702816"/>
        <c:axId val="1"/>
      </c:barChart>
      <c:catAx>
        <c:axId val="23970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6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"/>
        <c:scaling>
          <c:orientation val="minMax"/>
          <c:max val="157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39702816"/>
        <c:crosses val="autoZero"/>
        <c:crossBetween val="between"/>
      </c:valAx>
      <c:spPr>
        <a:noFill/>
        <a:ln w="156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548320513994609E-5"/>
          <c:y val="9.8915882465911278E-2"/>
          <c:w val="0.91768431372993486"/>
          <c:h val="0.765238367327537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C07-CA47-9E2B-3716E0171E2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8A39A68-5371-8244-92FA-4F2AE7547BD4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C07-CA47-9E2B-3716E0171E2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1E689CC-DCAA-A942-8F53-D5B0D3CE2364}" type="VALUE">
                      <a:rPr lang="en-US" sz="12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C07-CA47-9E2B-3716E0171E2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0DC9298-6244-2948-B6C8-50104B004D4B}" type="VALUE">
                      <a:rPr lang="en-US" sz="12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C07-CA47-9E2B-3716E0171E2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EE48730-364B-AE41-9330-6D0034EEE013}" type="VALUE">
                      <a:rPr lang="en-US" sz="12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C07-CA47-9E2B-3716E0171E2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D072119-D7D0-0F4C-AFB8-59AC5E2F6EC1}" type="VALUE">
                      <a:rPr lang="en-US" sz="12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C07-CA47-9E2B-3716E0171E2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B99B99D-B31A-E64C-92AC-EB211F427466}" type="VALUE">
                      <a:rPr lang="en-US" sz="12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C07-CA47-9E2B-3716E0171E2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C22C753-4441-C444-9567-124E4E7E40EC}" type="VALUE">
                      <a:rPr lang="en-US" sz="12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C07-CA47-9E2B-3716E0171E27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Sheet1!$A$1:$G$1</c:f>
              <c:strCache>
                <c:ptCount val="7"/>
                <c:pt idx="0">
                  <c:v>BHHS</c:v>
                </c:pt>
                <c:pt idx="1">
                  <c:v>KW-AP</c:v>
                </c:pt>
                <c:pt idx="2">
                  <c:v>AFH</c:v>
                </c:pt>
                <c:pt idx="3">
                  <c:v>Atl Comm</c:v>
                </c:pt>
                <c:pt idx="4">
                  <c:v>HNR</c:v>
                </c:pt>
                <c:pt idx="5">
                  <c:v>CB</c:v>
                </c:pt>
                <c:pt idx="6">
                  <c:v>AA</c:v>
                </c:pt>
              </c:strCache>
            </c:strRef>
          </c:cat>
          <c:val>
            <c:numRef>
              <c:f>Sheet1!$A$2:$G$2</c:f>
              <c:numCache>
                <c:formatCode>General</c:formatCode>
                <c:ptCount val="7"/>
                <c:pt idx="0">
                  <c:v>2747744000</c:v>
                </c:pt>
                <c:pt idx="1">
                  <c:v>2603339000</c:v>
                </c:pt>
                <c:pt idx="2">
                  <c:v>2535971000</c:v>
                </c:pt>
                <c:pt idx="3">
                  <c:v>2373759000</c:v>
                </c:pt>
                <c:pt idx="4">
                  <c:v>2160855000</c:v>
                </c:pt>
                <c:pt idx="5">
                  <c:v>154565000</c:v>
                </c:pt>
                <c:pt idx="6">
                  <c:v>785544000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2-7C07-CA47-9E2B-3716E0171E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3495000"/>
        <c:axId val="1"/>
      </c:barChart>
      <c:catAx>
        <c:axId val="253495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3495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87795899522068"/>
          <c:y val="0.13961920285437429"/>
          <c:w val="0.8615958920348904"/>
          <c:h val="0.702127659574468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Prior Year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363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Sheet1!$B$1:$AF$1</c:f>
              <c:strCache>
                <c:ptCount val="31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</c:v>
                </c:pt>
                <c:pt idx="24">
                  <c:v>Feb</c:v>
                </c:pt>
                <c:pt idx="25">
                  <c:v>Mar</c:v>
                </c:pt>
                <c:pt idx="26">
                  <c:v>Apr</c:v>
                </c:pt>
                <c:pt idx="27">
                  <c:v>May</c:v>
                </c:pt>
                <c:pt idx="28">
                  <c:v>June</c:v>
                </c:pt>
                <c:pt idx="29">
                  <c:v>July</c:v>
                </c:pt>
                <c:pt idx="30">
                  <c:v>Aug</c:v>
                </c:pt>
              </c:strCache>
            </c:strRef>
          </c:cat>
          <c:val>
            <c:numRef>
              <c:f>Sheet1!$B$2:$AF$2</c:f>
              <c:numCache>
                <c:formatCode>General</c:formatCode>
                <c:ptCount val="31"/>
                <c:pt idx="0">
                  <c:v>9218</c:v>
                </c:pt>
                <c:pt idx="1">
                  <c:v>12655</c:v>
                </c:pt>
                <c:pt idx="2">
                  <c:v>11115</c:v>
                </c:pt>
                <c:pt idx="3">
                  <c:v>12549</c:v>
                </c:pt>
                <c:pt idx="4">
                  <c:v>12615</c:v>
                </c:pt>
                <c:pt idx="5">
                  <c:v>11153</c:v>
                </c:pt>
                <c:pt idx="6">
                  <c:v>11031</c:v>
                </c:pt>
                <c:pt idx="7">
                  <c:v>9110</c:v>
                </c:pt>
                <c:pt idx="8">
                  <c:v>9468</c:v>
                </c:pt>
                <c:pt idx="9">
                  <c:v>7891</c:v>
                </c:pt>
                <c:pt idx="10">
                  <c:v>5517</c:v>
                </c:pt>
                <c:pt idx="11">
                  <c:v>8720</c:v>
                </c:pt>
                <c:pt idx="12">
                  <c:v>9705</c:v>
                </c:pt>
                <c:pt idx="13">
                  <c:v>12102</c:v>
                </c:pt>
                <c:pt idx="14">
                  <c:v>12088</c:v>
                </c:pt>
                <c:pt idx="15">
                  <c:v>12626</c:v>
                </c:pt>
                <c:pt idx="16">
                  <c:v>12730</c:v>
                </c:pt>
                <c:pt idx="17">
                  <c:v>11577</c:v>
                </c:pt>
                <c:pt idx="18">
                  <c:v>11542</c:v>
                </c:pt>
                <c:pt idx="19">
                  <c:v>10662</c:v>
                </c:pt>
                <c:pt idx="20">
                  <c:v>10662</c:v>
                </c:pt>
                <c:pt idx="21">
                  <c:v>8148</c:v>
                </c:pt>
                <c:pt idx="22">
                  <c:v>5915</c:v>
                </c:pt>
                <c:pt idx="23">
                  <c:v>9994</c:v>
                </c:pt>
                <c:pt idx="24">
                  <c:v>9935</c:v>
                </c:pt>
                <c:pt idx="25">
                  <c:v>12342</c:v>
                </c:pt>
                <c:pt idx="26">
                  <c:v>12948</c:v>
                </c:pt>
                <c:pt idx="27">
                  <c:v>13926</c:v>
                </c:pt>
                <c:pt idx="28">
                  <c:v>12482</c:v>
                </c:pt>
                <c:pt idx="29">
                  <c:v>24204</c:v>
                </c:pt>
                <c:pt idx="30">
                  <c:v>36870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5-5543-BD06-F37DE00E22A8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Current Month</c:v>
                </c:pt>
              </c:strCache>
            </c:strRef>
          </c:tx>
          <c:spPr>
            <a:solidFill>
              <a:srgbClr val="281221"/>
            </a:solidFill>
            <a:ln w="363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Sheet1!$B$1:$AF$1</c:f>
              <c:strCache>
                <c:ptCount val="31"/>
                <c:pt idx="0">
                  <c:v>Feb</c:v>
                </c:pt>
                <c:pt idx="1">
                  <c:v>Mar</c:v>
                </c:pt>
                <c:pt idx="2">
                  <c:v>Apr</c:v>
                </c:pt>
                <c:pt idx="3">
                  <c:v>May</c:v>
                </c:pt>
                <c:pt idx="4">
                  <c:v>Jun</c:v>
                </c:pt>
                <c:pt idx="5">
                  <c:v>Jul</c:v>
                </c:pt>
                <c:pt idx="6">
                  <c:v>Aug</c:v>
                </c:pt>
                <c:pt idx="7">
                  <c:v>Sept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  <c:pt idx="11">
                  <c:v>Jan</c:v>
                </c:pt>
                <c:pt idx="12">
                  <c:v>Feb</c:v>
                </c:pt>
                <c:pt idx="13">
                  <c:v>Mar</c:v>
                </c:pt>
                <c:pt idx="14">
                  <c:v>Apr</c:v>
                </c:pt>
                <c:pt idx="15">
                  <c:v>May</c:v>
                </c:pt>
                <c:pt idx="16">
                  <c:v>Jun</c:v>
                </c:pt>
                <c:pt idx="17">
                  <c:v>Jul</c:v>
                </c:pt>
                <c:pt idx="18">
                  <c:v>Aug</c:v>
                </c:pt>
                <c:pt idx="19">
                  <c:v>Sept</c:v>
                </c:pt>
                <c:pt idx="20">
                  <c:v>Oct</c:v>
                </c:pt>
                <c:pt idx="21">
                  <c:v>Nov</c:v>
                </c:pt>
                <c:pt idx="22">
                  <c:v>Dec</c:v>
                </c:pt>
                <c:pt idx="23">
                  <c:v>Jan</c:v>
                </c:pt>
                <c:pt idx="24">
                  <c:v>Feb</c:v>
                </c:pt>
                <c:pt idx="25">
                  <c:v>Mar</c:v>
                </c:pt>
                <c:pt idx="26">
                  <c:v>Apr</c:v>
                </c:pt>
                <c:pt idx="27">
                  <c:v>May</c:v>
                </c:pt>
                <c:pt idx="28">
                  <c:v>June</c:v>
                </c:pt>
                <c:pt idx="29">
                  <c:v>July</c:v>
                </c:pt>
                <c:pt idx="30">
                  <c:v>Aug</c:v>
                </c:pt>
              </c:strCache>
            </c:strRef>
          </c:cat>
          <c:val>
            <c:numRef>
              <c:f>Sheet1!$B$3:$AF$3</c:f>
              <c:numCache>
                <c:formatCode>General</c:formatCode>
                <c:ptCount val="31"/>
                <c:pt idx="0">
                  <c:v>9705</c:v>
                </c:pt>
                <c:pt idx="1">
                  <c:v>12102</c:v>
                </c:pt>
                <c:pt idx="2">
                  <c:v>12088</c:v>
                </c:pt>
                <c:pt idx="3">
                  <c:v>12626</c:v>
                </c:pt>
                <c:pt idx="4">
                  <c:v>12730</c:v>
                </c:pt>
                <c:pt idx="5">
                  <c:v>11577</c:v>
                </c:pt>
                <c:pt idx="6">
                  <c:v>11542</c:v>
                </c:pt>
                <c:pt idx="7">
                  <c:v>10135</c:v>
                </c:pt>
                <c:pt idx="8">
                  <c:v>10662</c:v>
                </c:pt>
                <c:pt idx="9">
                  <c:v>8148</c:v>
                </c:pt>
                <c:pt idx="10">
                  <c:v>5915</c:v>
                </c:pt>
                <c:pt idx="11">
                  <c:v>9994</c:v>
                </c:pt>
                <c:pt idx="12">
                  <c:v>9935</c:v>
                </c:pt>
                <c:pt idx="13">
                  <c:v>12342</c:v>
                </c:pt>
                <c:pt idx="14">
                  <c:v>12948</c:v>
                </c:pt>
                <c:pt idx="15">
                  <c:v>13927</c:v>
                </c:pt>
                <c:pt idx="16">
                  <c:v>12485</c:v>
                </c:pt>
                <c:pt idx="17">
                  <c:v>12395</c:v>
                </c:pt>
                <c:pt idx="18">
                  <c:v>11993</c:v>
                </c:pt>
                <c:pt idx="19">
                  <c:v>10961</c:v>
                </c:pt>
                <c:pt idx="20">
                  <c:v>10941</c:v>
                </c:pt>
                <c:pt idx="21">
                  <c:v>7965</c:v>
                </c:pt>
                <c:pt idx="22">
                  <c:v>6325</c:v>
                </c:pt>
                <c:pt idx="23">
                  <c:v>10065</c:v>
                </c:pt>
                <c:pt idx="24">
                  <c:v>9352</c:v>
                </c:pt>
                <c:pt idx="25">
                  <c:v>11673</c:v>
                </c:pt>
                <c:pt idx="26">
                  <c:v>9469</c:v>
                </c:pt>
                <c:pt idx="27">
                  <c:v>10971</c:v>
                </c:pt>
                <c:pt idx="28">
                  <c:v>11303</c:v>
                </c:pt>
                <c:pt idx="29">
                  <c:v>15910</c:v>
                </c:pt>
                <c:pt idx="30">
                  <c:v>33916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F5-5543-BD06-F37DE00E22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5583808"/>
        <c:axId val="1"/>
      </c:barChart>
      <c:catAx>
        <c:axId val="24558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27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50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5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45583808"/>
        <c:crosses val="autoZero"/>
        <c:crossBetween val="between"/>
      </c:valAx>
      <c:spPr>
        <a:noFill/>
        <a:ln w="725">
          <a:noFill/>
        </a:ln>
      </c:spPr>
    </c:plotArea>
    <c:legend>
      <c:legendPos val="r"/>
      <c:layout>
        <c:manualLayout>
          <c:xMode val="edge"/>
          <c:yMode val="edge"/>
          <c:x val="0.29746286756656493"/>
          <c:y val="5.6131379265114828E-2"/>
          <c:w val="0.20552996175867008"/>
          <c:h val="0.12247120113018145"/>
        </c:manualLayout>
      </c:layout>
      <c:overlay val="0"/>
      <c:spPr>
        <a:solidFill>
          <a:schemeClr val="bg1"/>
        </a:solidFill>
        <a:ln w="91">
          <a:solidFill>
            <a:schemeClr val="tx1"/>
          </a:solidFill>
          <a:prstDash val="solid"/>
        </a:ln>
      </c:spPr>
      <c:txPr>
        <a:bodyPr/>
        <a:lstStyle/>
        <a:p>
          <a:pPr>
            <a:defRPr sz="1790" b="1" i="0" u="none" strike="noStrike" baseline="0">
              <a:solidFill>
                <a:schemeClr val="tx1"/>
              </a:solidFill>
              <a:latin typeface="Times"/>
              <a:ea typeface="Times"/>
              <a:cs typeface="Time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0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8776421850722E-3"/>
          <c:y val="0"/>
          <c:w val="0.99159423603219543"/>
          <c:h val="0.79214402618657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Prior Year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781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Sheet1!$B$1:$AE$1</c:f>
              <c:strCache>
                <c:ptCount val="30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</c:v>
                </c:pt>
                <c:pt idx="23">
                  <c:v>Feb</c:v>
                </c:pt>
                <c:pt idx="24">
                  <c:v>Mar</c:v>
                </c:pt>
                <c:pt idx="25">
                  <c:v>Apr</c:v>
                </c:pt>
                <c:pt idx="26">
                  <c:v>May</c:v>
                </c:pt>
                <c:pt idx="27">
                  <c:v>June</c:v>
                </c:pt>
                <c:pt idx="28">
                  <c:v>July</c:v>
                </c:pt>
                <c:pt idx="29">
                  <c:v>Aug</c:v>
                </c:pt>
              </c:strCache>
            </c:strRef>
          </c:cat>
          <c:val>
            <c:numRef>
              <c:f>Sheet1!$B$2:$AE$2</c:f>
              <c:numCache>
                <c:formatCode>General</c:formatCode>
                <c:ptCount val="30"/>
                <c:pt idx="0">
                  <c:v>8046</c:v>
                </c:pt>
                <c:pt idx="1">
                  <c:v>7141</c:v>
                </c:pt>
                <c:pt idx="2">
                  <c:v>8817</c:v>
                </c:pt>
                <c:pt idx="3">
                  <c:v>9296</c:v>
                </c:pt>
                <c:pt idx="4">
                  <c:v>8124</c:v>
                </c:pt>
                <c:pt idx="5">
                  <c:v>8365</c:v>
                </c:pt>
                <c:pt idx="6">
                  <c:v>7256</c:v>
                </c:pt>
                <c:pt idx="7">
                  <c:v>6925</c:v>
                </c:pt>
                <c:pt idx="8">
                  <c:v>6509</c:v>
                </c:pt>
                <c:pt idx="9">
                  <c:v>6922</c:v>
                </c:pt>
                <c:pt idx="10">
                  <c:v>4858</c:v>
                </c:pt>
                <c:pt idx="11">
                  <c:v>5666</c:v>
                </c:pt>
                <c:pt idx="12">
                  <c:v>7817</c:v>
                </c:pt>
                <c:pt idx="13">
                  <c:v>7913</c:v>
                </c:pt>
                <c:pt idx="14">
                  <c:v>9218</c:v>
                </c:pt>
                <c:pt idx="15">
                  <c:v>9124</c:v>
                </c:pt>
                <c:pt idx="16">
                  <c:v>8730</c:v>
                </c:pt>
                <c:pt idx="17">
                  <c:v>8292</c:v>
                </c:pt>
                <c:pt idx="18">
                  <c:v>7116</c:v>
                </c:pt>
                <c:pt idx="19">
                  <c:v>7129</c:v>
                </c:pt>
                <c:pt idx="20">
                  <c:v>6472</c:v>
                </c:pt>
                <c:pt idx="21">
                  <c:v>6142</c:v>
                </c:pt>
                <c:pt idx="22">
                  <c:v>4550</c:v>
                </c:pt>
                <c:pt idx="23">
                  <c:v>5699</c:v>
                </c:pt>
                <c:pt idx="24">
                  <c:v>7582</c:v>
                </c:pt>
                <c:pt idx="25">
                  <c:v>8052</c:v>
                </c:pt>
                <c:pt idx="26">
                  <c:v>9397</c:v>
                </c:pt>
                <c:pt idx="27">
                  <c:v>8783</c:v>
                </c:pt>
                <c:pt idx="28">
                  <c:v>9162</c:v>
                </c:pt>
                <c:pt idx="29">
                  <c:v>9042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9-B643-875A-3E01CCF1A06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Current Month</c:v>
                </c:pt>
              </c:strCache>
            </c:strRef>
          </c:tx>
          <c:spPr>
            <a:solidFill>
              <a:srgbClr val="360D2D"/>
            </a:solidFill>
          </c:spPr>
          <c:invertIfNegative val="0"/>
          <c:dPt>
            <c:idx val="29"/>
            <c:invertIfNegative val="0"/>
            <c:bubble3D val="0"/>
            <c:spPr>
              <a:solidFill>
                <a:srgbClr val="281221"/>
              </a:solidFill>
            </c:spPr>
            <c:extLst>
              <c:ext xmlns:c16="http://schemas.microsoft.com/office/drawing/2014/chart" uri="{C3380CC4-5D6E-409C-BE32-E72D297353CC}">
                <c16:uniqueId val="{00000002-D379-B643-875A-3E01CCF1A060}"/>
              </c:ext>
            </c:extLst>
          </c:dPt>
          <c:dLbls>
            <c:delete val="1"/>
          </c:dLbls>
          <c:cat>
            <c:strRef>
              <c:f>Sheet1!$B$1:$AE$1</c:f>
              <c:strCache>
                <c:ptCount val="30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  <c:pt idx="6">
                  <c:v>Sept</c:v>
                </c:pt>
                <c:pt idx="7">
                  <c:v>Oct</c:v>
                </c:pt>
                <c:pt idx="8">
                  <c:v>Nov</c:v>
                </c:pt>
                <c:pt idx="9">
                  <c:v>Dec</c:v>
                </c:pt>
                <c:pt idx="10">
                  <c:v>Jan</c:v>
                </c:pt>
                <c:pt idx="11">
                  <c:v>Feb</c:v>
                </c:pt>
                <c:pt idx="12">
                  <c:v>Mar</c:v>
                </c:pt>
                <c:pt idx="13">
                  <c:v>Apr</c:v>
                </c:pt>
                <c:pt idx="14">
                  <c:v>May</c:v>
                </c:pt>
                <c:pt idx="15">
                  <c:v>Jun</c:v>
                </c:pt>
                <c:pt idx="16">
                  <c:v>Jul</c:v>
                </c:pt>
                <c:pt idx="17">
                  <c:v>Aug</c:v>
                </c:pt>
                <c:pt idx="18">
                  <c:v>Sept</c:v>
                </c:pt>
                <c:pt idx="19">
                  <c:v>Oct</c:v>
                </c:pt>
                <c:pt idx="20">
                  <c:v>Nov</c:v>
                </c:pt>
                <c:pt idx="21">
                  <c:v>Dec</c:v>
                </c:pt>
                <c:pt idx="22">
                  <c:v>Jan</c:v>
                </c:pt>
                <c:pt idx="23">
                  <c:v>Feb</c:v>
                </c:pt>
                <c:pt idx="24">
                  <c:v>Mar</c:v>
                </c:pt>
                <c:pt idx="25">
                  <c:v>Apr</c:v>
                </c:pt>
                <c:pt idx="26">
                  <c:v>May</c:v>
                </c:pt>
                <c:pt idx="27">
                  <c:v>June</c:v>
                </c:pt>
                <c:pt idx="28">
                  <c:v>July</c:v>
                </c:pt>
                <c:pt idx="29">
                  <c:v>Aug</c:v>
                </c:pt>
              </c:strCache>
            </c:strRef>
          </c:cat>
          <c:val>
            <c:numRef>
              <c:f>Sheet1!$B$3:$AE$3</c:f>
              <c:numCache>
                <c:formatCode>General</c:formatCode>
                <c:ptCount val="30"/>
                <c:pt idx="0">
                  <c:v>7817</c:v>
                </c:pt>
                <c:pt idx="1">
                  <c:v>7913</c:v>
                </c:pt>
                <c:pt idx="2">
                  <c:v>9218</c:v>
                </c:pt>
                <c:pt idx="3">
                  <c:v>9124</c:v>
                </c:pt>
                <c:pt idx="4">
                  <c:v>8730</c:v>
                </c:pt>
                <c:pt idx="5">
                  <c:v>8292</c:v>
                </c:pt>
                <c:pt idx="6">
                  <c:v>7116</c:v>
                </c:pt>
                <c:pt idx="7">
                  <c:v>7129</c:v>
                </c:pt>
                <c:pt idx="8">
                  <c:v>6472</c:v>
                </c:pt>
                <c:pt idx="9">
                  <c:v>6142</c:v>
                </c:pt>
                <c:pt idx="10">
                  <c:v>4550</c:v>
                </c:pt>
                <c:pt idx="11">
                  <c:v>5699</c:v>
                </c:pt>
                <c:pt idx="12">
                  <c:v>7582</c:v>
                </c:pt>
                <c:pt idx="13">
                  <c:v>8052</c:v>
                </c:pt>
                <c:pt idx="14">
                  <c:v>9397</c:v>
                </c:pt>
                <c:pt idx="15">
                  <c:v>8783</c:v>
                </c:pt>
                <c:pt idx="16">
                  <c:v>9162</c:v>
                </c:pt>
                <c:pt idx="17">
                  <c:v>8832</c:v>
                </c:pt>
                <c:pt idx="18">
                  <c:v>7470</c:v>
                </c:pt>
                <c:pt idx="19">
                  <c:v>7729</c:v>
                </c:pt>
                <c:pt idx="20">
                  <c:v>6653</c:v>
                </c:pt>
                <c:pt idx="21">
                  <c:v>7628</c:v>
                </c:pt>
                <c:pt idx="22">
                  <c:v>5508</c:v>
                </c:pt>
                <c:pt idx="23">
                  <c:v>6570</c:v>
                </c:pt>
                <c:pt idx="24">
                  <c:v>8048</c:v>
                </c:pt>
                <c:pt idx="25">
                  <c:v>6766</c:v>
                </c:pt>
                <c:pt idx="26">
                  <c:v>6620</c:v>
                </c:pt>
                <c:pt idx="27">
                  <c:v>9395</c:v>
                </c:pt>
                <c:pt idx="28">
                  <c:v>9395</c:v>
                </c:pt>
                <c:pt idx="29">
                  <c:v>10365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79-B643-875A-3E01CCF1A0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2182840"/>
        <c:axId val="1"/>
      </c:barChart>
      <c:catAx>
        <c:axId val="262182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\$#,##0" sourceLinked="0"/>
        <c:majorTickMark val="out"/>
        <c:minorTickMark val="none"/>
        <c:tickLblPos val="nextTo"/>
        <c:crossAx val="262182840"/>
        <c:crosses val="autoZero"/>
        <c:crossBetween val="between"/>
      </c:valAx>
      <c:spPr>
        <a:noFill/>
        <a:ln w="156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282776349614395E-2"/>
          <c:y val="3.3538956801670509E-2"/>
          <c:w val="0.90566037735849059"/>
          <c:h val="0.72831423895253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360D2D"/>
            </a:solidFill>
            <a:ln w="769">
              <a:solidFill>
                <a:schemeClr val="tx1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291321"/>
              </a:solidFill>
              <a:ln w="76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3AC-5343-94EB-F86C7EF1FAD2}"/>
              </c:ext>
            </c:extLst>
          </c:dPt>
          <c:dLbls>
            <c:dLbl>
              <c:idx val="0"/>
              <c:layout>
                <c:manualLayout>
                  <c:x val="-2.8865194496954095E-3"/>
                  <c:y val="5.9455646695725983E-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181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3AC-5343-94EB-F86C7EF1FAD2}"/>
                </c:ext>
              </c:extLst>
            </c:dLbl>
            <c:dLbl>
              <c:idx val="1"/>
              <c:layout>
                <c:manualLayout>
                  <c:x val="-5.2461933020921166E-3"/>
                  <c:y val="-3.6952287041468784E-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1531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3AC-5343-94EB-F86C7EF1FAD2}"/>
                </c:ext>
              </c:extLst>
            </c:dLbl>
            <c:dLbl>
              <c:idx val="2"/>
              <c:layout>
                <c:manualLayout>
                  <c:x val="9.0883613845563454E-4"/>
                  <c:y val="5.6070339273889104E-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5876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3AC-5343-94EB-F86C7EF1FAD2}"/>
                </c:ext>
              </c:extLst>
            </c:dLbl>
            <c:dLbl>
              <c:idx val="3"/>
              <c:layout>
                <c:manualLayout>
                  <c:x val="7.6894710547225258E-3"/>
                  <c:y val="1.5273059854351949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1253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88972401177128E-2"/>
                      <c:h val="6.200808642973412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3AC-5343-94EB-F86C7EF1FAD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3AC-5343-94EB-F86C7EF1FAD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3AC-5343-94EB-F86C7EF1FAD2}"/>
                </c:ext>
              </c:extLst>
            </c:dLbl>
            <c:spPr>
              <a:noFill/>
              <a:ln w="153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&lt; $100K</c:v>
                </c:pt>
                <c:pt idx="1">
                  <c:v>$100K-$200K</c:v>
                </c:pt>
                <c:pt idx="2">
                  <c:v>$200K-$500K</c:v>
                </c:pt>
                <c:pt idx="3">
                  <c:v>$500K-1 Mil</c:v>
                </c:pt>
                <c:pt idx="4">
                  <c:v>$1 Mil - $2 Mil</c:v>
                </c:pt>
                <c:pt idx="5">
                  <c:v>$2 Mil +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181</c:v>
                </c:pt>
                <c:pt idx="1">
                  <c:v>1531</c:v>
                </c:pt>
                <c:pt idx="2">
                  <c:v>5876</c:v>
                </c:pt>
                <c:pt idx="3">
                  <c:v>1253</c:v>
                </c:pt>
                <c:pt idx="4">
                  <c:v>26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AC-5343-94EB-F86C7EF1FA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5508984"/>
        <c:axId val="1"/>
      </c:barChart>
      <c:catAx>
        <c:axId val="265508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8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65508984"/>
        <c:crosses val="autoZero"/>
        <c:crossBetween val="between"/>
      </c:valAx>
      <c:spPr>
        <a:noFill/>
        <a:ln w="15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8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238102783866894E-4"/>
          <c:y val="0.21150017291759596"/>
          <c:w val="0.87791342952275253"/>
          <c:h val="0.713223835562884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281221"/>
            </a:solidFill>
            <a:ln w="735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 w="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C2A2-904A-AC1B-EBD688E9CA7B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 w="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2A2-904A-AC1B-EBD688E9CA7B}"/>
              </c:ext>
            </c:extLst>
          </c:dPt>
          <c:dPt>
            <c:idx val="2"/>
            <c:invertIfNegative val="0"/>
            <c:bubble3D val="0"/>
            <c:spPr>
              <a:solidFill>
                <a:srgbClr val="281221"/>
              </a:solidFill>
              <a:ln w="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2A2-904A-AC1B-EBD688E9CA7B}"/>
              </c:ext>
            </c:extLst>
          </c:dPt>
          <c:dPt>
            <c:idx val="3"/>
            <c:invertIfNegative val="0"/>
            <c:bubble3D val="0"/>
            <c:spPr>
              <a:solidFill>
                <a:srgbClr val="281221"/>
              </a:solidFill>
              <a:ln w="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2A2-904A-AC1B-EBD688E9CA7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2A2-904A-AC1B-EBD688E9CA7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2A2-904A-AC1B-EBD688E9CA7B}"/>
              </c:ext>
            </c:extLst>
          </c:dPt>
          <c:dLbls>
            <c:dLbl>
              <c:idx val="5"/>
              <c:layout>
                <c:manualLayout>
                  <c:x val="3.5843623081509545E-4"/>
                  <c:y val="4.3149205330874525E-3"/>
                </c:manualLayout>
              </c:layout>
              <c:spPr>
                <a:noFill/>
                <a:ln w="147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510552795492507E-2"/>
                      <c:h val="7.40929344366645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2A2-904A-AC1B-EBD688E9CA7B}"/>
                </c:ext>
              </c:extLst>
            </c:dLbl>
            <c:spPr>
              <a:noFill/>
              <a:ln w="147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&lt; $100K</c:v>
                </c:pt>
                <c:pt idx="1">
                  <c:v>$100K-$200K</c:v>
                </c:pt>
                <c:pt idx="2">
                  <c:v>$200K-$500K</c:v>
                </c:pt>
                <c:pt idx="3">
                  <c:v>$500K-$1 mil</c:v>
                </c:pt>
                <c:pt idx="4">
                  <c:v>$1 mil - $2 Mil</c:v>
                </c:pt>
                <c:pt idx="5">
                  <c:v>$2 Mil +</c:v>
                </c:pt>
              </c:strCache>
            </c:strRef>
          </c:cat>
          <c:val>
            <c:numRef>
              <c:f>Sheet1!$B$2:$G$2</c:f>
              <c:numCache>
                <c:formatCode>0</c:formatCode>
                <c:ptCount val="6"/>
                <c:pt idx="0">
                  <c:v>-119</c:v>
                </c:pt>
                <c:pt idx="1">
                  <c:v>-757</c:v>
                </c:pt>
                <c:pt idx="2">
                  <c:v>616</c:v>
                </c:pt>
                <c:pt idx="3">
                  <c:v>401</c:v>
                </c:pt>
                <c:pt idx="4">
                  <c:v>57</c:v>
                </c:pt>
                <c:pt idx="5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A2-904A-AC1B-EBD688E9CA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1066800"/>
        <c:axId val="1"/>
      </c:barChart>
      <c:catAx>
        <c:axId val="25106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51066800"/>
        <c:crosses val="autoZero"/>
        <c:crossBetween val="between"/>
      </c:valAx>
      <c:spPr>
        <a:noFill/>
        <a:ln w="147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27968923418"/>
          <c:y val="8.8379705400982E-2"/>
          <c:w val="0.87569367369589346"/>
          <c:h val="0.71685761047463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91321"/>
            </a:solidFill>
            <a:ln w="746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Sheet1!$B$1:$AG$1</c:f>
              <c:strCache>
                <c:ptCount val="3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June</c:v>
                </c:pt>
                <c:pt idx="18">
                  <c:v>July</c:v>
                </c:pt>
                <c:pt idx="19">
                  <c:v>Aug</c:v>
                </c:pt>
                <c:pt idx="20">
                  <c:v>Sept</c:v>
                </c:pt>
                <c:pt idx="21">
                  <c:v>Oct</c:v>
                </c:pt>
                <c:pt idx="22">
                  <c:v>Nov</c:v>
                </c:pt>
                <c:pt idx="23">
                  <c:v>Dec</c:v>
                </c:pt>
                <c:pt idx="24">
                  <c:v>Jan</c:v>
                </c:pt>
                <c:pt idx="25">
                  <c:v>Feb</c:v>
                </c:pt>
                <c:pt idx="26">
                  <c:v>Mar</c:v>
                </c:pt>
                <c:pt idx="27">
                  <c:v>Apr</c:v>
                </c:pt>
                <c:pt idx="28">
                  <c:v>May</c:v>
                </c:pt>
                <c:pt idx="29">
                  <c:v>June</c:v>
                </c:pt>
                <c:pt idx="30">
                  <c:v>July</c:v>
                </c:pt>
                <c:pt idx="31">
                  <c:v>Aug</c:v>
                </c:pt>
              </c:strCache>
            </c:strRef>
          </c:cat>
          <c:val>
            <c:numRef>
              <c:f>Sheet1!$B$2:$AG$2</c:f>
              <c:numCache>
                <c:formatCode>0</c:formatCode>
                <c:ptCount val="32"/>
                <c:pt idx="0">
                  <c:v>17085</c:v>
                </c:pt>
                <c:pt idx="1">
                  <c:v>17467</c:v>
                </c:pt>
                <c:pt idx="2">
                  <c:v>18101</c:v>
                </c:pt>
                <c:pt idx="3">
                  <c:v>18984</c:v>
                </c:pt>
                <c:pt idx="4">
                  <c:v>19963</c:v>
                </c:pt>
                <c:pt idx="5">
                  <c:v>21615</c:v>
                </c:pt>
                <c:pt idx="6">
                  <c:v>22534</c:v>
                </c:pt>
                <c:pt idx="7">
                  <c:v>22572</c:v>
                </c:pt>
                <c:pt idx="8">
                  <c:v>23057</c:v>
                </c:pt>
                <c:pt idx="9">
                  <c:v>23067</c:v>
                </c:pt>
                <c:pt idx="10">
                  <c:v>22332</c:v>
                </c:pt>
                <c:pt idx="11">
                  <c:v>20790</c:v>
                </c:pt>
                <c:pt idx="12">
                  <c:v>20243</c:v>
                </c:pt>
                <c:pt idx="13">
                  <c:v>20447</c:v>
                </c:pt>
                <c:pt idx="14">
                  <c:v>21174</c:v>
                </c:pt>
                <c:pt idx="15">
                  <c:v>22244</c:v>
                </c:pt>
                <c:pt idx="16">
                  <c:v>23410</c:v>
                </c:pt>
                <c:pt idx="17">
                  <c:v>24160</c:v>
                </c:pt>
                <c:pt idx="18">
                  <c:v>24204</c:v>
                </c:pt>
                <c:pt idx="19">
                  <c:v>24363</c:v>
                </c:pt>
                <c:pt idx="20">
                  <c:v>24721</c:v>
                </c:pt>
                <c:pt idx="21">
                  <c:v>24514</c:v>
                </c:pt>
                <c:pt idx="22">
                  <c:v>23222</c:v>
                </c:pt>
                <c:pt idx="23">
                  <c:v>20961</c:v>
                </c:pt>
                <c:pt idx="24">
                  <c:v>19659</c:v>
                </c:pt>
                <c:pt idx="25">
                  <c:v>18570</c:v>
                </c:pt>
                <c:pt idx="26">
                  <c:v>20220</c:v>
                </c:pt>
                <c:pt idx="27">
                  <c:v>20649</c:v>
                </c:pt>
                <c:pt idx="28">
                  <c:v>19633</c:v>
                </c:pt>
                <c:pt idx="29">
                  <c:v>17260</c:v>
                </c:pt>
                <c:pt idx="30">
                  <c:v>15910</c:v>
                </c:pt>
                <c:pt idx="31">
                  <c:v>14581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9-9143-9C70-D78702CFAB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0987248"/>
        <c:axId val="1"/>
      </c:barChart>
      <c:catAx>
        <c:axId val="250987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8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  <c:max val="25000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1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50987248"/>
        <c:crosses val="autoZero"/>
        <c:crossBetween val="between"/>
      </c:valAx>
      <c:spPr>
        <a:noFill/>
        <a:ln w="149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282776349614395E-2"/>
          <c:y val="3.3538956801670509E-2"/>
          <c:w val="0.90566037735849059"/>
          <c:h val="0.72831423895253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360D2D"/>
            </a:solidFill>
            <a:ln w="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8865194496954095E-3"/>
                  <c:y val="5.9455646695725983E-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1.4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3AC-5343-94EB-F86C7EF1FAD2}"/>
                </c:ext>
              </c:extLst>
            </c:dLbl>
            <c:dLbl>
              <c:idx val="1"/>
              <c:layout>
                <c:manualLayout>
                  <c:x val="-5.2461933020921166E-3"/>
                  <c:y val="-3.6952287041468784E-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1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3AC-5343-94EB-F86C7EF1FAD2}"/>
                </c:ext>
              </c:extLst>
            </c:dLbl>
            <c:dLbl>
              <c:idx val="2"/>
              <c:layout>
                <c:manualLayout>
                  <c:x val="9.0883613845563454E-4"/>
                  <c:y val="5.6070339273889104E-3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1.4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3AC-5343-94EB-F86C7EF1FAD2}"/>
                </c:ext>
              </c:extLst>
            </c:dLbl>
            <c:dLbl>
              <c:idx val="3"/>
              <c:layout>
                <c:manualLayout>
                  <c:x val="1.376345256188239E-3"/>
                  <c:y val="1.6681539659742714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tx1"/>
                        </a:solidFill>
                        <a:latin typeface="Times"/>
                        <a:ea typeface="Times"/>
                        <a:cs typeface="Times"/>
                      </a:defRPr>
                    </a:pPr>
                    <a:r>
                      <a:rPr lang="en-US" dirty="0"/>
                      <a:t>2.7</a:t>
                    </a:r>
                  </a:p>
                </c:rich>
              </c:tx>
              <c:spPr>
                <a:noFill/>
                <a:ln w="1539"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62720804108555E-2"/>
                      <c:h val="6.482504604051565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3AC-5343-94EB-F86C7EF1FAD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5.5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3AC-5343-94EB-F86C7EF1FAD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13.1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3AC-5343-94EB-F86C7EF1FAD2}"/>
                </c:ext>
              </c:extLst>
            </c:dLbl>
            <c:spPr>
              <a:noFill/>
              <a:ln w="153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"/>
                    <a:ea typeface="Times"/>
                    <a:cs typeface="Time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&lt; $100K</c:v>
                </c:pt>
                <c:pt idx="1">
                  <c:v>$100K-$200K</c:v>
                </c:pt>
                <c:pt idx="2">
                  <c:v>$200K-$500K</c:v>
                </c:pt>
                <c:pt idx="3">
                  <c:v>$500K-1 Mil</c:v>
                </c:pt>
                <c:pt idx="4">
                  <c:v>$1 Mil - $2 Mil</c:v>
                </c:pt>
                <c:pt idx="5">
                  <c:v>$2 Mil +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1.3</c:v>
                </c:pt>
                <c:pt idx="1">
                  <c:v>0.9</c:v>
                </c:pt>
                <c:pt idx="2">
                  <c:v>1.3</c:v>
                </c:pt>
                <c:pt idx="3">
                  <c:v>2.9</c:v>
                </c:pt>
                <c:pt idx="4">
                  <c:v>5.6</c:v>
                </c:pt>
                <c:pt idx="5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AC-5343-94EB-F86C7EF1FA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5508984"/>
        <c:axId val="1"/>
      </c:barChart>
      <c:catAx>
        <c:axId val="265508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8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65508984"/>
        <c:crosses val="autoZero"/>
        <c:crossBetween val="between"/>
      </c:valAx>
      <c:spPr>
        <a:noFill/>
        <a:ln w="15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8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282776349614395E-2"/>
          <c:y val="3.3538956801670509E-2"/>
          <c:w val="0.90566037735849059"/>
          <c:h val="0.728314238952536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60D2D"/>
            </a:solidFill>
            <a:ln w="769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multiLvlStrRef>
              <c:f>Sheet1!$A$1:$F$2</c:f>
              <c:multiLvlStrCache>
                <c:ptCount val="6"/>
                <c:lvl>
                  <c:pt idx="0">
                    <c:v>54</c:v>
                  </c:pt>
                  <c:pt idx="1">
                    <c:v>32</c:v>
                  </c:pt>
                  <c:pt idx="2">
                    <c:v>48</c:v>
                  </c:pt>
                  <c:pt idx="3">
                    <c:v>78</c:v>
                  </c:pt>
                  <c:pt idx="4">
                    <c:v>103</c:v>
                  </c:pt>
                  <c:pt idx="5">
                    <c:v>180</c:v>
                  </c:pt>
                </c:lvl>
                <c:lvl>
                  <c:pt idx="0">
                    <c:v>&lt; $100K</c:v>
                  </c:pt>
                  <c:pt idx="1">
                    <c:v>$100K-$200K</c:v>
                  </c:pt>
                  <c:pt idx="2">
                    <c:v>$200K-$500K</c:v>
                  </c:pt>
                  <c:pt idx="3">
                    <c:v>$500K-1 Mil</c:v>
                  </c:pt>
                  <c:pt idx="4">
                    <c:v>$1 Mil - $2 Mil</c:v>
                  </c:pt>
                  <c:pt idx="5">
                    <c:v>$2 Mil +</c:v>
                  </c:pt>
                </c:lvl>
              </c:multiLvlStrCache>
            </c:multiLvlStrRef>
          </c:cat>
          <c:val>
            <c:numRef>
              <c:f>Sheet1!$A$2:$F$2</c:f>
              <c:numCache>
                <c:formatCode>General</c:formatCode>
                <c:ptCount val="6"/>
                <c:pt idx="0">
                  <c:v>54</c:v>
                </c:pt>
                <c:pt idx="1">
                  <c:v>32</c:v>
                </c:pt>
                <c:pt idx="2">
                  <c:v>48</c:v>
                </c:pt>
                <c:pt idx="3">
                  <c:v>78</c:v>
                </c:pt>
                <c:pt idx="4">
                  <c:v>103</c:v>
                </c:pt>
                <c:pt idx="5">
                  <c:v>180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F10A-8743-A329-D7EAAF60D9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5508984"/>
        <c:axId val="1"/>
      </c:barChart>
      <c:catAx>
        <c:axId val="265508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MarkSkip val="1"/>
        <c:noMultiLvlLbl val="1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8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65508984"/>
        <c:crosses val="autoZero"/>
        <c:crossBetween val="between"/>
      </c:valAx>
      <c:spPr>
        <a:noFill/>
        <a:ln w="15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8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282776349614395E-2"/>
          <c:y val="3.3538956801670509E-2"/>
          <c:w val="0.90566037735849059"/>
          <c:h val="0.728314238952536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81221"/>
            </a:solidFill>
            <a:ln w="769">
              <a:solidFill>
                <a:schemeClr val="tx1"/>
              </a:solidFill>
              <a:prstDash val="solid"/>
            </a:ln>
          </c:spPr>
          <c:invertIfNegative val="0"/>
          <c:dLbls>
            <c:delete val="1"/>
          </c:dLbls>
          <c:cat>
            <c:multiLvlStrRef>
              <c:f>Sheet1!$A$1:$F$2</c:f>
              <c:multiLvlStrCache>
                <c:ptCount val="6"/>
                <c:lvl>
                  <c:pt idx="0">
                    <c:v>90%</c:v>
                  </c:pt>
                  <c:pt idx="1">
                    <c:v>98%</c:v>
                  </c:pt>
                  <c:pt idx="2">
                    <c:v>99%</c:v>
                  </c:pt>
                  <c:pt idx="3">
                    <c:v>98%</c:v>
                  </c:pt>
                  <c:pt idx="4">
                    <c:v>96%</c:v>
                  </c:pt>
                  <c:pt idx="5">
                    <c:v>95%</c:v>
                  </c:pt>
                </c:lvl>
                <c:lvl>
                  <c:pt idx="0">
                    <c:v>&lt; $100K</c:v>
                  </c:pt>
                  <c:pt idx="1">
                    <c:v>$100K-$200K</c:v>
                  </c:pt>
                  <c:pt idx="2">
                    <c:v>$200K-$500K</c:v>
                  </c:pt>
                  <c:pt idx="3">
                    <c:v>$500K-1 Mil</c:v>
                  </c:pt>
                  <c:pt idx="4">
                    <c:v>$1 Mil - $2 Mil</c:v>
                  </c:pt>
                  <c:pt idx="5">
                    <c:v>$2 Mil +</c:v>
                  </c:pt>
                </c:lvl>
              </c:multiLvlStrCache>
            </c:multiLvlStrRef>
          </c:cat>
          <c:val>
            <c:numRef>
              <c:f>Sheet1!$A$2:$F$2</c:f>
              <c:numCache>
                <c:formatCode>0%</c:formatCode>
                <c:ptCount val="6"/>
                <c:pt idx="0">
                  <c:v>0.9</c:v>
                </c:pt>
                <c:pt idx="1">
                  <c:v>0.98</c:v>
                </c:pt>
                <c:pt idx="2">
                  <c:v>0.99</c:v>
                </c:pt>
                <c:pt idx="3">
                  <c:v>0.98</c:v>
                </c:pt>
                <c:pt idx="4">
                  <c:v>0.96</c:v>
                </c:pt>
                <c:pt idx="5">
                  <c:v>0.95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0-B8FA-F445-B6E7-EBBB29A959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5508984"/>
        <c:axId val="1"/>
      </c:barChart>
      <c:catAx>
        <c:axId val="265508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MarkSkip val="1"/>
        <c:noMultiLvlLbl val="1"/>
      </c:catAx>
      <c:valAx>
        <c:axId val="1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8" b="1" i="0" u="none" strike="noStrike" baseline="0">
                <a:solidFill>
                  <a:schemeClr val="tx1"/>
                </a:solidFill>
                <a:latin typeface="Times"/>
                <a:ea typeface="Times"/>
                <a:cs typeface="Times"/>
              </a:defRPr>
            </a:pPr>
            <a:endParaRPr lang="en-US"/>
          </a:p>
        </c:txPr>
        <c:crossAx val="265508984"/>
        <c:crosses val="autoZero"/>
        <c:crossBetween val="between"/>
      </c:valAx>
      <c:spPr>
        <a:noFill/>
        <a:ln w="153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8" b="1" i="0" u="none" strike="noStrike" baseline="0">
          <a:solidFill>
            <a:schemeClr val="tx1"/>
          </a:solidFill>
          <a:latin typeface="Times"/>
          <a:ea typeface="Times"/>
          <a:cs typeface="Times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0.70802</cdr:x>
      <cdr:y>0</cdr:y>
    </cdr:from>
    <cdr:to>
      <cdr:x>0.94302</cdr:x>
      <cdr:y>0.19875</cdr:y>
    </cdr:to>
    <cdr:pic>
      <cdr:nvPicPr>
        <cdr:cNvPr id="2" name="Picture 1">
          <a:extLst xmlns:a="http://schemas.openxmlformats.org/drawingml/2006/main">
            <a:ext uri="{FF2B5EF4-FFF2-40B4-BE49-F238E27FC236}">
              <a16:creationId xmlns:a16="http://schemas.microsoft.com/office/drawing/2014/main" id="{D17E7D5F-1E97-4046-ADF6-38CF76F7F0B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550212" y="-1470213"/>
          <a:ext cx="2174097" cy="86440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26859-1FC8-6C49-9F25-61CE46FA3231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31CD8-B506-824E-8DB8-552F593FB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4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https://</a:t>
            </a:r>
            <a:r>
              <a:rPr lang="en-US" dirty="0" err="1"/>
              <a:t>www.zillow.com</a:t>
            </a:r>
            <a:r>
              <a:rPr lang="en-US" dirty="0"/>
              <a:t>/research/zillow-weekly-market-report-27151/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517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77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97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97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09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5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09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742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70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34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39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11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1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Trend Graphix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131CD8-B506-824E-8DB8-552F593FB9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46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2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8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2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1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4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0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0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7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3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4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A0701-3596-3C44-A308-D4D37FE4032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1DCC4-9258-734D-85F2-24254B5FA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4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9B321E15-161F-7645-9031-BE910E59F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136" y="896472"/>
            <a:ext cx="7914346" cy="461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6600" dirty="0">
                <a:solidFill>
                  <a:srgbClr val="360D2D"/>
                </a:solidFill>
                <a:latin typeface="Gotham Light" pitchFamily="2" charset="77"/>
              </a:rPr>
              <a:t>GREATER</a:t>
            </a:r>
            <a:br>
              <a:rPr lang="en-US" altLang="en-US" sz="6600" dirty="0">
                <a:solidFill>
                  <a:srgbClr val="360D2D"/>
                </a:solidFill>
                <a:latin typeface="Gotham Light" pitchFamily="2" charset="77"/>
              </a:rPr>
            </a:br>
            <a:r>
              <a:rPr lang="en-US" altLang="en-US" sz="6600" dirty="0">
                <a:solidFill>
                  <a:srgbClr val="360D2D"/>
                </a:solidFill>
                <a:latin typeface="Gotham Light" pitchFamily="2" charset="77"/>
              </a:rPr>
              <a:t>METRO ATLANTA</a:t>
            </a:r>
          </a:p>
          <a:p>
            <a:pPr algn="ctr"/>
            <a:r>
              <a:rPr lang="en-US" altLang="en-US" sz="6600" dirty="0">
                <a:solidFill>
                  <a:srgbClr val="360D2D"/>
                </a:solidFill>
                <a:latin typeface="Gotham Light" pitchFamily="2" charset="77"/>
              </a:rPr>
              <a:t>MARKET</a:t>
            </a:r>
          </a:p>
          <a:p>
            <a:pPr algn="ctr"/>
            <a:br>
              <a:rPr lang="en-US" altLang="en-US" sz="3960" b="1" dirty="0">
                <a:solidFill>
                  <a:srgbClr val="360D2D"/>
                </a:solidFill>
              </a:rPr>
            </a:br>
            <a:r>
              <a:rPr lang="en-US" altLang="en-US" sz="2800" dirty="0">
                <a:solidFill>
                  <a:srgbClr val="360D2D"/>
                </a:solidFill>
                <a:latin typeface="Gotham Light" pitchFamily="2" charset="77"/>
              </a:rPr>
              <a:t>September 2020 Report </a:t>
            </a:r>
            <a:br>
              <a:rPr lang="en-US" altLang="en-US" sz="2800" dirty="0">
                <a:solidFill>
                  <a:srgbClr val="360D2D"/>
                </a:solidFill>
                <a:latin typeface="Gotham Light" pitchFamily="2" charset="77"/>
              </a:rPr>
            </a:br>
            <a:r>
              <a:rPr lang="en-US" altLang="en-US" sz="2000" dirty="0">
                <a:solidFill>
                  <a:srgbClr val="360D2D"/>
                </a:solidFill>
                <a:latin typeface="Gotham Light" pitchFamily="2" charset="77"/>
              </a:rPr>
              <a:t>With Results Through August 2020</a:t>
            </a:r>
            <a:endParaRPr lang="en-US" altLang="en-US" sz="3080" dirty="0">
              <a:solidFill>
                <a:srgbClr val="360D2D"/>
              </a:solidFill>
              <a:latin typeface="Gotham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29239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3710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Continuous Days on Market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08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(August 2020)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69628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en-US" altLang="en-US" sz="660" b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TOTAL METRO ATLANTA “CDOM” IS 51 DAYS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8BAE5A90-7685-F04B-B69F-F14EBEFCBF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304426"/>
              </p:ext>
            </p:extLst>
          </p:nvPr>
        </p:nvGraphicFramePr>
        <p:xfrm>
          <a:off x="1888317" y="1220450"/>
          <a:ext cx="9078754" cy="488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57704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485586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List to Sale Ratio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08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(August 2020)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69628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en-US" altLang="en-US" sz="660" b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TOTAL METRO ATLANTA “LIST TO SALE RATIO” IS  97%</a:t>
            </a: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A8D9C41D-9875-3C4E-A968-36838E7C68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342053"/>
              </p:ext>
            </p:extLst>
          </p:nvPr>
        </p:nvGraphicFramePr>
        <p:xfrm>
          <a:off x="1735915" y="1460125"/>
          <a:ext cx="9078754" cy="453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06016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485586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Monthly Average Sales Price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69628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ASP Up 2.3% Compared To Last Month. 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 Up 15.9% From Last August.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7436120-770C-4F4D-9EBB-B4844FA91F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871582"/>
              </p:ext>
            </p:extLst>
          </p:nvPr>
        </p:nvGraphicFramePr>
        <p:xfrm>
          <a:off x="1317814" y="1555965"/>
          <a:ext cx="9094470" cy="4157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85749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42153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Annual Average Sales Price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731887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Annual ASP Up 99% From Bottom Of 2011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B1F1715E-1055-0D40-B902-1C8E66E11C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285049"/>
              </p:ext>
            </p:extLst>
          </p:nvPr>
        </p:nvGraphicFramePr>
        <p:xfrm>
          <a:off x="1611628" y="818733"/>
          <a:ext cx="8968740" cy="502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8090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42153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Case-Shiller Index For Metro Atlanta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516734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Jan 2010 Through March 2020 (Reported June 30, 2020)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Home Values Up 63.53% From Bottom Of March 2012.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FD864AB2-3B97-2D49-B643-18217A5DBE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271798"/>
              </p:ext>
            </p:extLst>
          </p:nvPr>
        </p:nvGraphicFramePr>
        <p:xfrm>
          <a:off x="580598" y="1197386"/>
          <a:ext cx="10679071" cy="4675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6235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98721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Case-Shiller Gain/Loss For Metro Atlanta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40202370-6500-BA41-B54E-46237B0D1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258" y="919705"/>
            <a:ext cx="955548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Gotham Book" panose="02000603040000090004" pitchFamily="2" charset="77"/>
              </a:rPr>
              <a:t>Comparisons Based On The Latest Case Shiller Index Compared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Gotham Book" panose="02000603040000090004" pitchFamily="2" charset="77"/>
              </a:rPr>
              <a:t>To The Average Index For The Year Property Was Purchased.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632BC05-7D9D-5C48-941B-F49D32725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90691"/>
              </p:ext>
            </p:extLst>
          </p:nvPr>
        </p:nvGraphicFramePr>
        <p:xfrm>
          <a:off x="3364775" y="1922954"/>
          <a:ext cx="2490650" cy="363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1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Year Property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Bought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Gain/ Loss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2003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34.69%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2004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29.25%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2005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21.86%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2006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15.72%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2007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14.60%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2008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24.54%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2009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38.69%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2010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41.48%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2011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46.67%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03860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B3159EA-A915-5545-B888-845C7358E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298667"/>
              </p:ext>
            </p:extLst>
          </p:nvPr>
        </p:nvGraphicFramePr>
        <p:xfrm>
          <a:off x="6095998" y="1926198"/>
          <a:ext cx="2490650" cy="363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1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Year Property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Bought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Gain/ Loss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2012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52.80%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2013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35.91%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2014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25.66%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2015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20.10%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2016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14.89%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2017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10.55%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2018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6.18%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2019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3.10%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6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2020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2.53%</a:t>
                      </a:r>
                    </a:p>
                  </a:txBody>
                  <a:tcPr marL="71162" marR="71162" marT="35581" marB="355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56414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3E41FD5-260C-F34B-955F-E4585951D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11660"/>
            <a:ext cx="1219199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Gotham Book" panose="02000603040000090004" pitchFamily="2" charset="77"/>
              </a:rPr>
              <a:t>Case Shiller Index For Metro Atlanta - April 2020 As Reported June 30, 2020.   Micro-Local Markets And Price Points May Have Significantly Different Outcomes.</a:t>
            </a:r>
          </a:p>
        </p:txBody>
      </p:sp>
    </p:spTree>
    <p:extLst>
      <p:ext uri="{BB962C8B-B14F-4D97-AF65-F5344CB8AC3E}">
        <p14:creationId xmlns:p14="http://schemas.microsoft.com/office/powerpoint/2010/main" val="570925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342153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Case-Shiller Home Values For Metro Atlanta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606379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Recent Bottom Was March 2012.  </a:t>
            </a:r>
            <a:b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</a:b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Metro Average Home Values Back To Normal Trend Line.  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385AE369-3E2E-0A48-8A48-9369E6A9D1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452467"/>
              </p:ext>
            </p:extLst>
          </p:nvPr>
        </p:nvGraphicFramePr>
        <p:xfrm>
          <a:off x="466166" y="1271045"/>
          <a:ext cx="10829364" cy="4692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" name="Straight Arrow Connector 5">
            <a:extLst>
              <a:ext uri="{FF2B5EF4-FFF2-40B4-BE49-F238E27FC236}">
                <a16:creationId xmlns:a16="http://schemas.microsoft.com/office/drawing/2014/main" id="{8B120DEB-B64D-A444-9765-6CD538BB0FA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066800" y="1271045"/>
            <a:ext cx="9753600" cy="192039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85040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485586"/>
            <a:ext cx="12191999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Annual Closed Volume - August 2020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08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(All FMLS Counties + Southern Crescent)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01352"/>
            <a:ext cx="12191998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en-US" altLang="en-US" sz="660" b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Information Provided By </a:t>
            </a:r>
            <a:r>
              <a:rPr lang="en-US" altLang="en-US" sz="1600" dirty="0" err="1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Trendgraphix</a:t>
            </a: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 and BHHS Georgia Properties Internal Reports.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78515F2-3B7A-EE42-A135-D0F0F2E46B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769649"/>
              </p:ext>
            </p:extLst>
          </p:nvPr>
        </p:nvGraphicFramePr>
        <p:xfrm>
          <a:off x="1665191" y="1300015"/>
          <a:ext cx="9460007" cy="430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827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698" y="340341"/>
            <a:ext cx="10058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Under Contract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00616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August Under Contract Up 2.2% Compared To July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August 2020 Under Contract Up 27.3% Compared To August 2019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F175F0F0-341E-6944-A451-09B4CA9973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695025"/>
              </p:ext>
            </p:extLst>
          </p:nvPr>
        </p:nvGraphicFramePr>
        <p:xfrm>
          <a:off x="1777604" y="1018431"/>
          <a:ext cx="8815070" cy="4347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135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698" y="340341"/>
            <a:ext cx="10058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New Listings Trend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00616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August New Listings Down 6.1% Compared To July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August 2020 New Listings Down 8.9% Compared To August 2019 </a:t>
            </a: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3DC59910-04AD-2849-B163-4ED65399D3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364107"/>
              </p:ext>
            </p:extLst>
          </p:nvPr>
        </p:nvGraphicFramePr>
        <p:xfrm>
          <a:off x="1688465" y="905126"/>
          <a:ext cx="8815070" cy="4495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737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698" y="340341"/>
            <a:ext cx="10058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2018-2020 Closing Units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00616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August Closings Down 12.8% Compared To July Closings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August 2020 Closings Up 2.4% Compared To August 2019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4823431-ECE5-C947-B409-69E961563E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2574"/>
              </p:ext>
            </p:extLst>
          </p:nvPr>
        </p:nvGraphicFramePr>
        <p:xfrm>
          <a:off x="1470259" y="1470213"/>
          <a:ext cx="9251481" cy="43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919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72622DC0-00BD-9B4C-82B0-9BDF77A39B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36281"/>
              </p:ext>
            </p:extLst>
          </p:nvPr>
        </p:nvGraphicFramePr>
        <p:xfrm>
          <a:off x="1378958" y="1924344"/>
          <a:ext cx="10058400" cy="4508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698" y="633711"/>
            <a:ext cx="10058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Closings – August 2020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08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(Number of Transactions by Price)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76232A1F-538B-F546-B29D-3DAE9F07A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6898" y="2099028"/>
            <a:ext cx="56630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Gotham Book" panose="02000603040000090004" pitchFamily="2" charset="77"/>
              </a:rPr>
              <a:t>85% of Transactions in $100K-$500K Price Range</a:t>
            </a:r>
          </a:p>
        </p:txBody>
      </p:sp>
    </p:spTree>
    <p:extLst>
      <p:ext uri="{BB962C8B-B14F-4D97-AF65-F5344CB8AC3E}">
        <p14:creationId xmlns:p14="http://schemas.microsoft.com/office/powerpoint/2010/main" val="203015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576"/>
            <a:ext cx="12192000" cy="74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Closed Units By Price Point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08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(August 2020, Compared to August 2019)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C4FD5AA4-9CCC-D842-A820-535E7979F5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693394"/>
              </p:ext>
            </p:extLst>
          </p:nvPr>
        </p:nvGraphicFramePr>
        <p:xfrm>
          <a:off x="1954306" y="210764"/>
          <a:ext cx="9241557" cy="5834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53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9880"/>
            <a:ext cx="12192000" cy="74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Listed Inventory January 2018-August 2020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08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(All Residential, Metro Atlanta)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541B34A-D3CE-454D-BC39-7E61A2604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544048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Inventory Down 8.4% From Last Month </a:t>
            </a:r>
            <a:b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</a:b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Down 40.2% Compared To Last Year  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bg1">
                  <a:lumMod val="50000"/>
                </a:schemeClr>
              </a:solidFill>
              <a:latin typeface="Gotham" pitchFamily="2" charset="0"/>
              <a:cs typeface="Gotham" pitchFamily="2" charset="0"/>
            </a:endParaRP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CBBC19DF-82CA-A34E-981C-EF7A84AB9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907285"/>
              </p:ext>
            </p:extLst>
          </p:nvPr>
        </p:nvGraphicFramePr>
        <p:xfrm>
          <a:off x="1548765" y="1386746"/>
          <a:ext cx="9094470" cy="4410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277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7242"/>
            <a:ext cx="12192000" cy="746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Months of Inventory Change 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The Market Strategy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396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EE99E7A-42F7-134B-A73B-938CAD59BD9A}"/>
              </a:ext>
            </a:extLst>
          </p:cNvPr>
          <p:cNvSpPr/>
          <p:nvPr/>
        </p:nvSpPr>
        <p:spPr>
          <a:xfrm>
            <a:off x="2725271" y="4117776"/>
            <a:ext cx="2151529" cy="1824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0F1A85-4553-B94E-86DA-46F441B71FB3}"/>
              </a:ext>
            </a:extLst>
          </p:cNvPr>
          <p:cNvSpPr/>
          <p:nvPr/>
        </p:nvSpPr>
        <p:spPr>
          <a:xfrm>
            <a:off x="4876800" y="3216823"/>
            <a:ext cx="2151529" cy="2725271"/>
          </a:xfrm>
          <a:prstGeom prst="rect">
            <a:avLst/>
          </a:prstGeom>
          <a:solidFill>
            <a:srgbClr val="DBD7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34FC339-E5EB-DE4E-BBB1-6D4E59EC1E58}"/>
              </a:ext>
            </a:extLst>
          </p:cNvPr>
          <p:cNvSpPr/>
          <p:nvPr/>
        </p:nvSpPr>
        <p:spPr>
          <a:xfrm>
            <a:off x="7028329" y="2410001"/>
            <a:ext cx="2151529" cy="3532094"/>
          </a:xfrm>
          <a:prstGeom prst="rect">
            <a:avLst/>
          </a:prstGeom>
          <a:solidFill>
            <a:srgbClr val="281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653D7C4B-8466-3645-9A94-A9937997C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5271" y="4329743"/>
            <a:ext cx="2151529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rPr>
              <a:t>SELLERS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rPr>
              <a:t>MARKET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00" b="1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ea typeface="MS PGothic" panose="020B0600070205080204" pitchFamily="34" charset="-128"/>
              </a:rPr>
              <a:t>Home prices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ea typeface="MS PGothic" panose="020B0600070205080204" pitchFamily="34" charset="-128"/>
              </a:rPr>
              <a:t>will appreciate 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E83AA552-88EE-CE48-9418-BAA4CBC0F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684287"/>
            <a:ext cx="2151529" cy="164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rPr>
              <a:t>NEUTRAL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rPr>
              <a:t>MARKET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00" b="1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ea typeface="MS PGothic" panose="020B0600070205080204" pitchFamily="34" charset="-128"/>
              </a:rPr>
              <a:t>Home prices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ea typeface="MS PGothic" panose="020B0600070205080204" pitchFamily="34" charset="-128"/>
              </a:rPr>
              <a:t>will only appreciate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ea typeface="MS PGothic" panose="020B0600070205080204" pitchFamily="34" charset="-128"/>
              </a:rPr>
              <a:t>With inflation </a:t>
            </a:r>
          </a:p>
        </p:txBody>
      </p:sp>
      <p:sp>
        <p:nvSpPr>
          <p:cNvPr id="20" name="TextBox 8">
            <a:extLst>
              <a:ext uri="{FF2B5EF4-FFF2-40B4-BE49-F238E27FC236}">
                <a16:creationId xmlns:a16="http://schemas.microsoft.com/office/drawing/2014/main" id="{A562A282-C403-C749-8127-4D468D42D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259" y="3684287"/>
            <a:ext cx="2151529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BUYER’S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MARKET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500" b="1" dirty="0">
              <a:solidFill>
                <a:schemeClr val="bg1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Home prices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will depreciate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F105C2-9A0C-A44F-B792-09166DD8BF8C}"/>
              </a:ext>
            </a:extLst>
          </p:cNvPr>
          <p:cNvSpPr txBox="1"/>
          <p:nvPr/>
        </p:nvSpPr>
        <p:spPr bwMode="auto">
          <a:xfrm>
            <a:off x="2725270" y="3485568"/>
            <a:ext cx="21515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90004" pitchFamily="2" charset="77"/>
                <a:cs typeface="Gotham" pitchFamily="2" charset="0"/>
              </a:rPr>
              <a:t>LESS THAN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90004" pitchFamily="2" charset="77"/>
                <a:cs typeface="Gotham" pitchFamily="2" charset="0"/>
              </a:rPr>
              <a:t>6 MONTHS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3097E8-2BFE-D44C-86E6-7C8D20198F5D}"/>
              </a:ext>
            </a:extLst>
          </p:cNvPr>
          <p:cNvSpPr txBox="1"/>
          <p:nvPr/>
        </p:nvSpPr>
        <p:spPr bwMode="auto">
          <a:xfrm>
            <a:off x="4876799" y="2506352"/>
            <a:ext cx="2151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90004" pitchFamily="2" charset="77"/>
                <a:cs typeface="ＭＳ Ｐゴシック" charset="0"/>
              </a:rPr>
              <a:t>BETWEEN</a:t>
            </a:r>
          </a:p>
          <a:p>
            <a:pPr algn="ctr"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90004" pitchFamily="2" charset="77"/>
                <a:cs typeface="ＭＳ Ｐゴシック" charset="0"/>
              </a:rPr>
              <a:t>6-7 MONTHS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8DA2ED-1774-D94D-A777-B2D578ABDEB3}"/>
              </a:ext>
            </a:extLst>
          </p:cNvPr>
          <p:cNvSpPr txBox="1"/>
          <p:nvPr/>
        </p:nvSpPr>
        <p:spPr bwMode="auto">
          <a:xfrm>
            <a:off x="7046259" y="1772681"/>
            <a:ext cx="21515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90004" pitchFamily="2" charset="77"/>
                <a:cs typeface="ＭＳ Ｐゴシック" charset="0"/>
              </a:rPr>
              <a:t>GREATER THAN </a:t>
            </a:r>
          </a:p>
          <a:p>
            <a:pPr algn="ct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ok" panose="02000603040000090004" pitchFamily="2" charset="77"/>
                <a:cs typeface="ＭＳ Ｐゴシック" charset="0"/>
              </a:rPr>
              <a:t>7 MONTHS</a:t>
            </a:r>
          </a:p>
        </p:txBody>
      </p:sp>
    </p:spTree>
    <p:extLst>
      <p:ext uri="{BB962C8B-B14F-4D97-AF65-F5344CB8AC3E}">
        <p14:creationId xmlns:p14="http://schemas.microsoft.com/office/powerpoint/2010/main" val="120127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DC7225-EE40-3844-83C5-B2DB50EE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72622DC0-00BD-9B4C-82B0-9BDF77A39B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383306"/>
              </p:ext>
            </p:extLst>
          </p:nvPr>
        </p:nvGraphicFramePr>
        <p:xfrm>
          <a:off x="1450676" y="1547827"/>
          <a:ext cx="10058400" cy="4508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1321276C-9E12-FC4F-9FFA-9155FC9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698" y="633711"/>
            <a:ext cx="10058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Metro Atlanta Months of Inventory</a:t>
            </a:r>
            <a:br>
              <a:rPr lang="en-US" altLang="en-US" sz="396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</a:br>
            <a:r>
              <a:rPr lang="en-US" altLang="en-US" sz="3080" dirty="0">
                <a:solidFill>
                  <a:schemeClr val="tx2"/>
                </a:solidFill>
                <a:latin typeface="Gotham Light" pitchFamily="2" charset="77"/>
                <a:cs typeface="Didot" panose="02000503000000020003" pitchFamily="2" charset="-79"/>
              </a:rPr>
              <a:t>(August 2020, Based On Closed Sales)</a:t>
            </a:r>
            <a:endParaRPr lang="en-US" altLang="en-US" sz="4840" dirty="0">
              <a:solidFill>
                <a:schemeClr val="tx2"/>
              </a:solidFill>
              <a:latin typeface="Gotham Light" pitchFamily="2" charset="77"/>
              <a:cs typeface="Didot" panose="02000503000000020003" pitchFamily="2" charset="-79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29E175E-6449-294F-8DD7-C0AE91434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69628"/>
            <a:ext cx="10058400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endParaRPr lang="en-US" altLang="en-US" sz="660" b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bg1">
                    <a:lumMod val="50000"/>
                  </a:schemeClr>
                </a:solidFill>
                <a:latin typeface="Gotham" pitchFamily="2" charset="0"/>
                <a:cs typeface="Gotham" pitchFamily="2" charset="0"/>
              </a:rPr>
              <a:t>TOTAL METRO ATLANTA “MONTHS OF INVENTORY” IS 1.6 MONTHS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76232A1F-538B-F546-B29D-3DAE9F07A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6117" y="2762416"/>
            <a:ext cx="56630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Gotham Book" panose="02000603040000090004" pitchFamily="2" charset="77"/>
              </a:rPr>
              <a:t>6 Months Supply Is Considered Normal Market</a:t>
            </a:r>
          </a:p>
        </p:txBody>
      </p:sp>
    </p:spTree>
    <p:extLst>
      <p:ext uri="{BB962C8B-B14F-4D97-AF65-F5344CB8AC3E}">
        <p14:creationId xmlns:p14="http://schemas.microsoft.com/office/powerpoint/2010/main" val="2565462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44738</TotalTime>
  <Words>590</Words>
  <Application>Microsoft Macintosh PowerPoint</Application>
  <PresentationFormat>Widescreen</PresentationFormat>
  <Paragraphs>161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Gotham</vt:lpstr>
      <vt:lpstr>Gotham Book</vt:lpstr>
      <vt:lpstr>Gotham Light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Tatisha Gibbs</dc:creator>
  <cp:lastModifiedBy>Tatisha Gibbs</cp:lastModifiedBy>
  <cp:revision>513</cp:revision>
  <cp:lastPrinted>2020-05-31T21:42:14Z</cp:lastPrinted>
  <dcterms:created xsi:type="dcterms:W3CDTF">2020-04-02T23:35:41Z</dcterms:created>
  <dcterms:modified xsi:type="dcterms:W3CDTF">2020-09-13T23:52:30Z</dcterms:modified>
</cp:coreProperties>
</file>