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92961-C097-A976-6AA0-5E1B65CB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D1EA6-5BB3-9391-0D97-CD8AC48AF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E6A73-45DA-3346-9C1B-3CFE2AE8C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76BE1-04A6-094F-DBBE-76EE5D3DF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10993-3420-15E4-AAFB-2B98F51E8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041FE-ACAD-5563-8D15-DBE18F6D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62F29-79A8-842C-FC79-766C7A98F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C3798-B398-E788-26D7-9A7A164B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D7C1B-C8D0-542A-D41B-F31EA548C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91ABF-5856-0F3A-B899-CBE9B3FF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1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138E15-B695-76F2-7E93-A37C85A5B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FD10C8-50A4-30FD-7EEB-5CE10BC43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87BBB-393E-78CC-B80D-8BDCE382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673B1-490E-E91A-0475-CA7AA61C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79C37-357B-87D5-53C1-48D73659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9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E9C4E-8A73-8750-36E5-061F0DA48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1436D-FA27-BDA0-D042-2A090202E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FB213-566A-CCDC-8594-35DF59F5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E69E8-19C4-48AA-8CE5-A07B99DC5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5AE5A-DBBB-4502-A57B-AE8A53CA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34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2D700-BAD2-C27E-8F71-D3CA1220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C17C0-F256-EDB4-54C0-0140E115F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C1B51-FDBC-3665-2671-FD45DAD2B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3463F-CAA3-A343-07E7-79D550E47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4705F-D1EF-BCFF-8E63-BC512194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5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70851-6720-E9C0-2414-65D877228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6CC7A-1AF8-A46D-58F3-868885EEB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5454B-18A8-00DC-AE00-458A63534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4F313F-4595-7CDA-327E-14F421026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C66EE-1CF3-8667-A8E7-BABFF738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EA1A1-3BEB-A185-133A-5C57D86EF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4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F8AC-3B1E-8462-B25D-64958BA4C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8D950-84E3-98A3-720F-97FCCDC6B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27E2E-CEE2-3193-E1C1-ED0C68F6F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0AD822-9EB7-CDEB-31FA-89CD48BC5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9062EB-B030-F3DD-8ACE-2DE1DB6914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6FBF8-1089-0A8C-F1E3-13F474EAF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6193FA-34F5-3261-F0D6-5D0888A1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ED6F9-9438-6A97-19F3-5C499EA6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0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C41B0-D96D-7108-891A-6D631C84D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1446A-044C-91AA-67B6-50DF17878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BE709-D031-6655-98F6-E3E158B0E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AE2FAB-6D0A-7097-B74E-0D220643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5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68710B-7610-3DC1-C246-BF3E754D3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9FFC37-77C7-AB03-F422-3B673AC2B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D1885-7FF1-2FDC-2842-3CEAB2E3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1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FE8BB-8C05-D052-0DB7-DF6BC61F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D5D13-9F3D-3239-B981-4E71F4780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8C026-2436-8D5B-0FD8-244E379A0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54EBE-5016-1797-D540-C2362466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C960A-EAA9-C752-D0AD-86752309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7227B-25E9-1010-3158-464C075E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8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115B4-1A59-CA7A-F585-98142CD2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EC42D-7847-16C6-87D1-1D6971140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7CF47-DC5E-99EE-7EE6-10B899017D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F2EA1-77FA-9262-EA1A-E8954B015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FE1F7-F160-FA71-A3F7-8BA9EEA7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B16EE-BCCD-27E0-9C9B-EE44A0DA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D0A8F8-A3D7-A311-CAF0-5180C0709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F6C1A-537A-6D8A-2A50-182560A85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27D9D-46D2-FFFD-EF12-811330AB6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839FA-7EE9-47E7-B26D-AADD4BF6071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C9DA9-0C3A-DA2D-B8D0-F0F165CBA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B2278-4A78-E556-DA47-D5A4C321B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0FB49-7A8A-46A0-8E66-EE7ED9C88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1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9625F-75D9-740C-A5BC-629E27444B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FC1C2-5BD9-84D0-6203-5F8AB5F8CE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9/12/2022</a:t>
            </a:r>
          </a:p>
          <a:p>
            <a:r>
              <a:rPr lang="en-US" dirty="0" err="1"/>
              <a:t>MarketNsights</a:t>
            </a:r>
            <a:r>
              <a:rPr lang="en-US" dirty="0"/>
              <a:t> by Mr. John Hunt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DDA0A1B4-FAF7-3AA2-8CF1-89672637A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146" y="5159830"/>
            <a:ext cx="3223526" cy="11888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2CB1FE-24D9-B6F7-839B-DAFEA54D01D8}"/>
              </a:ext>
            </a:extLst>
          </p:cNvPr>
          <p:cNvSpPr txBox="1"/>
          <p:nvPr/>
        </p:nvSpPr>
        <p:spPr>
          <a:xfrm>
            <a:off x="8238931" y="447869"/>
            <a:ext cx="3041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INTERNAL USE ONLY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8363E6-8843-8840-2609-DAFFDAA95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28" y="5531573"/>
            <a:ext cx="4163438" cy="81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5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64BCB8-FBC8-E3AA-D91F-AC5073AD7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7970" y="809721"/>
            <a:ext cx="7877175" cy="56864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40341BE-0A85-2367-7202-680AA8A2E35F}"/>
              </a:ext>
            </a:extLst>
          </p:cNvPr>
          <p:cNvSpPr txBox="1"/>
          <p:nvPr/>
        </p:nvSpPr>
        <p:spPr>
          <a:xfrm>
            <a:off x="414635" y="1043731"/>
            <a:ext cx="3360411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As it turned out, our reprieve with interest rates under 5.25% was short lived. As of the end of August,</a:t>
            </a: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30-Year Fixed Rates were at 5.66%. Despite this, the pending sales trend only moved somewhat</a:t>
            </a: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sideways compared to 2021 and was up 9% over the same week in 2019. (See Chart)</a:t>
            </a:r>
          </a:p>
          <a:p>
            <a:pPr algn="l"/>
            <a:endParaRPr lang="en-US" sz="16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For the year to date through the fourth week of August, pending sales are </a:t>
            </a:r>
            <a:r>
              <a:rPr lang="en-US" sz="1600" b="1" i="0" u="none" strike="noStrike" baseline="0" dirty="0">
                <a:latin typeface="Calibri-Bold"/>
              </a:rPr>
              <a:t>down only 5% </a:t>
            </a:r>
            <a:r>
              <a:rPr lang="en-US" sz="1600" b="0" i="0" u="none" strike="noStrike" baseline="0" dirty="0">
                <a:latin typeface="Calibri" panose="020F0502020204030204" pitchFamily="34" charset="0"/>
              </a:rPr>
              <a:t>from 2021 and</a:t>
            </a: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still </a:t>
            </a:r>
            <a:r>
              <a:rPr lang="en-US" sz="1600" b="1" i="0" u="none" strike="noStrike" baseline="0" dirty="0">
                <a:latin typeface="Calibri-Bold"/>
              </a:rPr>
              <a:t>up 5% </a:t>
            </a:r>
            <a:r>
              <a:rPr lang="en-US" sz="1600" b="0" i="0" u="none" strike="noStrike" baseline="0" dirty="0">
                <a:latin typeface="Calibri" panose="020F0502020204030204" pitchFamily="34" charset="0"/>
              </a:rPr>
              <a:t>over 2019. There is a lagging effect of rising interest rates on demand, so I would expect</a:t>
            </a:r>
          </a:p>
          <a:p>
            <a:pPr algn="l"/>
            <a:r>
              <a:rPr lang="en-US" sz="1600" b="0" i="0" u="none" strike="noStrike" baseline="0" dirty="0" err="1">
                <a:latin typeface="Calibri" panose="020F0502020204030204" pitchFamily="34" charset="0"/>
              </a:rPr>
              <a:t>pendings</a:t>
            </a:r>
            <a:r>
              <a:rPr lang="en-US" sz="1600" b="0" i="0" u="none" strike="noStrike" baseline="0" dirty="0">
                <a:latin typeface="Calibri" panose="020F0502020204030204" pitchFamily="34" charset="0"/>
              </a:rPr>
              <a:t> to look worse over the next few weeks with rates above the sensitivity threshold of 5.25%.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696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899B6B-DE96-3153-0C35-7FAF12E64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9523" y="689529"/>
            <a:ext cx="7696200" cy="5762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9A834E-B145-8A71-9076-2DA12E112058}"/>
              </a:ext>
            </a:extLst>
          </p:cNvPr>
          <p:cNvSpPr txBox="1"/>
          <p:nvPr/>
        </p:nvSpPr>
        <p:spPr>
          <a:xfrm>
            <a:off x="566336" y="1043731"/>
            <a:ext cx="3200321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none" strike="noStrike" baseline="0" dirty="0">
                <a:latin typeface="Calibri-Bold"/>
              </a:rPr>
              <a:t>What About Price?</a:t>
            </a:r>
          </a:p>
          <a:p>
            <a:pPr algn="l"/>
            <a:endParaRPr lang="en-US" sz="1600" b="1" i="0" u="none" strike="noStrike" baseline="0" dirty="0">
              <a:latin typeface="Calibri-Bold"/>
            </a:endParaRP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Prices are still showing moderation from the blistering increases of last year, but constraints on supply</a:t>
            </a: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continue to keep them elevated far above the historical norm of 4 to 5 percent. With August in the</a:t>
            </a: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books at a 16% year to year increase, I suspect our original price appreciation year to year forecast of 10 to 12 percent will be a little low. </a:t>
            </a:r>
          </a:p>
          <a:p>
            <a:pPr algn="l"/>
            <a:endParaRPr lang="en-US" sz="1600" dirty="0">
              <a:latin typeface="Calibri" panose="020F0502020204030204" pitchFamily="34" charset="0"/>
            </a:endParaRP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With four months to go, I would predict a year-end appreciation of</a:t>
            </a: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between </a:t>
            </a:r>
            <a:r>
              <a:rPr lang="en-US" sz="1600" b="0" i="0" u="sng" strike="noStrike" baseline="0" dirty="0">
                <a:latin typeface="Calibri" panose="020F0502020204030204" pitchFamily="34" charset="0"/>
              </a:rPr>
              <a:t>12 and 14 percent</a:t>
            </a:r>
            <a:r>
              <a:rPr lang="en-US" sz="1600" b="0" i="0" u="none" strike="noStrike" baseline="0" dirty="0">
                <a:latin typeface="Calibri" panose="020F0502020204030204" pitchFamily="34" charset="0"/>
              </a:rPr>
              <a:t>. While still too high to appease the Fed, it is a welcome retreat from 2021’s</a:t>
            </a:r>
          </a:p>
          <a:p>
            <a:pPr algn="l"/>
            <a:r>
              <a:rPr lang="en-US" sz="1600" b="0" i="0" u="none" strike="noStrike" baseline="0" dirty="0">
                <a:latin typeface="Calibri" panose="020F0502020204030204" pitchFamily="34" charset="0"/>
              </a:rPr>
              <a:t>21% increase over 2020. (See Chart)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251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129E45-2AE4-73C2-3613-914EA658C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9713" y="640799"/>
            <a:ext cx="7810500" cy="57816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E6BB67-DD2C-DBB7-B6EE-574B1DF592A3}"/>
              </a:ext>
            </a:extLst>
          </p:cNvPr>
          <p:cNvSpPr txBox="1"/>
          <p:nvPr/>
        </p:nvSpPr>
        <p:spPr>
          <a:xfrm>
            <a:off x="371213" y="432908"/>
            <a:ext cx="2959216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1" i="0" u="none" strike="noStrike" baseline="0" dirty="0">
                <a:latin typeface="Calibri-Bold"/>
              </a:rPr>
              <a:t>Supply and Demand</a:t>
            </a:r>
          </a:p>
          <a:p>
            <a:pPr algn="l"/>
            <a:endParaRPr lang="en-US" sz="1400" b="1" i="0" u="none" strike="noStrike" baseline="0" dirty="0">
              <a:latin typeface="Calibri-Bold"/>
            </a:endParaRP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For the trailing 12 months ending August 31st, </a:t>
            </a:r>
            <a:r>
              <a:rPr lang="en-US" sz="1400" b="0" i="0" u="sng" strike="noStrike" baseline="0" dirty="0">
                <a:latin typeface="Calibri" panose="020F0502020204030204" pitchFamily="34" charset="0"/>
              </a:rPr>
              <a:t>inventory is up 57% </a:t>
            </a:r>
            <a:r>
              <a:rPr lang="en-US" sz="1400" b="0" i="0" u="none" strike="noStrike" baseline="0" dirty="0">
                <a:latin typeface="Calibri" panose="020F0502020204030204" pitchFamily="34" charset="0"/>
              </a:rPr>
              <a:t>from the same period last year (when</a:t>
            </a: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it was at a historic low) but is still </a:t>
            </a:r>
            <a:r>
              <a:rPr lang="en-US" sz="1400" b="1" i="0" u="none" strike="noStrike" baseline="0" dirty="0">
                <a:latin typeface="Calibri-Bold"/>
              </a:rPr>
              <a:t>40% less </a:t>
            </a:r>
            <a:r>
              <a:rPr lang="en-US" sz="1400" b="0" i="0" u="none" strike="noStrike" baseline="0" dirty="0">
                <a:latin typeface="Calibri" panose="020F0502020204030204" pitchFamily="34" charset="0"/>
              </a:rPr>
              <a:t>than October of 2019. </a:t>
            </a:r>
            <a:r>
              <a:rPr lang="en-US" sz="1400" b="0" i="0" u="sng" strike="noStrike" baseline="0" dirty="0">
                <a:latin typeface="Calibri" panose="020F0502020204030204" pitchFamily="34" charset="0"/>
              </a:rPr>
              <a:t>Closings are down 8% from August</a:t>
            </a:r>
          </a:p>
          <a:p>
            <a:pPr algn="l"/>
            <a:r>
              <a:rPr lang="en-US" sz="1400" b="0" i="0" u="sng" strike="noStrike" baseline="0" dirty="0">
                <a:latin typeface="Calibri" panose="020F0502020204030204" pitchFamily="34" charset="0"/>
              </a:rPr>
              <a:t>2021 but still 5% higher than October 2019</a:t>
            </a:r>
            <a:r>
              <a:rPr lang="en-US" sz="1400" b="0" i="0" u="none" strike="noStrike" baseline="0" dirty="0">
                <a:latin typeface="Calibri" panose="020F0502020204030204" pitchFamily="34" charset="0"/>
              </a:rPr>
              <a:t>. (See Chart)</a:t>
            </a:r>
          </a:p>
          <a:p>
            <a:pPr algn="l"/>
            <a:endParaRPr lang="en-US" sz="14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The months of supply remained constant from last week at 1.8. As we have stated before, we believe</a:t>
            </a: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that supply is at or near the peak and inventory/MOS will trend down from here through the late fall</a:t>
            </a: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and early winter under normal seasonal housing conditions. The same trend was evident in 2021 with</a:t>
            </a: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inventory peaking in October and falling through February 2022.</a:t>
            </a: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To reach equilibrium of six months of supply, Atlanta would need an additional 72,000 units of housing</a:t>
            </a:r>
          </a:p>
          <a:p>
            <a:pPr algn="l"/>
            <a:r>
              <a:rPr lang="en-US" sz="1400" b="0" i="0" u="none" strike="noStrike" baseline="0" dirty="0">
                <a:latin typeface="Calibri" panose="020F0502020204030204" pitchFamily="34" charset="0"/>
              </a:rPr>
              <a:t>inventory over the next 12 months.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6836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410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Calibri-Bold</vt:lpstr>
      <vt:lpstr>Office Theme</vt:lpstr>
      <vt:lpstr>Market Update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Update</dc:title>
  <dc:creator>Todd Tucker</dc:creator>
  <cp:lastModifiedBy>Todd Tucker</cp:lastModifiedBy>
  <cp:revision>1</cp:revision>
  <dcterms:created xsi:type="dcterms:W3CDTF">2022-09-12T21:24:08Z</dcterms:created>
  <dcterms:modified xsi:type="dcterms:W3CDTF">2022-09-12T21:31:03Z</dcterms:modified>
</cp:coreProperties>
</file>